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9144000" cy="6858000" type="screen4x3"/>
  <p:notesSz cx="6888163" cy="10020300"/>
  <p:defaultTextStyle>
    <a:defPPr>
      <a:defRPr lang="es-B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BCA5-1488-4B0F-8CED-D3F2F9F9931C}" type="datetimeFigureOut">
              <a:rPr lang="es-BO" smtClean="0"/>
              <a:t>11/11/2020</a:t>
            </a:fld>
            <a:endParaRPr lang="es-B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694B0-860B-4266-9FF3-51538DFE3A5F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BCA5-1488-4B0F-8CED-D3F2F9F9931C}" type="datetimeFigureOut">
              <a:rPr lang="es-BO" smtClean="0"/>
              <a:t>11/11/2020</a:t>
            </a:fld>
            <a:endParaRPr lang="es-B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694B0-860B-4266-9FF3-51538DFE3A5F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BCA5-1488-4B0F-8CED-D3F2F9F9931C}" type="datetimeFigureOut">
              <a:rPr lang="es-BO" smtClean="0"/>
              <a:t>11/11/2020</a:t>
            </a:fld>
            <a:endParaRPr lang="es-B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694B0-860B-4266-9FF3-51538DFE3A5F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BCA5-1488-4B0F-8CED-D3F2F9F9931C}" type="datetimeFigureOut">
              <a:rPr lang="es-BO" smtClean="0"/>
              <a:t>11/11/2020</a:t>
            </a:fld>
            <a:endParaRPr lang="es-B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694B0-860B-4266-9FF3-51538DFE3A5F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BCA5-1488-4B0F-8CED-D3F2F9F9931C}" type="datetimeFigureOut">
              <a:rPr lang="es-BO" smtClean="0"/>
              <a:t>11/11/2020</a:t>
            </a:fld>
            <a:endParaRPr lang="es-B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694B0-860B-4266-9FF3-51538DFE3A5F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BCA5-1488-4B0F-8CED-D3F2F9F9931C}" type="datetimeFigureOut">
              <a:rPr lang="es-BO" smtClean="0"/>
              <a:t>11/11/2020</a:t>
            </a:fld>
            <a:endParaRPr lang="es-B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694B0-860B-4266-9FF3-51538DFE3A5F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BCA5-1488-4B0F-8CED-D3F2F9F9931C}" type="datetimeFigureOut">
              <a:rPr lang="es-BO" smtClean="0"/>
              <a:t>11/11/2020</a:t>
            </a:fld>
            <a:endParaRPr lang="es-B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694B0-860B-4266-9FF3-51538DFE3A5F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BCA5-1488-4B0F-8CED-D3F2F9F9931C}" type="datetimeFigureOut">
              <a:rPr lang="es-BO" smtClean="0"/>
              <a:t>11/11/2020</a:t>
            </a:fld>
            <a:endParaRPr lang="es-B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694B0-860B-4266-9FF3-51538DFE3A5F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BCA5-1488-4B0F-8CED-D3F2F9F9931C}" type="datetimeFigureOut">
              <a:rPr lang="es-BO" smtClean="0"/>
              <a:t>11/11/2020</a:t>
            </a:fld>
            <a:endParaRPr lang="es-B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694B0-860B-4266-9FF3-51538DFE3A5F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BCA5-1488-4B0F-8CED-D3F2F9F9931C}" type="datetimeFigureOut">
              <a:rPr lang="es-BO" smtClean="0"/>
              <a:t>11/11/2020</a:t>
            </a:fld>
            <a:endParaRPr lang="es-B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694B0-860B-4266-9FF3-51538DFE3A5F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BCA5-1488-4B0F-8CED-D3F2F9F9931C}" type="datetimeFigureOut">
              <a:rPr lang="es-BO" smtClean="0"/>
              <a:t>11/11/2020</a:t>
            </a:fld>
            <a:endParaRPr lang="es-B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694B0-860B-4266-9FF3-51538DFE3A5F}" type="slidenum">
              <a:rPr lang="es-BO" smtClean="0"/>
              <a:t>‹Nº›</a:t>
            </a:fld>
            <a:endParaRPr lang="es-BO"/>
          </a:p>
        </p:txBody>
      </p:sp>
      <p:grpSp>
        <p:nvGrpSpPr>
          <p:cNvPr id="16" name="Group 15"/>
          <p:cNvGrpSpPr/>
          <p:nvPr/>
        </p:nvGrpSpPr>
        <p:grpSpPr>
          <a:xfrm>
            <a:off x="4516154" y="994387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s-ES" smtClean="0"/>
              <a:t>Haga clic en el icono para agregar una imagen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073" y="4941986"/>
            <a:ext cx="611230" cy="61123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758" y="482386"/>
            <a:ext cx="598416" cy="905704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257" y="1886983"/>
            <a:ext cx="610366" cy="610366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238" y="282933"/>
            <a:ext cx="1128521" cy="1128521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041" y="1326476"/>
            <a:ext cx="608190" cy="60819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941" y="5611427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454" y="4928166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5BCA5-1488-4B0F-8CED-D3F2F9F9931C}" type="datetimeFigureOut">
              <a:rPr lang="es-BO" smtClean="0"/>
              <a:t>11/11/2020</a:t>
            </a:fld>
            <a:endParaRPr lang="es-B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B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694B0-860B-4266-9FF3-51538DFE3A5F}" type="slidenum">
              <a:rPr lang="es-BO" smtClean="0"/>
              <a:t>‹Nº›</a:t>
            </a:fld>
            <a:endParaRPr lang="es-BO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4676" y="2698928"/>
            <a:ext cx="467627" cy="46762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208" y="3166555"/>
            <a:ext cx="458770" cy="45877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Users\Usuario\Desktop\IPDRS\DAC\APIMACH\Logo Aapimach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260888"/>
            <a:ext cx="2016224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WhatsApp Image 2020-11-06 at 11.55.47 AM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-4936"/>
            <a:ext cx="5919544" cy="6877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69133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67544" y="332656"/>
            <a:ext cx="7772400" cy="1470025"/>
          </a:xfrm>
        </p:spPr>
        <p:txBody>
          <a:bodyPr/>
          <a:lstStyle/>
          <a:p>
            <a:r>
              <a:rPr lang="es-BO" dirty="0" smtClean="0"/>
              <a:t>APPIMMACH</a:t>
            </a:r>
            <a:endParaRPr lang="es-B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11560" y="1844824"/>
            <a:ext cx="6400800" cy="3096344"/>
          </a:xfrm>
        </p:spPr>
        <p:txBody>
          <a:bodyPr>
            <a:normAutofit/>
          </a:bodyPr>
          <a:lstStyle/>
          <a:p>
            <a:pPr algn="l"/>
            <a:r>
              <a:rPr lang="es-BO" sz="2800" dirty="0" smtClean="0"/>
              <a:t>Socias 24</a:t>
            </a:r>
          </a:p>
          <a:p>
            <a:pPr algn="l"/>
            <a:r>
              <a:rPr lang="es-BO" sz="2800" dirty="0" smtClean="0"/>
              <a:t>Socios </a:t>
            </a:r>
            <a:r>
              <a:rPr lang="es-BO" sz="2800" dirty="0" smtClean="0"/>
              <a:t>59</a:t>
            </a:r>
            <a:endParaRPr lang="es-BO" sz="2800" dirty="0" smtClean="0"/>
          </a:p>
          <a:p>
            <a:pPr algn="l"/>
            <a:r>
              <a:rPr lang="es-BO" sz="2800" dirty="0" smtClean="0"/>
              <a:t>Total 83 socios activos </a:t>
            </a:r>
            <a:endParaRPr lang="es-BO" sz="2800" dirty="0"/>
          </a:p>
        </p:txBody>
      </p:sp>
      <p:pic>
        <p:nvPicPr>
          <p:cNvPr id="2050" name="Picture 2" descr="D:\WhatsApp Image 2020-11-06 at 12.31.28 PM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149080"/>
            <a:ext cx="3384376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0067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27584" y="620688"/>
            <a:ext cx="7772400" cy="1470025"/>
          </a:xfrm>
        </p:spPr>
        <p:txBody>
          <a:bodyPr/>
          <a:lstStyle/>
          <a:p>
            <a:r>
              <a:rPr lang="es-BO" dirty="0" smtClean="0"/>
              <a:t>Producción de miel y comercialización </a:t>
            </a:r>
            <a:endParaRPr lang="es-B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2559125"/>
            <a:ext cx="6872808" cy="2736304"/>
          </a:xfrm>
        </p:spPr>
        <p:txBody>
          <a:bodyPr/>
          <a:lstStyle/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s-BO" dirty="0" smtClean="0"/>
              <a:t>Se produce anualmente 24 </a:t>
            </a:r>
            <a:r>
              <a:rPr lang="es-BO" dirty="0" err="1" smtClean="0"/>
              <a:t>Tn</a:t>
            </a:r>
            <a:endParaRPr lang="es-BO" dirty="0" smtClean="0"/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s-BO" dirty="0" smtClean="0"/>
              <a:t>Se comercializan 23 </a:t>
            </a:r>
            <a:r>
              <a:rPr lang="es-BO" dirty="0" err="1" smtClean="0"/>
              <a:t>Tn</a:t>
            </a:r>
            <a:endParaRPr lang="es-BO" dirty="0" smtClean="0"/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s-BO" dirty="0" smtClean="0"/>
              <a:t>Se realizan ventas  a intermediarios y a granel </a:t>
            </a:r>
          </a:p>
          <a:p>
            <a:endParaRPr lang="es-BO" dirty="0" smtClean="0"/>
          </a:p>
        </p:txBody>
      </p:sp>
      <p:pic>
        <p:nvPicPr>
          <p:cNvPr id="4" name="Imagen 9" descr="IMG_8184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4365104"/>
            <a:ext cx="3312368" cy="1860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45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/>
          <a:lstStyle/>
          <a:p>
            <a:r>
              <a:rPr lang="es-BO" dirty="0" smtClean="0"/>
              <a:t>Consumo interno de la miel</a:t>
            </a:r>
            <a:endParaRPr lang="es-B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2391762"/>
            <a:ext cx="6912768" cy="893222"/>
          </a:xfrm>
        </p:spPr>
        <p:txBody>
          <a:bodyPr/>
          <a:lstStyle/>
          <a:p>
            <a:pPr algn="l"/>
            <a:r>
              <a:rPr lang="es-BO" dirty="0" smtClean="0"/>
              <a:t>El consumo interno es aproximadamente de media Tonelada </a:t>
            </a:r>
            <a:endParaRPr lang="es-BO" dirty="0"/>
          </a:p>
        </p:txBody>
      </p:sp>
      <p:sp>
        <p:nvSpPr>
          <p:cNvPr id="4" name="AutoShape 2" descr="Miel: peligrosa para bebés menores de un año por el riesgo de botulism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BO"/>
          </a:p>
        </p:txBody>
      </p:sp>
      <p:sp>
        <p:nvSpPr>
          <p:cNvPr id="5" name="AutoShape 4" descr="Miel: peligrosa para bebés menores de un año por el riesgo de botulismo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BO"/>
          </a:p>
        </p:txBody>
      </p:sp>
      <p:sp>
        <p:nvSpPr>
          <p:cNvPr id="6" name="AutoShape 6" descr="Miel: peligrosa para bebés menores de un año por el riesgo de botulismo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BO"/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3645023"/>
            <a:ext cx="3456384" cy="2634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731400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918648" cy="1440159"/>
          </a:xfrm>
        </p:spPr>
        <p:txBody>
          <a:bodyPr>
            <a:normAutofit/>
          </a:bodyPr>
          <a:lstStyle/>
          <a:p>
            <a:r>
              <a:rPr lang="es-BO" sz="3600" dirty="0" smtClean="0"/>
              <a:t>Principales limitaciones</a:t>
            </a:r>
            <a:endParaRPr lang="es-BO" sz="36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1988840"/>
            <a:ext cx="6368752" cy="4320480"/>
          </a:xfrm>
        </p:spPr>
        <p:txBody>
          <a:bodyPr>
            <a:normAutofit fontScale="92500"/>
          </a:bodyPr>
          <a:lstStyle/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s-BO" sz="3600" dirty="0" smtClean="0"/>
              <a:t>Falta de mercado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s-BO" sz="3600" dirty="0" smtClean="0"/>
              <a:t>Falta de apoyo del estado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s-BO" sz="3600" dirty="0" smtClean="0"/>
              <a:t>Industrialización de la miel y sus derivados 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s-BO" sz="3600" dirty="0" smtClean="0"/>
              <a:t>Apoyo de las autoridades Departamentales y Nacionales</a:t>
            </a:r>
          </a:p>
          <a:p>
            <a:pPr algn="l"/>
            <a:endParaRPr lang="es-BO" sz="2800" dirty="0" smtClean="0"/>
          </a:p>
          <a:p>
            <a:endParaRPr lang="es-BO" dirty="0" smtClean="0"/>
          </a:p>
          <a:p>
            <a:endParaRPr lang="es-BO" dirty="0" smtClean="0"/>
          </a:p>
          <a:p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1903467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43608" y="620688"/>
            <a:ext cx="7772400" cy="1470025"/>
          </a:xfrm>
        </p:spPr>
        <p:txBody>
          <a:bodyPr/>
          <a:lstStyle/>
          <a:p>
            <a:r>
              <a:rPr lang="es-BO" dirty="0" smtClean="0"/>
              <a:t>Amenazas que ponen en riesgo </a:t>
            </a:r>
            <a:endParaRPr lang="es-B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376264"/>
          </a:xfrm>
        </p:spPr>
        <p:txBody>
          <a:bodyPr/>
          <a:lstStyle/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s-BO" dirty="0" smtClean="0"/>
              <a:t>Sequia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s-BO" dirty="0" smtClean="0"/>
              <a:t>Cambio climático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s-BO" dirty="0" smtClean="0"/>
              <a:t>Contrabando</a:t>
            </a:r>
          </a:p>
          <a:p>
            <a:endParaRPr lang="es-BO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509120"/>
            <a:ext cx="2886075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6587" y="4509121"/>
            <a:ext cx="3163373" cy="1589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0879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848872" cy="1944216"/>
          </a:xfrm>
        </p:spPr>
        <p:txBody>
          <a:bodyPr>
            <a:normAutofit/>
          </a:bodyPr>
          <a:lstStyle/>
          <a:p>
            <a:r>
              <a:rPr lang="es-MX" dirty="0"/>
              <a:t>¿Qué le falta para repuntar como una actividad económica estratégica?</a:t>
            </a:r>
            <a:endParaRPr lang="es-B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2564904"/>
            <a:ext cx="6400800" cy="3073896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s-BO" dirty="0" smtClean="0"/>
              <a:t>Apoyo de nuestras autoridades e instituciones en el rubro y ayudarnos a promocionar y buscar mercados y normativas Apícolas</a:t>
            </a:r>
            <a:endParaRPr lang="es-BO" dirty="0"/>
          </a:p>
        </p:txBody>
      </p:sp>
    </p:spTree>
    <p:extLst>
      <p:ext uri="{BB962C8B-B14F-4D97-AF65-F5344CB8AC3E}">
        <p14:creationId xmlns:p14="http://schemas.microsoft.com/office/powerpoint/2010/main" val="83499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547664" y="1196752"/>
            <a:ext cx="6480720" cy="965969"/>
          </a:xfrm>
        </p:spPr>
        <p:txBody>
          <a:bodyPr/>
          <a:lstStyle/>
          <a:p>
            <a:r>
              <a:rPr lang="es-BO" dirty="0" smtClean="0"/>
              <a:t>Gracias por su atención</a:t>
            </a:r>
            <a:endParaRPr lang="es-BO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4592" y="2564904"/>
            <a:ext cx="2592288" cy="25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9758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erano">
  <a:themeElements>
    <a:clrScheme name="Verano">
      <a:dk1>
        <a:sysClr val="windowText" lastClr="000000"/>
      </a:dk1>
      <a:lt1>
        <a:sysClr val="window" lastClr="FFFFFF"/>
      </a:lt1>
      <a:dk2>
        <a:srgbClr val="E89117"/>
      </a:dk2>
      <a:lt2>
        <a:srgbClr val="FEDD78"/>
      </a:lt2>
      <a:accent1>
        <a:srgbClr val="A1B633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Veran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an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Verano</Template>
  <TotalTime>349</TotalTime>
  <Words>112</Words>
  <Application>Microsoft Office PowerPoint</Application>
  <PresentationFormat>Presentación en pantalla (4:3)</PresentationFormat>
  <Paragraphs>24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Verano</vt:lpstr>
      <vt:lpstr>Presentación de PowerPoint</vt:lpstr>
      <vt:lpstr>APPIMMACH</vt:lpstr>
      <vt:lpstr>Producción de miel y comercialización </vt:lpstr>
      <vt:lpstr>Consumo interno de la miel</vt:lpstr>
      <vt:lpstr>Principales limitaciones</vt:lpstr>
      <vt:lpstr>Amenazas que ponen en riesgo </vt:lpstr>
      <vt:lpstr>¿Qué le falta para repuntar como una actividad económica estratégica?</vt:lpstr>
      <vt:lpstr>Gracias por su atención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8</cp:revision>
  <cp:lastPrinted>2020-11-11T11:43:17Z</cp:lastPrinted>
  <dcterms:created xsi:type="dcterms:W3CDTF">2020-11-11T00:15:07Z</dcterms:created>
  <dcterms:modified xsi:type="dcterms:W3CDTF">2020-11-11T16:09:44Z</dcterms:modified>
</cp:coreProperties>
</file>