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73" r:id="rId11"/>
    <p:sldId id="264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309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0713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4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1807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8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6940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683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959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9141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532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49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23BB-542C-4D4A-957C-087C18AC96F2}" type="datetimeFigureOut">
              <a:rPr lang="es-BO" smtClean="0"/>
              <a:t>02/12/2020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9708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EE935-0941-4FE2-9E50-45F54E74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1521913_1459969620885715_1587491948_n">
            <a:hlinkClick r:id="" action="ppaction://media"/>
            <a:extLst>
              <a:ext uri="{FF2B5EF4-FFF2-40B4-BE49-F238E27FC236}">
                <a16:creationId xmlns:a16="http://schemas.microsoft.com/office/drawing/2014/main" id="{9C6E41C7-B280-41F4-AFE1-57B27A6F08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83" y="0"/>
            <a:ext cx="12169317" cy="6845085"/>
          </a:xfrm>
        </p:spPr>
      </p:pic>
    </p:spTree>
    <p:extLst>
      <p:ext uri="{BB962C8B-B14F-4D97-AF65-F5344CB8AC3E}">
        <p14:creationId xmlns:p14="http://schemas.microsoft.com/office/powerpoint/2010/main" val="35472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60202"/>
            <a:ext cx="10515600" cy="13255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BO" b="1" i="1" dirty="0"/>
              <a:t>AMPLIACION DEL MERCADO EN OTROS MUNICIPIOS 2018-2019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154446" y="3464498"/>
            <a:ext cx="3826056" cy="3175853"/>
            <a:chOff x="1023125" y="2297848"/>
            <a:chExt cx="3873500" cy="3592512"/>
          </a:xfrm>
        </p:grpSpPr>
        <p:sp>
          <p:nvSpPr>
            <p:cNvPr id="5" name="Hexágono 4"/>
            <p:cNvSpPr/>
            <p:nvPr/>
          </p:nvSpPr>
          <p:spPr>
            <a:xfrm>
              <a:off x="1023125" y="2297848"/>
              <a:ext cx="3873500" cy="3592512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353325" y="2453342"/>
              <a:ext cx="3543300" cy="2994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BO" sz="2000" b="1" dirty="0"/>
                <a:t>SAN PABLO</a:t>
              </a:r>
            </a:p>
            <a:p>
              <a:pPr algn="ctr"/>
              <a:r>
                <a:rPr lang="es-BO" sz="2000" b="1" dirty="0"/>
                <a:t> DE HUACARETA</a:t>
              </a:r>
            </a:p>
            <a:p>
              <a:pPr algn="ctr"/>
              <a:r>
                <a:rPr lang="es-BO" b="1" dirty="0"/>
                <a:t>DESAYUNOY MERIENDAS</a:t>
              </a:r>
            </a:p>
            <a:p>
              <a:pPr algn="ctr"/>
              <a:endParaRPr lang="es-BO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API AMARILLO FRUTADO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ANCHI DE SÉMOLA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ARROZ CON LECHE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GUISO DE CUMANDA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   MAJADITO CON CARQUE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502400" y="1690688"/>
            <a:ext cx="3543300" cy="3084512"/>
            <a:chOff x="6134100" y="2037556"/>
            <a:chExt cx="4114800" cy="3759200"/>
          </a:xfrm>
        </p:grpSpPr>
        <p:sp>
          <p:nvSpPr>
            <p:cNvPr id="7" name="Hexágono 6"/>
            <p:cNvSpPr/>
            <p:nvPr/>
          </p:nvSpPr>
          <p:spPr>
            <a:xfrm>
              <a:off x="6134100" y="2037556"/>
              <a:ext cx="4114800" cy="3759200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689315" y="2622013"/>
              <a:ext cx="3359150" cy="20621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BO" sz="2000" b="1" dirty="0"/>
                <a:t> VILLA HUACAYA</a:t>
              </a:r>
            </a:p>
            <a:p>
              <a:r>
                <a:rPr lang="es-BO" b="1" dirty="0"/>
                <a:t>DESAYUNOS: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ARROZ CON LECHE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API AMARILLO FRUTADO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MEROKAGUÍ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SOMÓ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dirty="0"/>
                <a:t>ANCHI DE SÉMOLA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37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03A86-5CC5-487C-BAFA-D9E50604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2214"/>
          </a:xfrm>
        </p:spPr>
        <p:txBody>
          <a:bodyPr>
            <a:normAutofit/>
          </a:bodyPr>
          <a:lstStyle/>
          <a:p>
            <a:r>
              <a:rPr lang="es-ES" b="1" u="sng" dirty="0"/>
              <a:t>NICHOS DE MERCADO (AJÍ % PURO)</a:t>
            </a:r>
            <a:br>
              <a:rPr lang="es-ES" b="1" u="sng" dirty="0"/>
            </a:br>
            <a:endParaRPr lang="es-ES" b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B3B219-D3D0-4E22-9E35-EC5B47AFE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98" y="1772538"/>
            <a:ext cx="11151301" cy="4351338"/>
          </a:xfrm>
        </p:spPr>
        <p:txBody>
          <a:bodyPr/>
          <a:lstStyle/>
          <a:p>
            <a:r>
              <a:rPr lang="es-ES" b="1" u="sng" dirty="0">
                <a:latin typeface="+mj-lt"/>
                <a:cs typeface="Aharoni" panose="02010803020104030203" pitchFamily="2" charset="-79"/>
              </a:rPr>
              <a:t>Pasta de Ají</a:t>
            </a:r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581A53D-F4F8-4F9F-B94D-844E671323CE}"/>
                  </a:ext>
                </a:extLst>
              </p:cNvPr>
              <p:cNvSpPr txBox="1"/>
              <p:nvPr/>
            </p:nvSpPr>
            <p:spPr>
              <a:xfrm>
                <a:off x="5588133" y="1412990"/>
                <a:ext cx="447714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2400" b="1" u="sng" dirty="0"/>
                  <a:t>Productos </a:t>
                </a:r>
                <a14:m>
                  <m:oMath xmlns:m="http://schemas.openxmlformats.org/officeDocument/2006/math">
                    <m:r>
                      <a:rPr lang="es-ES" sz="2400" b="1" i="0" u="sng" smtClean="0">
                        <a:latin typeface="Cambria Math" panose="02040503050406030204" pitchFamily="18" charset="0"/>
                      </a:rPr>
                      <m:t>𝐏𝐫𝐨𝐜𝐞𝐬𝐚𝐝𝐨</m:t>
                    </m:r>
                    <m:r>
                      <a:rPr lang="es-BO" sz="2400" b="1" i="0" u="sng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es-ES" sz="2400" b="1" u="sng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81A53D-F4F8-4F9F-B94D-844E67132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133" y="1412990"/>
                <a:ext cx="447714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4223" t="-26667" b="-50000"/>
                </a:stretch>
              </a:blipFill>
            </p:spPr>
            <p:txBody>
              <a:bodyPr/>
              <a:lstStyle/>
              <a:p>
                <a:r>
                  <a:rPr lang="es-B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56A008B7-B3B5-4F8A-8427-E80D0DE20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99" y="2412404"/>
            <a:ext cx="2733189" cy="19475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C9F37E-56B1-4283-953B-FCE09969D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49" y="4521521"/>
            <a:ext cx="2630888" cy="19713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1BF7B33-C73D-4530-8EFC-88D7871BF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21" b="12851"/>
          <a:stretch/>
        </p:blipFill>
        <p:spPr>
          <a:xfrm>
            <a:off x="4037772" y="2445968"/>
            <a:ext cx="3771900" cy="41511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D40CBB5-6D73-4DF8-96AD-B42D8D0D18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130" r="24612"/>
          <a:stretch/>
        </p:blipFill>
        <p:spPr>
          <a:xfrm>
            <a:off x="8145812" y="2522744"/>
            <a:ext cx="3642713" cy="3970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25132" y="4247244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/>
              <a:t>VENTA EN FERIAS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311650" y="2076636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/>
              <a:t>VERDURAS DESHIDRATADAS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57969" y="2104694"/>
            <a:ext cx="4103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b="1" dirty="0"/>
              <a:t>MERCADO LOCAL, NACIONAL Y AL EXTERIOR</a:t>
            </a:r>
          </a:p>
        </p:txBody>
      </p:sp>
    </p:spTree>
    <p:extLst>
      <p:ext uri="{BB962C8B-B14F-4D97-AF65-F5344CB8AC3E}">
        <p14:creationId xmlns:p14="http://schemas.microsoft.com/office/powerpoint/2010/main" val="254568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B06FE-037A-4D7F-88B3-0D33D31E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Actividad Complementaria en la Apicultura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8CDD0-1026-403C-B589-99A038A4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367C0C-9F30-46A2-A5AB-6BC7A5453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r="13321" b="11725"/>
          <a:stretch/>
        </p:blipFill>
        <p:spPr>
          <a:xfrm>
            <a:off x="2213254" y="1408527"/>
            <a:ext cx="7765492" cy="492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395357" y="2277745"/>
            <a:ext cx="15792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FORMACION EN LA CARRERA DE APICULTURA A NIVEL TÉCNICO MEDIO EN CEA SAN ISIDRO.</a:t>
            </a:r>
          </a:p>
          <a:p>
            <a:r>
              <a:rPr lang="es-BO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2019-2020</a:t>
            </a:r>
          </a:p>
          <a:p>
            <a:endParaRPr lang="es-BO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75693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A5FF4-F91C-4806-937C-8ED7853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Productos</a:t>
            </a:r>
            <a:r>
              <a:rPr lang="es-ES" u="sng" dirty="0"/>
              <a:t> </a:t>
            </a:r>
            <a:r>
              <a:rPr lang="es-ES" b="1" u="sng" dirty="0"/>
              <a:t>de la Colmena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CD273B-3D45-4A1D-B65B-6F1186E77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825625"/>
            <a:ext cx="10956235" cy="4351338"/>
          </a:xfrm>
        </p:spPr>
        <p:txBody>
          <a:bodyPr/>
          <a:lstStyle/>
          <a:p>
            <a:r>
              <a:rPr lang="es-ES" b="1" dirty="0"/>
              <a:t>MIEL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67C59F-D261-4276-A59F-D806285C5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617717"/>
            <a:ext cx="2445854" cy="32611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825BB9-6564-4E35-9605-9DB9D91AD2B0}"/>
              </a:ext>
            </a:extLst>
          </p:cNvPr>
          <p:cNvSpPr txBox="1"/>
          <p:nvPr/>
        </p:nvSpPr>
        <p:spPr>
          <a:xfrm>
            <a:off x="4353338" y="1962598"/>
            <a:ext cx="17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/>
              <a:t>PROPOLEO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D5E41A-7B72-46C9-8F06-215E10707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30" y="2633212"/>
            <a:ext cx="4327525" cy="32456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7BF543B-A5CF-4AC4-9D82-3EF84379D625}"/>
              </a:ext>
            </a:extLst>
          </p:cNvPr>
          <p:cNvSpPr txBox="1"/>
          <p:nvPr/>
        </p:nvSpPr>
        <p:spPr>
          <a:xfrm>
            <a:off x="9392586" y="1962598"/>
            <a:ext cx="10195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/>
              <a:t>CERA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212768E-1095-46C7-B7A9-F5AB423F2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69" y="2633213"/>
            <a:ext cx="4327522" cy="32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EF59A-76C3-4F33-9EA1-4D27EBCB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Transformación de los Productos de la Colmena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9C51F7-7ED0-419F-8B60-CB65B856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Shampoo de diferentes Plantas Nativas con Miel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095C6C-7A13-43B8-A9BB-C864795E9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98" y="2276770"/>
            <a:ext cx="2860814" cy="42161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798BDD-1E26-417F-BA96-F154062C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51" y="2022371"/>
            <a:ext cx="5388903" cy="47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4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7FACF-0979-423B-9610-6A003582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Propóleo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89F114A-C9D4-4E04-A546-FADC9BD26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9861"/>
            <a:ext cx="3078483" cy="411553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A7D24C-A9AC-4648-A661-2517B08FE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84" y="2199861"/>
            <a:ext cx="3078483" cy="411553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0A29E2-C592-420C-91B2-7E98A40324FE}"/>
              </a:ext>
            </a:extLst>
          </p:cNvPr>
          <p:cNvSpPr txBox="1"/>
          <p:nvPr/>
        </p:nvSpPr>
        <p:spPr>
          <a:xfrm>
            <a:off x="1111101" y="1690688"/>
            <a:ext cx="15565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/>
              <a:t>Jabón Medicinal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A6C76D-4A77-4690-8E23-D4D18B91BA45}"/>
              </a:ext>
            </a:extLst>
          </p:cNvPr>
          <p:cNvSpPr txBox="1"/>
          <p:nvPr/>
        </p:nvSpPr>
        <p:spPr>
          <a:xfrm>
            <a:off x="6647498" y="1552189"/>
            <a:ext cx="27096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b="1" dirty="0"/>
              <a:t>Jarabe de Miel con Propóleo</a:t>
            </a:r>
          </a:p>
          <a:p>
            <a:pPr algn="ctr"/>
            <a:r>
              <a:rPr lang="es-ES" b="1" dirty="0"/>
              <a:t> para niños</a:t>
            </a:r>
          </a:p>
        </p:txBody>
      </p:sp>
    </p:spTree>
    <p:extLst>
      <p:ext uri="{BB962C8B-B14F-4D97-AF65-F5344CB8AC3E}">
        <p14:creationId xmlns:p14="http://schemas.microsoft.com/office/powerpoint/2010/main" val="1160629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0C308-8778-4EF4-B909-ABEFD4AC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Cera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15C100C-73D5-4A3F-A858-324B66FFA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6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EB9FAB0-ED95-4D50-AA66-6FAF5D362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75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C4C4D8-9929-4B7A-B3A0-A52B4BDC4A5B}"/>
              </a:ext>
            </a:extLst>
          </p:cNvPr>
          <p:cNvSpPr txBox="1"/>
          <p:nvPr/>
        </p:nvSpPr>
        <p:spPr>
          <a:xfrm rot="18931693">
            <a:off x="178905" y="2750644"/>
            <a:ext cx="526310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15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440901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AB81B4D-A08C-4D78-B78D-DBC0E23D7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9"/>
          <a:stretch/>
        </p:blipFill>
        <p:spPr>
          <a:xfrm>
            <a:off x="4152811" y="1550504"/>
            <a:ext cx="5129893" cy="500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3056457" y="473286"/>
            <a:ext cx="725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600" b="1" dirty="0">
                <a:solidFill>
                  <a:srgbClr val="002060"/>
                </a:solidFill>
                <a:latin typeface="Raleway" panose="020B0503030101060003" pitchFamily="34" charset="0"/>
              </a:rPr>
              <a:t>La Apicultura y el Emprendimiento de las Mujeres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0D21E0-33F6-480C-ABBB-28C0BB50D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3706" l="0" r="90189"/>
                    </a14:imgEffect>
                  </a14:imgLayer>
                </a14:imgProps>
              </a:ext>
            </a:extLst>
          </a:blip>
          <a:srcRect b="7352"/>
          <a:stretch/>
        </p:blipFill>
        <p:spPr>
          <a:xfrm>
            <a:off x="9612653" y="172696"/>
            <a:ext cx="2422564" cy="24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0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BC4542BE-278D-45FB-B744-2FBEDE4B2E18}"/>
              </a:ext>
            </a:extLst>
          </p:cNvPr>
          <p:cNvGrpSpPr/>
          <p:nvPr/>
        </p:nvGrpSpPr>
        <p:grpSpPr>
          <a:xfrm>
            <a:off x="1426065" y="962645"/>
            <a:ext cx="9339870" cy="4709285"/>
            <a:chOff x="3705447" y="353046"/>
            <a:chExt cx="4436321" cy="198344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0C4CEC7-F7EC-46B2-BCED-53FAE20EC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50" b="89877" l="0" r="99085">
                          <a14:foregroundMark x1="67155" y1="45691" x2="67155" y2="45691"/>
                          <a14:foregroundMark x1="71821" y1="46238" x2="71821" y2="46238"/>
                          <a14:foregroundMark x1="60293" y1="49521" x2="60293" y2="49521"/>
                          <a14:foregroundMark x1="64776" y1="45964" x2="64776" y2="45964"/>
                          <a14:foregroundMark x1="65142" y1="49248" x2="65142" y2="49248"/>
                          <a14:foregroundMark x1="74382" y1="47606" x2="74382" y2="47606"/>
                          <a14:foregroundMark x1="72004" y1="48974" x2="72004" y2="48974"/>
                          <a14:foregroundMark x1="36780" y1="26813" x2="36780" y2="26813"/>
                          <a14:foregroundMark x1="4483" y1="57592" x2="4483" y2="57592"/>
                          <a14:foregroundMark x1="22049" y1="44596" x2="22049" y2="44596"/>
                          <a14:foregroundMark x1="20769" y1="56498" x2="20769" y2="56498"/>
                          <a14:foregroundMark x1="62123" y1="58960" x2="62123" y2="58960"/>
                          <a14:foregroundMark x1="69991" y1="64843" x2="69991" y2="64843"/>
                          <a14:foregroundMark x1="75755" y1="58413" x2="75755" y2="58413"/>
                          <a14:foregroundMark x1="74565" y1="63201" x2="74565" y2="63201"/>
                          <a14:foregroundMark x1="73833" y1="60055" x2="73833" y2="60055"/>
                          <a14:foregroundMark x1="84081" y1="48700" x2="84081" y2="48700"/>
                          <a14:foregroundMark x1="45105" y1="56498" x2="45105" y2="56498"/>
                          <a14:foregroundMark x1="47850" y1="57045" x2="47850" y2="57045"/>
                          <a14:foregroundMark x1="38975" y1="56224" x2="38975" y2="56224"/>
                          <a14:foregroundMark x1="52516" y1="52668" x2="52516" y2="52668"/>
                          <a14:backgroundMark x1="9424" y1="31190" x2="9424" y2="31190"/>
                          <a14:backgroundMark x1="24886" y1="29822" x2="26349" y2="30643"/>
                          <a14:backgroundMark x1="33760" y1="30643" x2="33760" y2="30643"/>
                          <a14:backgroundMark x1="9241" y1="50342" x2="9241" y2="50342"/>
                          <a14:backgroundMark x1="1647" y1="52394" x2="1647" y2="52394"/>
                          <a14:backgroundMark x1="549" y1="59508" x2="549" y2="59508"/>
                          <a14:backgroundMark x1="2379" y1="72640" x2="2379" y2="72640"/>
                          <a14:backgroundMark x1="59927" y1="67031" x2="59927" y2="67031"/>
                          <a14:backgroundMark x1="85727" y1="70041" x2="85727" y2="70041"/>
                          <a14:backgroundMark x1="74016" y1="52941" x2="74016" y2="52941"/>
                          <a14:backgroundMark x1="8875" y1="39808" x2="8875" y2="39808"/>
                          <a14:backgroundMark x1="88106" y1="49248" x2="88106" y2="49248"/>
                          <a14:backgroundMark x1="87740" y1="56224" x2="87740" y2="56224"/>
                          <a14:backgroundMark x1="51784" y1="55677" x2="51784" y2="55677"/>
                          <a14:backgroundMark x1="58829" y1="52120" x2="58829" y2="52120"/>
                        </a14:backgroundRemoval>
                      </a14:imgEffect>
                    </a14:imgLayer>
                  </a14:imgProps>
                </a:ext>
              </a:extLst>
            </a:blip>
            <a:srcRect t="7938" b="12985"/>
            <a:stretch/>
          </p:blipFill>
          <p:spPr>
            <a:xfrm>
              <a:off x="4306957" y="353046"/>
              <a:ext cx="3750364" cy="1983449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E67C7A5-1590-487C-AB3B-5A316E12D787}"/>
                </a:ext>
              </a:extLst>
            </p:cNvPr>
            <p:cNvSpPr txBox="1"/>
            <p:nvPr/>
          </p:nvSpPr>
          <p:spPr>
            <a:xfrm>
              <a:off x="3705447" y="776478"/>
              <a:ext cx="1897167" cy="173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400" b="1" dirty="0">
                  <a:solidFill>
                    <a:srgbClr val="FF0000"/>
                  </a:solidFill>
                </a:rPr>
                <a:t>INDUSTRIA DE PRODUCTOS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0476DD1-67D5-4B06-BF5D-E87A6B4A0BE1}"/>
                </a:ext>
              </a:extLst>
            </p:cNvPr>
            <p:cNvSpPr txBox="1"/>
            <p:nvPr/>
          </p:nvSpPr>
          <p:spPr>
            <a:xfrm>
              <a:off x="6712226" y="1948038"/>
              <a:ext cx="1429542" cy="1730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2400" b="1" dirty="0">
                  <a:solidFill>
                    <a:srgbClr val="FF0000"/>
                  </a:solidFill>
                </a:rPr>
                <a:t>AGRICOLAS DE CHACO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953037" y="4749620"/>
            <a:ext cx="369623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BO" dirty="0"/>
              <a:t>CREACION: 7-7-2013</a:t>
            </a:r>
          </a:p>
          <a:p>
            <a:r>
              <a:rPr lang="es-BO" dirty="0"/>
              <a:t>CON EL APOYO DE FDTA. VALLES-DER</a:t>
            </a:r>
          </a:p>
          <a:p>
            <a:r>
              <a:rPr lang="es-BO" dirty="0"/>
              <a:t>CATEGORIA: MICRO-EMPRESA UNIPERSONAL, REGISTRADA EN FUNDEMPRESA, PRO-BOLIVIA CUENTA CON REGISTRO SANITARIO Y NIT</a:t>
            </a:r>
          </a:p>
        </p:txBody>
      </p:sp>
    </p:spTree>
    <p:extLst>
      <p:ext uri="{BB962C8B-B14F-4D97-AF65-F5344CB8AC3E}">
        <p14:creationId xmlns:p14="http://schemas.microsoft.com/office/powerpoint/2010/main" val="251945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90DAF-F10A-4D52-B4EB-3DFF3209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Marca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3D9C32F-9B46-4918-8051-4D21F22C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559" y1="14070" x2="85559" y2="14070"/>
                        <a14:foregroundMark x1="78474" y1="14070" x2="78474" y2="14070"/>
                        <a14:foregroundMark x1="82289" y1="18342" x2="88556" y2="25126"/>
                        <a14:foregroundMark x1="80245" y1="29397" x2="82834" y2="31658"/>
                        <a14:foregroundMark x1="74932" y1="5276" x2="74932" y2="5276"/>
                        <a14:foregroundMark x1="82561" y1="5276" x2="82561" y2="5276"/>
                        <a14:foregroundMark x1="89373" y1="11307" x2="89373" y2="11307"/>
                        <a14:foregroundMark x1="93188" y1="17839" x2="93188" y2="17839"/>
                        <a14:foregroundMark x1="97139" y1="21106" x2="97139" y2="21106"/>
                        <a14:foregroundMark x1="28338" y1="18342" x2="28338" y2="18342"/>
                        <a14:foregroundMark x1="20027" y1="28141" x2="20027" y2="28141"/>
                        <a14:foregroundMark x1="23569" y1="23116" x2="23569" y2="23116"/>
                        <a14:foregroundMark x1="25613" y1="23869" x2="25613" y2="23869"/>
                        <a14:foregroundMark x1="28883" y1="26382" x2="28883" y2="26382"/>
                        <a14:foregroundMark x1="28883" y1="32161" x2="28883" y2="32161"/>
                        <a14:foregroundMark x1="20981" y1="18342" x2="20981" y2="18342"/>
                        <a14:foregroundMark x1="22343" y1="17085" x2="22343" y2="17085"/>
                        <a14:foregroundMark x1="24932" y1="39447" x2="24932" y2="39447"/>
                        <a14:foregroundMark x1="41008" y1="26884" x2="41008" y2="26884"/>
                        <a14:foregroundMark x1="51771" y1="24372" x2="51771" y2="24372"/>
                        <a14:foregroundMark x1="18120" y1="59548" x2="18120" y2="59548"/>
                        <a14:foregroundMark x1="27112" y1="66332" x2="27112" y2="66332"/>
                        <a14:foregroundMark x1="34741" y1="65075" x2="34741" y2="65075"/>
                        <a14:foregroundMark x1="38828" y1="65829" x2="38828" y2="65829"/>
                        <a14:foregroundMark x1="42779" y1="64070" x2="42779" y2="64070"/>
                        <a14:foregroundMark x1="51362" y1="62312" x2="51362" y2="62312"/>
                        <a14:foregroundMark x1="64033" y1="62312" x2="64033" y2="62312"/>
                        <a14:foregroundMark x1="67030" y1="66332" x2="67030" y2="66332"/>
                        <a14:foregroundMark x1="4360" y1="59296" x2="4360" y2="59296"/>
                        <a14:foregroundMark x1="10627" y1="44724" x2="10627" y2="44724"/>
                        <a14:foregroundMark x1="35559" y1="92965" x2="35559" y2="92965"/>
                        <a14:foregroundMark x1="78474" y1="79648" x2="78474" y2="79648"/>
                        <a14:foregroundMark x1="77384" y1="80905" x2="77384" y2="80905"/>
                        <a14:foregroundMark x1="58311" y1="31407" x2="58311" y2="31407"/>
                        <a14:foregroundMark x1="54905" y1="31407" x2="54905" y2="31407"/>
                        <a14:foregroundMark x1="49591" y1="30905" x2="49591" y2="30905"/>
                        <a14:foregroundMark x1="45504" y1="31156" x2="45504" y2="31156"/>
                        <a14:foregroundMark x1="42643" y1="31658" x2="42643" y2="31658"/>
                        <a14:foregroundMark x1="43869" y1="31407" x2="43869" y2="31407"/>
                        <a14:foregroundMark x1="40736" y1="31910" x2="40736" y2="31910"/>
                        <a14:foregroundMark x1="75068" y1="83920" x2="75068" y2="83920"/>
                        <a14:foregroundMark x1="73025" y1="85176" x2="73025" y2="85176"/>
                        <a14:foregroundMark x1="71798" y1="85930" x2="71798" y2="85930"/>
                        <a14:foregroundMark x1="38283" y1="93467" x2="38283" y2="93467"/>
                        <a14:foregroundMark x1="45640" y1="94221" x2="45640" y2="94221"/>
                        <a14:foregroundMark x1="48501" y1="93719" x2="48501" y2="93719"/>
                        <a14:foregroundMark x1="50409" y1="93719" x2="50409" y2="93719"/>
                        <a14:foregroundMark x1="34877" y1="28141" x2="34877" y2="28141"/>
                        <a14:foregroundMark x1="38420" y1="27136" x2="38420" y2="27136"/>
                        <a14:foregroundMark x1="30790" y1="34422" x2="30790" y2="34422"/>
                        <a14:foregroundMark x1="44414" y1="26131" x2="44414" y2="26131"/>
                        <a14:foregroundMark x1="47139" y1="25879" x2="47139" y2="25879"/>
                        <a14:foregroundMark x1="49455" y1="25126" x2="49455" y2="25126"/>
                        <a14:foregroundMark x1="50545" y1="25126" x2="50545" y2="25126"/>
                        <a14:foregroundMark x1="33106" y1="29397" x2="33106" y2="29397"/>
                        <a14:foregroundMark x1="31880" y1="31407" x2="31880" y2="31407"/>
                        <a14:foregroundMark x1="31199" y1="32915" x2="31199" y2="32915"/>
                        <a14:foregroundMark x1="33787" y1="28643" x2="33787" y2="28643"/>
                        <a14:foregroundMark x1="30109" y1="29899" x2="30109" y2="29899"/>
                        <a14:foregroundMark x1="25749" y1="21859" x2="25749" y2="21859"/>
                        <a14:foregroundMark x1="27384" y1="21106" x2="27384" y2="21106"/>
                        <a14:foregroundMark x1="23161" y1="17337" x2="23161" y2="17337"/>
                        <a14:foregroundMark x1="26567" y1="17337" x2="26567" y2="17337"/>
                        <a14:foregroundMark x1="22207" y1="24372" x2="22207" y2="24372"/>
                        <a14:foregroundMark x1="27384" y1="18090" x2="27384" y2="18090"/>
                        <a14:foregroundMark x1="24523" y1="24623" x2="24523" y2="24623"/>
                        <a14:foregroundMark x1="21798" y1="21357" x2="21798" y2="21357"/>
                        <a14:foregroundMark x1="76294" y1="82161" x2="76294" y2="82161"/>
                        <a14:backgroundMark x1="6540" y1="21608" x2="6540" y2="21608"/>
                        <a14:backgroundMark x1="47684" y1="47990" x2="47684" y2="47990"/>
                        <a14:backgroundMark x1="89782" y1="85678" x2="89782" y2="85678"/>
                        <a14:backgroundMark x1="90736" y1="55528" x2="90736" y2="55528"/>
                        <a14:backgroundMark x1="91144" y1="53266" x2="94278" y2="76131"/>
                        <a14:backgroundMark x1="47820" y1="8794" x2="62534" y2="17085"/>
                        <a14:backgroundMark x1="38011" y1="37940" x2="41553" y2="50754"/>
                        <a14:backgroundMark x1="51907" y1="40201" x2="62943" y2="35930"/>
                        <a14:backgroundMark x1="26431" y1="19347" x2="26431" y2="19347"/>
                        <a14:backgroundMark x1="24387" y1="54271" x2="24387" y2="54271"/>
                        <a14:backgroundMark x1="27112" y1="63065" x2="27112" y2="63065"/>
                        <a14:backgroundMark x1="33651" y1="64070" x2="33651" y2="64070"/>
                        <a14:backgroundMark x1="53542" y1="63819" x2="53542" y2="63819"/>
                        <a14:backgroundMark x1="71117" y1="64573" x2="71117" y2="64573"/>
                        <a14:backgroundMark x1="69482" y1="61809" x2="69482" y2="61809"/>
                        <a14:backgroundMark x1="22888" y1="34925" x2="22888" y2="34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5730" y="743460"/>
            <a:ext cx="9138070" cy="49549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5764F54-7951-4A04-8A9E-5632CA30C009}"/>
              </a:ext>
            </a:extLst>
          </p:cNvPr>
          <p:cNvSpPr txBox="1"/>
          <p:nvPr/>
        </p:nvSpPr>
        <p:spPr>
          <a:xfrm>
            <a:off x="4244531" y="4313582"/>
            <a:ext cx="370293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800" i="1" dirty="0">
                <a:latin typeface="Aparajita" panose="020B0604020202020204" pitchFamily="34" charset="0"/>
                <a:cs typeface="Aparajita" panose="020B0604020202020204" pitchFamily="34" charset="0"/>
              </a:rPr>
              <a:t>El Sabor Tradicional del Chaco</a:t>
            </a:r>
          </a:p>
        </p:txBody>
      </p:sp>
    </p:spTree>
    <p:extLst>
      <p:ext uri="{BB962C8B-B14F-4D97-AF65-F5344CB8AC3E}">
        <p14:creationId xmlns:p14="http://schemas.microsoft.com/office/powerpoint/2010/main" val="80976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BD5E8-87B7-4C5E-8050-F88E1848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Localización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76ECD0-8E18-48EC-A012-9A27B16F21F3}"/>
              </a:ext>
            </a:extLst>
          </p:cNvPr>
          <p:cNvSpPr txBox="1"/>
          <p:nvPr/>
        </p:nvSpPr>
        <p:spPr>
          <a:xfrm>
            <a:off x="596348" y="2026862"/>
            <a:ext cx="511533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La Empresa IPACH esta ubicada en 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País de Bolivia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Departamento de Chuquisaca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 Provincia Hernando Siles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Del Municipio de Monteagudo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EC45E1-7619-42E7-8D6E-63982CD87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4" b="97633" l="10000" r="90000"/>
                    </a14:imgEffect>
                  </a14:imgLayer>
                </a14:imgProps>
              </a:ext>
            </a:extLst>
          </a:blip>
          <a:srcRect l="24239" t="1673" r="25000" b="1673"/>
          <a:stretch/>
        </p:blipFill>
        <p:spPr>
          <a:xfrm>
            <a:off x="5966790" y="812766"/>
            <a:ext cx="5628862" cy="557336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AC9466FB-F04B-4477-A63B-80E12A71AB94}"/>
              </a:ext>
            </a:extLst>
          </p:cNvPr>
          <p:cNvSpPr/>
          <p:nvPr/>
        </p:nvSpPr>
        <p:spPr>
          <a:xfrm flipH="1">
            <a:off x="8719930" y="3313043"/>
            <a:ext cx="119270" cy="1159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63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32890-9901-4879-9F11-951A3012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697660"/>
            <a:ext cx="11620500" cy="5614240"/>
          </a:xfrm>
        </p:spPr>
        <p:txBody>
          <a:bodyPr>
            <a:normAutofit/>
          </a:bodyPr>
          <a:lstStyle/>
          <a:p>
            <a:r>
              <a:rPr lang="es-ES" sz="4000" b="1" dirty="0"/>
              <a:t>OBJETIVO GENERAL</a:t>
            </a:r>
            <a:br>
              <a:rPr lang="es-ES" sz="3600" b="1" dirty="0"/>
            </a:br>
            <a: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  <a:t>Comercializar  productos de buena calidad bajo las normas sanitarias cumpliendo las Buenas Practicas de Manufactura (BPM) </a:t>
            </a:r>
            <a:b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4000" b="1" dirty="0"/>
              <a:t>OBJETIVOS ESPECÍFICOS</a:t>
            </a:r>
            <a:br>
              <a:rPr lang="es-BO" sz="4000" b="1" dirty="0"/>
            </a:br>
            <a: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  <a:t>- Producir y Transformar productos sin conservantes    químicos, que       satisfagan al consumidor.</a:t>
            </a:r>
            <a:b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  <a:t>- Generar fuentes de empleo a mujeres estudiantes.</a:t>
            </a:r>
            <a:b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700" dirty="0">
                <a:latin typeface="Arial" panose="020B0604020202020204" pitchFamily="34" charset="0"/>
                <a:cs typeface="Arial" panose="020B0604020202020204" pitchFamily="34" charset="0"/>
              </a:rPr>
              <a:t>- Fortalecer el desarrollo económico local en toda la cadena de producción      ya sea de forma directa e indirecta.</a:t>
            </a:r>
            <a:br>
              <a:rPr lang="es-ES" sz="2200" b="1" dirty="0"/>
            </a:br>
            <a:endParaRPr lang="es-ES" sz="22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97B25D7-81FB-4173-AC8F-FC061FFD9633}"/>
              </a:ext>
            </a:extLst>
          </p:cNvPr>
          <p:cNvSpPr txBox="1">
            <a:spLocks/>
          </p:cNvSpPr>
          <p:nvPr/>
        </p:nvSpPr>
        <p:spPr>
          <a:xfrm>
            <a:off x="838200" y="28854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b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C234CF0-4449-43D2-A11D-1ACB6184E183}"/>
              </a:ext>
            </a:extLst>
          </p:cNvPr>
          <p:cNvSpPr txBox="1">
            <a:spLocks/>
          </p:cNvSpPr>
          <p:nvPr/>
        </p:nvSpPr>
        <p:spPr>
          <a:xfrm>
            <a:off x="838200" y="4045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706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6E3E8-7D17-4216-AFB7-E50887FE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458"/>
            <a:ext cx="10515600" cy="1325563"/>
          </a:xfrm>
        </p:spPr>
        <p:txBody>
          <a:bodyPr/>
          <a:lstStyle/>
          <a:p>
            <a:r>
              <a:rPr lang="es-ES" b="1" dirty="0"/>
              <a:t>Materia Prima de Productos Potenciales del Chaco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106AE6-796F-4193-82EA-8944C1229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4" y="2840964"/>
            <a:ext cx="2694239" cy="35923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57F084-A5A6-43AE-9B40-F2278B2D0923}"/>
              </a:ext>
            </a:extLst>
          </p:cNvPr>
          <p:cNvSpPr txBox="1"/>
          <p:nvPr/>
        </p:nvSpPr>
        <p:spPr>
          <a:xfrm>
            <a:off x="1824497" y="2177627"/>
            <a:ext cx="4728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u="sng" dirty="0"/>
              <a:t>MIEL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F0BF9D-054A-4376-A5DF-5A8CFC382C80}"/>
              </a:ext>
            </a:extLst>
          </p:cNvPr>
          <p:cNvSpPr txBox="1"/>
          <p:nvPr/>
        </p:nvSpPr>
        <p:spPr>
          <a:xfrm>
            <a:off x="5064925" y="1312159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u="sng" dirty="0"/>
              <a:t>MAN</a:t>
            </a:r>
            <a:r>
              <a:rPr lang="es-ES" u="sng" dirty="0"/>
              <a:t>I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36644D-C221-4E38-9C54-C1203504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09" y="1835031"/>
            <a:ext cx="2952332" cy="221424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5BA978-4F93-43CD-931D-741C9612CD57}"/>
              </a:ext>
            </a:extLst>
          </p:cNvPr>
          <p:cNvSpPr txBox="1"/>
          <p:nvPr/>
        </p:nvSpPr>
        <p:spPr>
          <a:xfrm>
            <a:off x="7137875" y="4267989"/>
            <a:ext cx="9294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u="sng" dirty="0"/>
              <a:t>CEREALES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128BDF0-17CE-4294-A6BB-8E679BDE8D80}"/>
              </a:ext>
            </a:extLst>
          </p:cNvPr>
          <p:cNvSpPr txBox="1"/>
          <p:nvPr/>
        </p:nvSpPr>
        <p:spPr>
          <a:xfrm>
            <a:off x="8991598" y="1450658"/>
            <a:ext cx="2804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u="sng" dirty="0"/>
              <a:t>AJI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88E0A39-B0A4-4A8C-9B58-2BF79F79D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585" r="95849"/>
                    </a14:imgEffect>
                  </a14:imgLayer>
                </a14:imgProps>
              </a:ext>
            </a:extLst>
          </a:blip>
          <a:srcRect t="8708" r="5635" b="12434"/>
          <a:stretch/>
        </p:blipFill>
        <p:spPr>
          <a:xfrm rot="1091527">
            <a:off x="7854997" y="1380826"/>
            <a:ext cx="3798195" cy="27548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CCE6EC2-D792-4BED-A81D-B7751C470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6" b="91667" l="1585" r="971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9821" y="4855803"/>
            <a:ext cx="2705100" cy="14859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D686E7B-9195-4515-A4F0-87FADBC48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9" b="94542" l="3655" r="994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9115" y="4406489"/>
            <a:ext cx="2763503" cy="20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7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B819E-981F-4704-AF74-550FA5BA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Transformación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4212B2-7116-4D78-8E31-5A5C6567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83" y="1912711"/>
            <a:ext cx="10515600" cy="4351338"/>
          </a:xfrm>
        </p:spPr>
        <p:txBody>
          <a:bodyPr/>
          <a:lstStyle/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Mie</a:t>
            </a:r>
            <a:r>
              <a:rPr lang="es-ES" dirty="0"/>
              <a:t>l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588EF9-6146-4F62-AB84-2E2615062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8" b="16328"/>
          <a:stretch/>
        </p:blipFill>
        <p:spPr>
          <a:xfrm>
            <a:off x="457783" y="2489228"/>
            <a:ext cx="3782913" cy="3422016"/>
          </a:xfrm>
          <a:prstGeom prst="ellipse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2BD0F3-ABB1-4249-B88C-74A88276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37" b="55963" l="332" r="58472">
                        <a14:backgroundMark x1="7309" y1="29358" x2="7309" y2="29358"/>
                        <a14:backgroundMark x1="9967" y1="24912" x2="9967" y2="24912"/>
                        <a14:backgroundMark x1="19601" y1="28017" x2="19601" y2="28017"/>
                      </a14:backgroundRemoval>
                    </a14:imgEffect>
                  </a14:imgLayer>
                </a14:imgProps>
              </a:ext>
            </a:extLst>
          </a:blip>
          <a:srcRect t="28086" r="50000" b="50177"/>
          <a:stretch/>
        </p:blipFill>
        <p:spPr>
          <a:xfrm>
            <a:off x="4367070" y="2431071"/>
            <a:ext cx="3457859" cy="35383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FCD2FC-D8EF-4DF7-876C-8D4E3A5D403F}"/>
              </a:ext>
            </a:extLst>
          </p:cNvPr>
          <p:cNvSpPr txBox="1"/>
          <p:nvPr/>
        </p:nvSpPr>
        <p:spPr>
          <a:xfrm>
            <a:off x="4685772" y="2042422"/>
            <a:ext cx="252312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Mantequilla de Maní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6DB84D-95BC-4B28-8C43-CDE6A06A1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8" r="9272"/>
          <a:stretch/>
        </p:blipFill>
        <p:spPr>
          <a:xfrm>
            <a:off x="7888116" y="3429000"/>
            <a:ext cx="3402496" cy="22975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270DEE-499C-4C5A-B76C-5AB6AF0C75AE}"/>
              </a:ext>
            </a:extLst>
          </p:cNvPr>
          <p:cNvSpPr txBox="1"/>
          <p:nvPr/>
        </p:nvSpPr>
        <p:spPr>
          <a:xfrm>
            <a:off x="8205346" y="2350313"/>
            <a:ext cx="257429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b="1" dirty="0"/>
              <a:t>Galletas de mantequilla </a:t>
            </a:r>
          </a:p>
          <a:p>
            <a:pPr algn="ctr"/>
            <a:r>
              <a:rPr lang="es-ES" sz="2000" b="1" dirty="0"/>
              <a:t>de Maní</a:t>
            </a:r>
          </a:p>
        </p:txBody>
      </p:sp>
    </p:spTree>
    <p:extLst>
      <p:ext uri="{BB962C8B-B14F-4D97-AF65-F5344CB8AC3E}">
        <p14:creationId xmlns:p14="http://schemas.microsoft.com/office/powerpoint/2010/main" val="263419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0C236-899E-47E7-9DCC-0F5B29575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9462"/>
            <a:ext cx="10515600" cy="1257601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PROVICIÓN DE PRODUCTOS PARA EL DESAYUNO Y MERIENDA ESCOLAR DEL MUNICIPIO DE MTGDO. GESTION 2012-2017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0771BCC-D445-4C0B-8362-20FE31A98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" y="867126"/>
            <a:ext cx="5365666" cy="402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FA2B66-408A-4F43-8219-595D6414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06" y="891033"/>
            <a:ext cx="5126139" cy="38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95EC91F-59B1-4E43-A856-8B4CA02A9CE6}"/>
              </a:ext>
            </a:extLst>
          </p:cNvPr>
          <p:cNvGrpSpPr/>
          <p:nvPr/>
        </p:nvGrpSpPr>
        <p:grpSpPr>
          <a:xfrm>
            <a:off x="2050321" y="4094796"/>
            <a:ext cx="3273287" cy="2753742"/>
            <a:chOff x="569843" y="4070426"/>
            <a:chExt cx="3273287" cy="2753742"/>
          </a:xfrm>
        </p:grpSpPr>
        <p:sp>
          <p:nvSpPr>
            <p:cNvPr id="3" name="Hexágono 2">
              <a:extLst>
                <a:ext uri="{FF2B5EF4-FFF2-40B4-BE49-F238E27FC236}">
                  <a16:creationId xmlns:a16="http://schemas.microsoft.com/office/drawing/2014/main" id="{1D6A99D2-E801-4106-B5E8-750F0795B5D3}"/>
                </a:ext>
              </a:extLst>
            </p:cNvPr>
            <p:cNvSpPr/>
            <p:nvPr/>
          </p:nvSpPr>
          <p:spPr>
            <a:xfrm>
              <a:off x="569843" y="4070426"/>
              <a:ext cx="3273287" cy="2753742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995833" y="4197375"/>
              <a:ext cx="2847297" cy="2431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BO" sz="2000" b="1" dirty="0">
                  <a:solidFill>
                    <a:srgbClr val="C00000"/>
                  </a:solidFill>
                </a:rPr>
                <a:t>     DESAYUNOS: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BARRAS ENERGÉTICAS                                        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GRANOLA DE MANÍ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API AMARILLO FRUTADO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ARROZ CON LECHE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TUJURÉ CON LECHE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SOMÓ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CHIAVENA CON LECHE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>
                  <a:solidFill>
                    <a:schemeClr val="tx1"/>
                  </a:solidFill>
                </a:rPr>
                <a:t>MOUSS DE CHOCOLATE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C4680C5-70C1-49D8-8943-146760775837}"/>
              </a:ext>
            </a:extLst>
          </p:cNvPr>
          <p:cNvGrpSpPr/>
          <p:nvPr/>
        </p:nvGrpSpPr>
        <p:grpSpPr>
          <a:xfrm>
            <a:off x="5393635" y="4104258"/>
            <a:ext cx="3273287" cy="2753742"/>
            <a:chOff x="5358060" y="3875068"/>
            <a:chExt cx="3273287" cy="2753742"/>
          </a:xfrm>
        </p:grpSpPr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92B60240-362D-410F-9DA1-134242B076FD}"/>
                </a:ext>
              </a:extLst>
            </p:cNvPr>
            <p:cNvSpPr/>
            <p:nvPr/>
          </p:nvSpPr>
          <p:spPr>
            <a:xfrm>
              <a:off x="5358060" y="3875068"/>
              <a:ext cx="3273287" cy="2753742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935509" y="4070426"/>
              <a:ext cx="2695838" cy="23698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BO" sz="2000" b="1" dirty="0">
                  <a:solidFill>
                    <a:srgbClr val="C00000"/>
                  </a:solidFill>
                </a:rPr>
                <a:t>MERIENDA: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SOPA DE MANÍ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MAJADITO CON CHARQUE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QUISO DE FREJOL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SOPA DE GRANO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GUISO DE LENTEJA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SOPA DE AVENA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GUISO DE FIDEO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BO" sz="1600" dirty="0"/>
                <a:t>LAGUITA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9769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355</Words>
  <Application>Microsoft Office PowerPoint</Application>
  <PresentationFormat>Panorámica</PresentationFormat>
  <Paragraphs>82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Aharoni</vt:lpstr>
      <vt:lpstr>Aparajita</vt:lpstr>
      <vt:lpstr>Arial</vt:lpstr>
      <vt:lpstr>Calibri</vt:lpstr>
      <vt:lpstr>Calibri Light</vt:lpstr>
      <vt:lpstr>Cambria Math</vt:lpstr>
      <vt:lpstr>Raleway</vt:lpstr>
      <vt:lpstr>Tema de Office</vt:lpstr>
      <vt:lpstr>Presentación de PowerPoint</vt:lpstr>
      <vt:lpstr>Presentación de PowerPoint</vt:lpstr>
      <vt:lpstr>Presentación de PowerPoint</vt:lpstr>
      <vt:lpstr>Marca</vt:lpstr>
      <vt:lpstr>Localización</vt:lpstr>
      <vt:lpstr>OBJETIVO GENERAL Comercializar  productos de buena calidad bajo las normas sanitarias cumpliendo las Buenas Practicas de Manufactura (BPM)   OBJETIVOS ESPECÍFICOS - Producir y Transformar productos sin conservantes    químicos, que       satisfagan al consumidor.  - Generar fuentes de empleo a mujeres estudiantes.  - Fortalecer el desarrollo económico local en toda la cadena de producción      ya sea de forma directa e indirecta. </vt:lpstr>
      <vt:lpstr>Materia Prima de Productos Potenciales del Chaco</vt:lpstr>
      <vt:lpstr>Transformación </vt:lpstr>
      <vt:lpstr>PROVICIÓN DE PRODUCTOS PARA EL DESAYUNO Y MERIENDA ESCOLAR DEL MUNICIPIO DE MTGDO. GESTION 2012-2017</vt:lpstr>
      <vt:lpstr>AMPLIACION DEL MERCADO EN OTROS MUNICIPIOS 2018-2019</vt:lpstr>
      <vt:lpstr>NICHOS DE MERCADO (AJÍ % PURO) </vt:lpstr>
      <vt:lpstr>Actividad Complementaria en la Apicultura</vt:lpstr>
      <vt:lpstr>Productos de la Colmena</vt:lpstr>
      <vt:lpstr>Transformación de los Productos de la Colmena</vt:lpstr>
      <vt:lpstr>Propóleo</vt:lpstr>
      <vt:lpstr>Cera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Cabrera Ovando</dc:creator>
  <cp:lastModifiedBy>HELEN</cp:lastModifiedBy>
  <cp:revision>45</cp:revision>
  <dcterms:created xsi:type="dcterms:W3CDTF">2020-11-09T17:12:19Z</dcterms:created>
  <dcterms:modified xsi:type="dcterms:W3CDTF">2020-12-02T13:01:57Z</dcterms:modified>
</cp:coreProperties>
</file>