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65" r:id="rId9"/>
    <p:sldId id="261" r:id="rId10"/>
    <p:sldId id="262" r:id="rId11"/>
    <p:sldId id="263" r:id="rId12"/>
    <p:sldId id="271" r:id="rId13"/>
    <p:sldId id="272" r:id="rId14"/>
    <p:sldId id="259" r:id="rId15"/>
    <p:sldId id="260" r:id="rId16"/>
    <p:sldId id="258" r:id="rId17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" initials="C" lastIdx="1" clrIdx="0">
    <p:extLst>
      <p:ext uri="{19B8F6BF-5375-455C-9EA6-DF929625EA0E}">
        <p15:presenceInfo xmlns:p15="http://schemas.microsoft.com/office/powerpoint/2012/main" xmlns="" userId="Ceci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9T22:57:29.968" idx="1">
    <p:pos x="3005" y="2354"/>
    <p:text/>
    <p:extLst>
      <p:ext uri="{C676402C-5697-4E1C-873F-D02D1690AC5C}">
        <p15:threadingInfo xmlns:p15="http://schemas.microsoft.com/office/powerpoint/2012/main" xmlns="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8309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0713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49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1807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88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6940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9683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9959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9141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532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49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23BB-542C-4D4A-957C-087C18AC96F2}" type="datetimeFigureOut">
              <a:rPr lang="es-BO" smtClean="0"/>
              <a:t>30/11/2020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3D63F-00E3-4108-9736-3C18CD68823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9708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2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799" y="1229138"/>
            <a:ext cx="8269358" cy="2199862"/>
          </a:xfr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> </a:t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> PRODUCTOS DIRECTOS DE LA COLMENA</a:t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48A84B1-A793-4750-A81B-A5408C0E5005}"/>
              </a:ext>
            </a:extLst>
          </p:cNvPr>
          <p:cNvSpPr txBox="1"/>
          <p:nvPr/>
        </p:nvSpPr>
        <p:spPr>
          <a:xfrm>
            <a:off x="3710608" y="4149301"/>
            <a:ext cx="71164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BO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SON:</a:t>
            </a:r>
            <a:endParaRPr kumimoji="0" lang="es-BO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BO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POLEN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APITOXINA</a:t>
            </a:r>
            <a:endParaRPr kumimoji="0" lang="es-BO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BO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CERA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JALEA REAL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BO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PROPOLEOS</a:t>
            </a:r>
          </a:p>
        </p:txBody>
      </p:sp>
    </p:spTree>
    <p:extLst>
      <p:ext uri="{BB962C8B-B14F-4D97-AF65-F5344CB8AC3E}">
        <p14:creationId xmlns:p14="http://schemas.microsoft.com/office/powerpoint/2010/main" val="134806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2590" y="106018"/>
            <a:ext cx="8269358" cy="1398105"/>
          </a:xfr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> </a:t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000" b="1" dirty="0">
                <a:solidFill>
                  <a:srgbClr val="FFBF0B"/>
                </a:solidFill>
                <a:latin typeface="Perpetua" panose="02020502060401020303" pitchFamily="18" charset="0"/>
              </a:rPr>
              <a:t>PRODUCTOS DEVIVADOS DE LA COLMENA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48A84B1-A793-4750-A81B-A5408C0E5005}"/>
              </a:ext>
            </a:extLst>
          </p:cNvPr>
          <p:cNvSpPr txBox="1"/>
          <p:nvPr/>
        </p:nvSpPr>
        <p:spPr>
          <a:xfrm>
            <a:off x="3246783" y="1750657"/>
            <a:ext cx="8030817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COMO SER: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TINTURA DE PROPOLEOS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BARIEDADES DE JARABES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CARAMELOS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SANETIZANTE DE MANOS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CREMA DE CERA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POMADA DE APITOXINA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POMADA ANTINFLAMATORIA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TALCO ANTIBACTERIANO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JABON MEDICINAL DE PROPOLEOS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JABON DE MIEL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BO" sz="2400" b="1" dirty="0">
                <a:solidFill>
                  <a:srgbClr val="FFC000">
                    <a:lumMod val="75000"/>
                  </a:srgbClr>
                </a:solidFill>
                <a:latin typeface="Calibri"/>
              </a:rPr>
              <a:t>V</a:t>
            </a: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ARIEDAD DE CHAMPÚ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BO" sz="2400" b="1" dirty="0">
                <a:solidFill>
                  <a:srgbClr val="FFC000">
                    <a:lumMod val="75000"/>
                  </a:srgbClr>
                </a:solidFill>
                <a:latin typeface="Calibri"/>
              </a:rPr>
              <a:t>VARIEDAD DE </a:t>
            </a: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CREMA DE ENJUAGUE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BO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9D7FF8C-9794-4853-8C6C-154E3F0F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22" y="1504123"/>
            <a:ext cx="2749826" cy="50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80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769078" y="440259"/>
            <a:ext cx="6882525" cy="823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/>
              <a:t>Los productos obtenidos como resultado de la formación técnica</a:t>
            </a:r>
            <a:endParaRPr lang="es-ES" sz="2800" b="1" dirty="0"/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61" y="1263327"/>
            <a:ext cx="3279688" cy="3113033"/>
          </a:xfrm>
          <a:prstGeom prst="rect">
            <a:avLst/>
          </a:prstGeom>
        </p:spPr>
      </p:pic>
      <p:pic>
        <p:nvPicPr>
          <p:cNvPr id="6" name="Imagen 160">
            <a:extLst>
              <a:ext uri="{FF2B5EF4-FFF2-40B4-BE49-F238E27FC236}">
                <a16:creationId xmlns:a16="http://schemas.microsoft.com/office/drawing/2014/main" xmlns="" id="{6E9274FC-36A3-4E2C-B4E6-3558CC2A9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00" y="1263328"/>
            <a:ext cx="3481182" cy="3113033"/>
          </a:xfrm>
          <a:prstGeom prst="rect">
            <a:avLst/>
          </a:prstGeom>
        </p:spPr>
      </p:pic>
      <p:pic>
        <p:nvPicPr>
          <p:cNvPr id="7" name="Imagen 161">
            <a:extLst>
              <a:ext uri="{FF2B5EF4-FFF2-40B4-BE49-F238E27FC236}">
                <a16:creationId xmlns:a16="http://schemas.microsoft.com/office/drawing/2014/main" xmlns="" id="{844B4A6F-0D44-4AD9-BDFF-DD93303A5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30" y="1270707"/>
            <a:ext cx="3130415" cy="3105654"/>
          </a:xfrm>
          <a:prstGeom prst="rect">
            <a:avLst/>
          </a:prstGeom>
        </p:spPr>
      </p:pic>
      <p:pic>
        <p:nvPicPr>
          <p:cNvPr id="8" name="Imagen 163">
            <a:extLst>
              <a:ext uri="{FF2B5EF4-FFF2-40B4-BE49-F238E27FC236}">
                <a16:creationId xmlns:a16="http://schemas.microsoft.com/office/drawing/2014/main" xmlns="" id="{9460401D-E70A-4EFB-B330-9678A39AC8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68" y="3770210"/>
            <a:ext cx="3481182" cy="2862890"/>
          </a:xfrm>
          <a:prstGeom prst="rect">
            <a:avLst/>
          </a:prstGeom>
        </p:spPr>
      </p:pic>
      <p:pic>
        <p:nvPicPr>
          <p:cNvPr id="9" name="Imagen 164">
            <a:extLst>
              <a:ext uri="{FF2B5EF4-FFF2-40B4-BE49-F238E27FC236}">
                <a16:creationId xmlns:a16="http://schemas.microsoft.com/office/drawing/2014/main" xmlns="" id="{AD53ECB9-F425-4148-AD87-B15EAA8070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2" y="3753985"/>
            <a:ext cx="3104607" cy="2879115"/>
          </a:xfrm>
          <a:prstGeom prst="rect">
            <a:avLst/>
          </a:prstGeom>
        </p:spPr>
      </p:pic>
      <p:pic>
        <p:nvPicPr>
          <p:cNvPr id="10" name="Imagen 165">
            <a:extLst>
              <a:ext uri="{FF2B5EF4-FFF2-40B4-BE49-F238E27FC236}">
                <a16:creationId xmlns:a16="http://schemas.microsoft.com/office/drawing/2014/main" xmlns="" id="{A4A9B1A2-59AD-46A8-B9CA-DF93A06C66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94" y="3774094"/>
            <a:ext cx="3218655" cy="28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380348" y="1011508"/>
            <a:ext cx="7518401" cy="884238"/>
          </a:xfrm>
        </p:spPr>
        <p:txBody>
          <a:bodyPr/>
          <a:lstStyle/>
          <a:p>
            <a:r>
              <a:rPr lang="es-ES" sz="2800" b="1" dirty="0"/>
              <a:t>Los productos obtenidos como resultado de la formación técnica</a:t>
            </a:r>
          </a:p>
        </p:txBody>
      </p:sp>
      <p:pic>
        <p:nvPicPr>
          <p:cNvPr id="5" name="Marcador de contenido 161">
            <a:extLst>
              <a:ext uri="{FF2B5EF4-FFF2-40B4-BE49-F238E27FC236}">
                <a16:creationId xmlns:a16="http://schemas.microsoft.com/office/drawing/2014/main" xmlns="" id="{F0B243ED-9DE0-46E0-875E-C21D9DF72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01" y="2008435"/>
            <a:ext cx="2530911" cy="1940883"/>
          </a:xfrm>
          <a:prstGeom prst="rect">
            <a:avLst/>
          </a:prstGeom>
        </p:spPr>
      </p:pic>
      <p:pic>
        <p:nvPicPr>
          <p:cNvPr id="6" name="Imagen 162">
            <a:extLst>
              <a:ext uri="{FF2B5EF4-FFF2-40B4-BE49-F238E27FC236}">
                <a16:creationId xmlns:a16="http://schemas.microsoft.com/office/drawing/2014/main" xmlns="" id="{E62179C0-783A-4C9E-BA17-62AC41979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32" y="1991699"/>
            <a:ext cx="2808361" cy="1940883"/>
          </a:xfrm>
          <a:prstGeom prst="rect">
            <a:avLst/>
          </a:prstGeom>
        </p:spPr>
      </p:pic>
      <p:pic>
        <p:nvPicPr>
          <p:cNvPr id="7" name="Imagen 163">
            <a:extLst>
              <a:ext uri="{FF2B5EF4-FFF2-40B4-BE49-F238E27FC236}">
                <a16:creationId xmlns:a16="http://schemas.microsoft.com/office/drawing/2014/main" xmlns="" id="{ED374FBE-9A26-4373-98B2-E9CD7C9CC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01" y="3932582"/>
            <a:ext cx="5361934" cy="26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804A52C-FCD4-463B-AAB2-BC41F42E7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9514A96-230D-406A-899D-7BC1F60E3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32" y="825781"/>
            <a:ext cx="4249366" cy="5206435"/>
          </a:xfrm>
          <a:prstGeom prst="rect">
            <a:avLst/>
          </a:prstGeom>
        </p:spPr>
      </p:pic>
      <p:pic>
        <p:nvPicPr>
          <p:cNvPr id="3" name="Imagen 1">
            <a:extLst>
              <a:ext uri="{FF2B5EF4-FFF2-40B4-BE49-F238E27FC236}">
                <a16:creationId xmlns:a16="http://schemas.microsoft.com/office/drawing/2014/main" xmlns="" id="{A3754285-C3A5-4480-BA2B-A1B40CD8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628" y="1030034"/>
            <a:ext cx="3373579" cy="3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3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246027" y="2262063"/>
            <a:ext cx="6609503" cy="118174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90000"/>
              </a:schemeClr>
            </a:outerShdw>
          </a:effectLst>
        </p:spPr>
        <p:txBody>
          <a:bodyPr wrap="none" lIns="91440" tIns="45720" rIns="91440" bIns="45720">
            <a:prstTxWarp prst="textFadeRight">
              <a:avLst/>
            </a:prstTxWarp>
            <a:spAutoFit/>
            <a:scene3d>
              <a:camera prst="isometricOffAxis1Right">
                <a:rot lat="897657" lon="19730623" rev="21546137"/>
              </a:camera>
              <a:lightRig rig="threePt" dir="t"/>
            </a:scene3d>
            <a:sp3d z="158750" extrusionH="254000" contourW="12700" prstMaterial="matte">
              <a:extrusionClr>
                <a:schemeClr val="tx1">
                  <a:lumMod val="50000"/>
                  <a:lumOff val="50000"/>
                </a:schemeClr>
              </a:extrusionClr>
              <a:contourClr>
                <a:srgbClr val="FFC000"/>
              </a:contourClr>
            </a:sp3d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685800">
                    <a:schemeClr val="accent1">
                      <a:alpha val="40000"/>
                    </a:schemeClr>
                  </a:glow>
                  <a:outerShdw blurRad="317500" dist="38100" dir="2640000" algn="bl" rotWithShape="0">
                    <a:srgbClr val="FFC000"/>
                  </a:outerShdw>
                </a:effectLst>
              </a:rPr>
              <a:t>MUCHAS GRACIAS</a:t>
            </a:r>
          </a:p>
        </p:txBody>
      </p:sp>
      <p:pic>
        <p:nvPicPr>
          <p:cNvPr id="4" name="Picture 2" descr="C:\Users\tpshiba\Downloads\677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97" y="3799363"/>
            <a:ext cx="3204831" cy="252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92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6888" y="4282085"/>
            <a:ext cx="5367130" cy="781622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Perpetua" panose="02020502060401020303" pitchFamily="18" charset="0"/>
              </a:rPr>
              <a:t>CECILIA HERRERA RÍOS</a:t>
            </a:r>
            <a:endParaRPr lang="es-E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C7C8FD1-5B86-4175-A425-C2DB860AC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011" y="1607051"/>
            <a:ext cx="2411276" cy="263484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703608" y="54685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s-BO" b="1" dirty="0" smtClean="0">
                <a:latin typeface="Arial Rounded MT Bold" pitchFamily="34" charset="0"/>
              </a:rPr>
              <a:t>FACILITADORA </a:t>
            </a:r>
            <a:r>
              <a:rPr lang="es-BO" b="1" dirty="0">
                <a:latin typeface="Arial Rounded MT Bold" pitchFamily="34" charset="0"/>
              </a:rPr>
              <a:t>DE LA CARRERA DE </a:t>
            </a:r>
            <a:r>
              <a:rPr lang="es-BO" b="1" dirty="0" smtClean="0">
                <a:latin typeface="Arial Rounded MT Bold" pitchFamily="34" charset="0"/>
              </a:rPr>
              <a:t>APICULTURA EN </a:t>
            </a:r>
            <a:r>
              <a:rPr lang="es-BO" b="1" dirty="0">
                <a:latin typeface="Arial Rounded MT Bold" pitchFamily="34" charset="0"/>
              </a:rPr>
              <a:t>EL CENTRO DE EDUCACION ALTERNATIVA ( CEA SAN ISIDRO</a:t>
            </a:r>
            <a:r>
              <a:rPr lang="es-BO" b="1" dirty="0" smtClean="0">
                <a:latin typeface="Arial Rounded MT Bold" pitchFamily="34" charset="0"/>
              </a:rPr>
              <a:t>) MONTEGAGUDO</a:t>
            </a:r>
            <a:endParaRPr lang="es-BO" b="1" dirty="0">
              <a:latin typeface="Arial Rounded MT Bold" pitchFamily="34" charset="0"/>
            </a:endParaRPr>
          </a:p>
          <a:p>
            <a:pPr lvl="0" algn="ctr">
              <a:defRPr/>
            </a:pPr>
            <a:endParaRPr lang="es-BO" b="1" dirty="0">
              <a:latin typeface="Arial Rounded MT Bold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81223" y="308460"/>
            <a:ext cx="7901796" cy="104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lnSpc>
                <a:spcPct val="115000"/>
              </a:lnSpc>
              <a:spcAft>
                <a:spcPts val="800"/>
              </a:spcAft>
            </a:pP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FORMACIÓN Y PRODUCCION APÍCOLA DE LAS MUJERES EN EL 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C.E.A. SAN ISIDRO”.</a:t>
            </a:r>
            <a:endParaRPr lang="es-BO" sz="2800" b="1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5804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5111" y="172278"/>
            <a:ext cx="8454887" cy="80838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BO" sz="4000" b="1" dirty="0">
                <a:solidFill>
                  <a:schemeClr val="tx1"/>
                </a:solidFill>
                <a:latin typeface="Algerian" panose="04020705040A02060702" pitchFamily="82" charset="0"/>
              </a:rPr>
              <a:t>CARRERA DE APICULTURA</a:t>
            </a:r>
            <a:endParaRPr lang="es-ES" sz="40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1232E45-71FE-4DC3-A754-097C48203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538" y="1070113"/>
            <a:ext cx="8143459" cy="5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6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5111" y="172278"/>
            <a:ext cx="8454887" cy="80838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BO" sz="4000" b="1" dirty="0">
                <a:solidFill>
                  <a:schemeClr val="tx1"/>
                </a:solidFill>
                <a:latin typeface="Algerian" panose="04020705040A02060702" pitchFamily="82" charset="0"/>
              </a:rPr>
              <a:t>CARRERA DE APICULTURA</a:t>
            </a:r>
            <a:endParaRPr lang="es-ES" sz="40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5F710E3-CBBF-468A-A6AF-381F714A72D8}"/>
              </a:ext>
            </a:extLst>
          </p:cNvPr>
          <p:cNvSpPr txBox="1"/>
          <p:nvPr/>
        </p:nvSpPr>
        <p:spPr>
          <a:xfrm>
            <a:off x="3120888" y="2610705"/>
            <a:ext cx="8309109" cy="35394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formación técnica está orientada a desarrollar habilidades, destrezas, conocimientos y valores de manera integral y holística en hombres y mujeres mayores de 15 años, partiendo de sus saberes, conocimientos y vivencias; en este sentido  la carrera tiene el siguiente objetivo</a:t>
            </a:r>
            <a:endParaRPr lang="es-ES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CC63F1C-9CD2-42B9-8A63-D36A2210D9C1}"/>
              </a:ext>
            </a:extLst>
          </p:cNvPr>
          <p:cNvSpPr txBox="1"/>
          <p:nvPr/>
        </p:nvSpPr>
        <p:spPr>
          <a:xfrm>
            <a:off x="2975111" y="1225710"/>
            <a:ext cx="8454887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DISEÑO CURRICULAR DE LA CARRERA TÉCNICA DE APICULTURA 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60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5110" y="238539"/>
            <a:ext cx="8454887" cy="116619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de la Carrera Técnica de Apicultura</a:t>
            </a:r>
            <a:endParaRPr lang="es-ES" sz="4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5F710E3-CBBF-468A-A6AF-381F714A72D8}"/>
              </a:ext>
            </a:extLst>
          </p:cNvPr>
          <p:cNvSpPr txBox="1"/>
          <p:nvPr/>
        </p:nvSpPr>
        <p:spPr>
          <a:xfrm>
            <a:off x="3047998" y="1474619"/>
            <a:ext cx="8309109" cy="39087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570865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Obtener productos apícolas y sus derivados, de manera responsable con equidad y cuidando del medio ambiente, manejando equipos, herramientas, insumos y materiales inherentes a la producción apícola, orientado a generar emprendimientos productivos individuales y/o colectivos que aseguren el sustento económico de las familias y la comunidad. </a:t>
            </a:r>
            <a:endParaRPr kumimoji="0" lang="es-B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B1C2661-935F-4669-97BF-3154E18B5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8" y="5062905"/>
            <a:ext cx="2915480" cy="17950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91E1D29-9910-440A-84C4-AED970D36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30" y="5062905"/>
            <a:ext cx="3101009" cy="17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0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1857" y="0"/>
            <a:ext cx="8454887" cy="2464904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  <a:t>E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  <a:t>l(a) Egresado(a)</a:t>
            </a:r>
            <a:b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</a:b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  <a:t>TÉCNICO BÁSICO</a:t>
            </a:r>
            <a:b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</a:b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  <a:t/>
            </a:r>
            <a:b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</a:br>
            <a:endParaRPr lang="es-ES" sz="4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5F710E3-CBBF-468A-A6AF-381F714A72D8}"/>
              </a:ext>
            </a:extLst>
          </p:cNvPr>
          <p:cNvSpPr txBox="1"/>
          <p:nvPr/>
        </p:nvSpPr>
        <p:spPr>
          <a:xfrm>
            <a:off x="2961857" y="1408359"/>
            <a:ext cx="8454887" cy="2677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Cuentan con conocimientos básicos de instalación y manejo apícola para la producción de miel abeja en armonía con el medio ambiente.</a:t>
            </a:r>
            <a:endParaRPr kumimoji="0" lang="es-B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eaLnBrk="0" fontAlgn="base" hangingPunct="0">
              <a:buFont typeface="Wingdings" panose="05000000000000000000" pitchFamily="2" charset="2"/>
              <a:buChar char="ü"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Poseen habilidades y destrezas para el manejo de equipos y herramientas </a:t>
            </a:r>
            <a:r>
              <a:rPr lang="es-MX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E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ante la comercialización de miel de abeja. </a:t>
            </a:r>
            <a:endParaRPr kumimoji="0" lang="es-B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Realizan la instalación   de apiarios</a:t>
            </a:r>
            <a:endParaRPr kumimoji="0" lang="es-B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79128D9-C82E-43EB-8F58-305C067CB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17" y="4086015"/>
            <a:ext cx="6944140" cy="265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1856" y="120908"/>
            <a:ext cx="8454887" cy="1972935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TÉCNICO AUXILIAR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  <a:t/>
            </a:r>
            <a:b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</a:b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  <a:t/>
            </a:r>
            <a:b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j-cs"/>
              </a:rPr>
            </a:br>
            <a:endParaRPr lang="es-ES" sz="4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5F710E3-CBBF-468A-A6AF-381F714A72D8}"/>
              </a:ext>
            </a:extLst>
          </p:cNvPr>
          <p:cNvSpPr txBox="1"/>
          <p:nvPr/>
        </p:nvSpPr>
        <p:spPr>
          <a:xfrm>
            <a:off x="2961855" y="1107375"/>
            <a:ext cx="8454887" cy="29084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Realizan El poblamiento de apiarios y control de plagas, en armonía con el medio ambiente. </a:t>
            </a:r>
            <a:endParaRPr kumimoji="0" lang="es-B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y control de plagas, en armonía con el medio ambiente.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Realizan la cosecha de miel de abeja de acuerdo a la época, aplicando criterios técnicos.   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Planifican sus acciones en función del proyecto laboral de mediano y largo plazo.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B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CEA987C-F402-4FA2-A94C-94DC4582D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54" y="3538330"/>
            <a:ext cx="8454887" cy="33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24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4380" y="119270"/>
            <a:ext cx="8454887" cy="954156"/>
          </a:xfr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BO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ESTADÍTICA DE PARTICIPANTES QUE SE FORMARON EN APICULTURA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xmlns="" id="{9D7C398E-4A38-4340-8159-63D96CE73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870843"/>
              </p:ext>
            </p:extLst>
          </p:nvPr>
        </p:nvGraphicFramePr>
        <p:xfrm>
          <a:off x="3062377" y="1092105"/>
          <a:ext cx="880757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987">
                  <a:extLst>
                    <a:ext uri="{9D8B030D-6E8A-4147-A177-3AD203B41FA5}">
                      <a16:colId xmlns:a16="http://schemas.microsoft.com/office/drawing/2014/main" xmlns="" val="2154095745"/>
                    </a:ext>
                  </a:extLst>
                </a:gridCol>
                <a:gridCol w="1250916">
                  <a:extLst>
                    <a:ext uri="{9D8B030D-6E8A-4147-A177-3AD203B41FA5}">
                      <a16:colId xmlns:a16="http://schemas.microsoft.com/office/drawing/2014/main" xmlns="" val="3096927820"/>
                    </a:ext>
                  </a:extLst>
                </a:gridCol>
                <a:gridCol w="977987">
                  <a:extLst>
                    <a:ext uri="{9D8B030D-6E8A-4147-A177-3AD203B41FA5}">
                      <a16:colId xmlns:a16="http://schemas.microsoft.com/office/drawing/2014/main" xmlns="" val="1121577926"/>
                    </a:ext>
                  </a:extLst>
                </a:gridCol>
                <a:gridCol w="1034846">
                  <a:extLst>
                    <a:ext uri="{9D8B030D-6E8A-4147-A177-3AD203B41FA5}">
                      <a16:colId xmlns:a16="http://schemas.microsoft.com/office/drawing/2014/main" xmlns="" val="2776909794"/>
                    </a:ext>
                  </a:extLst>
                </a:gridCol>
                <a:gridCol w="1046219">
                  <a:extLst>
                    <a:ext uri="{9D8B030D-6E8A-4147-A177-3AD203B41FA5}">
                      <a16:colId xmlns:a16="http://schemas.microsoft.com/office/drawing/2014/main" xmlns="" val="808106324"/>
                    </a:ext>
                  </a:extLst>
                </a:gridCol>
                <a:gridCol w="976732">
                  <a:extLst>
                    <a:ext uri="{9D8B030D-6E8A-4147-A177-3AD203B41FA5}">
                      <a16:colId xmlns:a16="http://schemas.microsoft.com/office/drawing/2014/main" xmlns="" val="2178790094"/>
                    </a:ext>
                  </a:extLst>
                </a:gridCol>
                <a:gridCol w="1280861">
                  <a:extLst>
                    <a:ext uri="{9D8B030D-6E8A-4147-A177-3AD203B41FA5}">
                      <a16:colId xmlns:a16="http://schemas.microsoft.com/office/drawing/2014/main" xmlns="" val="2975024763"/>
                    </a:ext>
                  </a:extLst>
                </a:gridCol>
                <a:gridCol w="1262022">
                  <a:extLst>
                    <a:ext uri="{9D8B030D-6E8A-4147-A177-3AD203B41FA5}">
                      <a16:colId xmlns:a16="http://schemas.microsoft.com/office/drawing/2014/main" xmlns="" val="2318181015"/>
                    </a:ext>
                  </a:extLst>
                </a:gridCol>
              </a:tblGrid>
              <a:tr h="883384">
                <a:tc>
                  <a:txBody>
                    <a:bodyPr/>
                    <a:lstStyle/>
                    <a:p>
                      <a:r>
                        <a:rPr lang="es-BO" b="1" dirty="0"/>
                        <a:t>GESTION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NIVEL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PARTICIPANTES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MUJERES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EMPRENDIMIENTOS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VARONES</a:t>
                      </a:r>
                      <a:endParaRPr kumimoji="0" lang="es-E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EMPRENDIMIENTOS</a:t>
                      </a:r>
                      <a:endParaRPr kumimoji="0" lang="es-E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EMPRENDIMIENTOS</a:t>
                      </a:r>
                      <a:endParaRPr kumimoji="0" lang="es-E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6150357"/>
                  </a:ext>
                </a:extLst>
              </a:tr>
              <a:tr h="618369">
                <a:tc>
                  <a:txBody>
                    <a:bodyPr/>
                    <a:lstStyle/>
                    <a:p>
                      <a:r>
                        <a:rPr lang="es-BO" b="1" dirty="0"/>
                        <a:t>2014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TECNICO BÁSICO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17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7    </a:t>
                      </a:r>
                    </a:p>
                    <a:p>
                      <a:r>
                        <a:rPr lang="es-BO" b="1" dirty="0"/>
                        <a:t>       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10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2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9963916"/>
                  </a:ext>
                </a:extLst>
              </a:tr>
              <a:tr h="618369">
                <a:tc>
                  <a:txBody>
                    <a:bodyPr/>
                    <a:lstStyle/>
                    <a:p>
                      <a:r>
                        <a:rPr lang="es-BO" b="1" dirty="0"/>
                        <a:t>2015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TÉNICO AUXILIAR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4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4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15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17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3381298"/>
                  </a:ext>
                </a:extLst>
              </a:tr>
              <a:tr h="618369">
                <a:tc>
                  <a:txBody>
                    <a:bodyPr/>
                    <a:lstStyle/>
                    <a:p>
                      <a:r>
                        <a:rPr lang="es-BO" b="1" dirty="0"/>
                        <a:t>2017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TECNICO MEDIO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27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18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14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23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8854541"/>
                  </a:ext>
                </a:extLst>
              </a:tr>
              <a:tr h="883384">
                <a:tc>
                  <a:txBody>
                    <a:bodyPr/>
                    <a:lstStyle/>
                    <a:p>
                      <a:r>
                        <a:rPr lang="es-BO" b="1" dirty="0"/>
                        <a:t>2018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TECNICO MEDIO</a:t>
                      </a:r>
                      <a:endParaRPr kumimoji="0" lang="es-E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20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8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7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12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10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18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4392681"/>
                  </a:ext>
                </a:extLst>
              </a:tr>
              <a:tr h="618369">
                <a:tc>
                  <a:txBody>
                    <a:bodyPr/>
                    <a:lstStyle/>
                    <a:p>
                      <a:r>
                        <a:rPr lang="es-BO" b="1" dirty="0"/>
                        <a:t>2019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TÉCNICO MEDIO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17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14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10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383741"/>
                  </a:ext>
                </a:extLst>
              </a:tr>
              <a:tr h="618369">
                <a:tc>
                  <a:txBody>
                    <a:bodyPr/>
                    <a:lstStyle/>
                    <a:p>
                      <a:r>
                        <a:rPr lang="es-BO" b="1" dirty="0"/>
                        <a:t>2020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TÉCNICO MEDIO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16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8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5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8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8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3101222"/>
                  </a:ext>
                </a:extLst>
              </a:tr>
              <a:tr h="194932">
                <a:tc>
                  <a:txBody>
                    <a:bodyPr/>
                    <a:lstStyle/>
                    <a:p>
                      <a:r>
                        <a:rPr lang="es-BO" b="1" dirty="0"/>
                        <a:t>TOTALES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116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39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29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77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57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BO" b="1" dirty="0"/>
                        <a:t>87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7098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537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397F5-51DC-4DCF-8848-796107A6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458" y="278296"/>
            <a:ext cx="7791864" cy="1842052"/>
          </a:xfr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> </a:t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/>
            </a:r>
            <a:b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</a:br>
            <a:r>
              <a:rPr lang="es-BO" sz="4400" b="1" dirty="0">
                <a:solidFill>
                  <a:srgbClr val="FFBF0B"/>
                </a:solidFill>
                <a:latin typeface="Perpetua" panose="02020502060401020303" pitchFamily="18" charset="0"/>
              </a:rPr>
              <a:t>EXPERIENCIA   Y     TRAYECTORIA LABORAL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78C5854-BD95-4028-A1DC-5A03A58A4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8" y="2236306"/>
            <a:ext cx="2584174" cy="39773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0D259665-F2F2-48F0-B86D-F798A0B55C4B}"/>
              </a:ext>
            </a:extLst>
          </p:cNvPr>
          <p:cNvSpPr/>
          <p:nvPr/>
        </p:nvSpPr>
        <p:spPr>
          <a:xfrm>
            <a:off x="5552662" y="2236305"/>
            <a:ext cx="3233530" cy="341841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400" b="1" dirty="0">
                <a:solidFill>
                  <a:schemeClr val="accent4">
                    <a:lumMod val="75000"/>
                  </a:schemeClr>
                </a:solidFill>
              </a:rPr>
              <a:t>CON EMPRENDIMIENTO PROPIO DESDE HACE 15 AÑOS EN LA ACTIVIDAD  APÍCOLA</a:t>
            </a:r>
          </a:p>
          <a:p>
            <a:pPr algn="ctr"/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A47FC19-C9A2-41A0-8801-C16A3AE45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14" y="2236305"/>
            <a:ext cx="2688915" cy="39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695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426</Words>
  <Application>Microsoft Office PowerPoint</Application>
  <PresentationFormat>Personalizado</PresentationFormat>
  <Paragraphs>110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CECILIA HERRERA RÍOS</vt:lpstr>
      <vt:lpstr>CARRERA DE APICULTURA</vt:lpstr>
      <vt:lpstr>CARRERA DE APICULTURA</vt:lpstr>
      <vt:lpstr>Objetivo de la Carrera Técnica de Apicultura</vt:lpstr>
      <vt:lpstr>El(a) Egresado(a) TÉCNICO BÁSICO  </vt:lpstr>
      <vt:lpstr>TÉCNICO AUXILIAR  </vt:lpstr>
      <vt:lpstr>ESTADÍTICA DE PARTICIPANTES QUE SE FORMARON EN APICULTURA</vt:lpstr>
      <vt:lpstr>       EXPERIENCIA   Y     TRAYECTORIA LABORAL</vt:lpstr>
      <vt:lpstr>     PRODUCTOS DIRECTOS DE LA COLMENA </vt:lpstr>
      <vt:lpstr>       PRODUCTOS DEVIVADOS DE LA COLMENA</vt:lpstr>
      <vt:lpstr>Presentación de PowerPoint</vt:lpstr>
      <vt:lpstr>Los productos obtenidos como resultado de la formación técnica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Daniela Cabrera Ovando</dc:creator>
  <cp:lastModifiedBy>Pura</cp:lastModifiedBy>
  <cp:revision>11</cp:revision>
  <dcterms:created xsi:type="dcterms:W3CDTF">2020-11-09T17:12:19Z</dcterms:created>
  <dcterms:modified xsi:type="dcterms:W3CDTF">2020-11-30T18:34:45Z</dcterms:modified>
</cp:coreProperties>
</file>