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8" r:id="rId7"/>
    <p:sldId id="269" r:id="rId8"/>
    <p:sldId id="263" r:id="rId9"/>
    <p:sldId id="271" r:id="rId10"/>
    <p:sldId id="272" r:id="rId11"/>
    <p:sldId id="264" r:id="rId12"/>
    <p:sldId id="270" r:id="rId13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727" autoAdjust="0"/>
  </p:normalViewPr>
  <p:slideViewPr>
    <p:cSldViewPr snapToGrid="0">
      <p:cViewPr varScale="1">
        <p:scale>
          <a:sx n="49" d="100"/>
          <a:sy n="49" d="100"/>
        </p:scale>
        <p:origin x="-67" y="-4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8309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0713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4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1807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88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6940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9683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9959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914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53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49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23BB-542C-4D4A-957C-087C18AC96F2}" type="datetimeFigureOut">
              <a:rPr lang="es-BO" smtClean="0"/>
              <a:t>2/12/2020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D63F-00E3-4108-9736-3C18CD68823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9708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Apitec-isa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229">
            <a:off x="536602" y="773516"/>
            <a:ext cx="4257092" cy="423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95" y="1801586"/>
            <a:ext cx="6891046" cy="38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26195" y="7611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i="1" dirty="0" smtClean="0"/>
              <a:t>CICLO DE CHARLAS APICOLAS , POR LA SECRETARIA DE LA MUJER FILAPI 2020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7667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46944"/>
          <a:stretch/>
        </p:blipFill>
        <p:spPr bwMode="auto">
          <a:xfrm>
            <a:off x="365760" y="632060"/>
            <a:ext cx="7792728" cy="593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25" y="1739900"/>
            <a:ext cx="406082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72144" y="1422400"/>
            <a:ext cx="3832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i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GRACIAS</a:t>
            </a:r>
            <a:r>
              <a:rPr lang="es-ES" sz="4800" i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  <a:endParaRPr lang="es-ES" sz="4800" i="1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74219" y="6097329"/>
            <a:ext cx="3889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hlinkClick r:id="rId2"/>
              </a:rPr>
              <a:t>a</a:t>
            </a:r>
            <a:r>
              <a:rPr lang="es-ES" sz="2800" dirty="0" smtClean="0">
                <a:hlinkClick r:id="rId2"/>
              </a:rPr>
              <a:t>pitec-isa@hotmail.com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31461" y="6097330"/>
            <a:ext cx="3367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+54 9-11-3443-1818</a:t>
            </a:r>
            <a:endParaRPr lang="es-ES" sz="2800" dirty="0"/>
          </a:p>
        </p:txBody>
      </p:sp>
      <p:pic>
        <p:nvPicPr>
          <p:cNvPr id="6146" name="Picture 2" descr="C:\Users\fabricio\AppData\Local\Microsoft\Windows\INetCache\IE\UYG30UVF\WhatsApp_logo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21" y="5903554"/>
            <a:ext cx="1166954" cy="9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abricio\AppData\Local\Microsoft\Windows\INetCache\IE\UYG30UVF\email_carta_correo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8" y="5676387"/>
            <a:ext cx="1137938" cy="11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71305" y="1627273"/>
            <a:ext cx="787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 smtClean="0">
                <a:solidFill>
                  <a:srgbClr val="FFBF0B"/>
                </a:solidFill>
              </a:rPr>
              <a:t>LA PARTICIPACION DE LA MUJER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473247" y="2471394"/>
            <a:ext cx="6097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i="1" dirty="0">
                <a:solidFill>
                  <a:srgbClr val="FFC000"/>
                </a:solidFill>
              </a:rPr>
              <a:t>EN LA APICULTURA MODERNA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751385" y="491102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/>
              <a:t>Isabel Irene Cuevas Castro </a:t>
            </a:r>
          </a:p>
          <a:p>
            <a:r>
              <a:rPr lang="es-ES" dirty="0"/>
              <a:t>Técnica superior en apicultura. </a:t>
            </a:r>
          </a:p>
          <a:p>
            <a:r>
              <a:rPr lang="es-ES" dirty="0"/>
              <a:t>Miembro comisión directiva de SADA.</a:t>
            </a:r>
          </a:p>
          <a:p>
            <a:r>
              <a:rPr lang="es-ES" dirty="0"/>
              <a:t>Presidente de fundación Mujeres Apícolas.</a:t>
            </a:r>
          </a:p>
          <a:p>
            <a:r>
              <a:rPr lang="es-ES" dirty="0"/>
              <a:t>Representante Secretaria de la Mujer Apicola FILAPI2020.</a:t>
            </a:r>
          </a:p>
        </p:txBody>
      </p:sp>
    </p:spTree>
    <p:extLst>
      <p:ext uri="{BB962C8B-B14F-4D97-AF65-F5344CB8AC3E}">
        <p14:creationId xmlns:p14="http://schemas.microsoft.com/office/powerpoint/2010/main" val="6558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7507" y="834057"/>
            <a:ext cx="11614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Desde siempre</a:t>
            </a:r>
            <a:r>
              <a:rPr lang="es-ES" dirty="0"/>
              <a:t>, la apicultura ha formado parte de la agricultura de los poblados. (FAO) Organización de las Naciones Unidas para la Alimentación y la Agricultura, </a:t>
            </a:r>
            <a:r>
              <a:rPr lang="es-ES" dirty="0" smtClean="0"/>
              <a:t>informa que  </a:t>
            </a:r>
            <a:r>
              <a:rPr lang="es-ES" dirty="0"/>
              <a:t>la proporción de mujeres productoras se ha incrementado en más de 5 puntos en la última década en los países de América Latina y el Caribe, donde la proporción oscila entre un el 8% y el 30%.</a:t>
            </a:r>
          </a:p>
          <a:p>
            <a:pPr algn="just"/>
            <a:r>
              <a:rPr lang="es-ES" dirty="0" smtClean="0"/>
              <a:t>En </a:t>
            </a:r>
            <a:r>
              <a:rPr lang="es-ES" dirty="0"/>
              <a:t>este sentido, la Argentina se ubica cerca de liderar el ranking, por debajo de países como Chile, Panamá, Ecuador y Paraguay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88872" y="2921330"/>
            <a:ext cx="6982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Para las mujeres  apícolas argentinas la  apicultura representa una excelente oportunidad de diversificación de sus Ingresos  y la autonomía económica, dándole mayor independencia en sus decisiones y acciones, esta  es una generalidad en toda Latinoamérica  y el Caribe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Pero hablando </a:t>
            </a:r>
            <a:r>
              <a:rPr lang="es-ES" dirty="0" smtClean="0"/>
              <a:t>de </a:t>
            </a:r>
            <a:r>
              <a:rPr lang="es-ES" dirty="0"/>
              <a:t>Argentina un país cuyo historial apícola siempre ha sido reconocido en todo el mundo como el gran productor y exportador de miel, </a:t>
            </a:r>
            <a:r>
              <a:rPr lang="es-ES" dirty="0" smtClean="0"/>
              <a:t>que podemos decir sobre </a:t>
            </a:r>
            <a:r>
              <a:rPr lang="es-ES" dirty="0"/>
              <a:t>la participación de las mujeres en este mundo de las abejas y miel.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769485"/>
            <a:ext cx="2778826" cy="356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9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9" y="1045982"/>
            <a:ext cx="2381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853189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b="1" dirty="0"/>
              <a:t>Una madre y su hija </a:t>
            </a:r>
            <a:r>
              <a:rPr lang="es-ES" b="1" dirty="0" smtClean="0"/>
              <a:t>una </a:t>
            </a:r>
            <a:r>
              <a:rPr lang="es-ES" b="1" dirty="0"/>
              <a:t>sola colmena proporciona una ayuda considerable a los recursos del hogar.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48000" y="924120"/>
            <a:ext cx="8487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i="1" dirty="0"/>
              <a:t>En muchas partes </a:t>
            </a:r>
            <a:r>
              <a:rPr lang="es-ES" sz="2000" b="1" i="1" dirty="0" smtClean="0"/>
              <a:t>las </a:t>
            </a:r>
            <a:r>
              <a:rPr lang="es-ES" sz="2000" b="1" i="1" dirty="0"/>
              <a:t>mujeres producen y venden </a:t>
            </a:r>
            <a:r>
              <a:rPr lang="es-ES" sz="2000" b="1" i="1" dirty="0" smtClean="0"/>
              <a:t>miel.</a:t>
            </a:r>
          </a:p>
          <a:p>
            <a:pPr algn="just"/>
            <a:r>
              <a:rPr lang="es-ES" sz="2000" b="1" i="1" dirty="0" smtClean="0"/>
              <a:t>son </a:t>
            </a:r>
            <a:r>
              <a:rPr lang="es-ES" sz="2000" b="1" i="1" dirty="0"/>
              <a:t>los tipos de recursos humanos y habilidades necesarios para crear sistemas de vida y desarrollo dentro de una </a:t>
            </a:r>
            <a:r>
              <a:rPr lang="es-ES" sz="2000" b="1" i="1" dirty="0" smtClean="0"/>
              <a:t>sociedad</a:t>
            </a:r>
            <a:endParaRPr lang="es-ES" sz="2000" b="1" i="1" dirty="0"/>
          </a:p>
        </p:txBody>
      </p:sp>
      <p:sp>
        <p:nvSpPr>
          <p:cNvPr id="8" name="7 Rectángulo"/>
          <p:cNvSpPr/>
          <p:nvPr/>
        </p:nvSpPr>
        <p:spPr>
          <a:xfrm>
            <a:off x="3048000" y="51301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047999" y="2044397"/>
            <a:ext cx="865632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Gracias </a:t>
            </a:r>
            <a:r>
              <a:rPr lang="es-ES" sz="2400" dirty="0"/>
              <a:t>a iniciativas como la “Semana de la Miel” </a:t>
            </a:r>
            <a:r>
              <a:rPr lang="es-ES" sz="2400" dirty="0" smtClean="0"/>
              <a:t> se ha </a:t>
            </a:r>
            <a:r>
              <a:rPr lang="es-ES" sz="2400" dirty="0"/>
              <a:t>logrado difundir más los múltiples beneficios del alimento que producen las abejas. </a:t>
            </a:r>
            <a:endParaRPr lang="es-ES" sz="2400" dirty="0" smtClean="0"/>
          </a:p>
          <a:p>
            <a:pPr algn="just"/>
            <a:r>
              <a:rPr lang="es-ES" sz="2400" dirty="0" smtClean="0"/>
              <a:t>Al </a:t>
            </a:r>
            <a:r>
              <a:rPr lang="es-ES" sz="2400" dirty="0"/>
              <a:t>mismo tiempo, la Feria de Pequeños y Medianos Productores que </a:t>
            </a:r>
            <a:r>
              <a:rPr lang="es-ES" sz="2400" dirty="0" smtClean="0"/>
              <a:t>se organizan se </a:t>
            </a:r>
            <a:r>
              <a:rPr lang="es-ES" sz="2400" dirty="0"/>
              <a:t>ha convertido en un canal de venta muy importante para los </a:t>
            </a:r>
            <a:r>
              <a:rPr lang="es-ES" sz="2400" dirty="0" smtClean="0"/>
              <a:t>apicultoras </a:t>
            </a:r>
            <a:r>
              <a:rPr lang="es-ES" sz="2400" dirty="0"/>
              <a:t>de diferentes puntos </a:t>
            </a:r>
            <a:r>
              <a:rPr lang="es-ES" sz="2400" dirty="0" smtClean="0"/>
              <a:t>del país  </a:t>
            </a:r>
          </a:p>
          <a:p>
            <a:pPr algn="just"/>
            <a:r>
              <a:rPr lang="es-ES" sz="2400" dirty="0" smtClean="0"/>
              <a:t>Les ha permitido </a:t>
            </a:r>
            <a:r>
              <a:rPr lang="es-ES" sz="2400" dirty="0"/>
              <a:t>entablar un contacto </a:t>
            </a:r>
            <a:r>
              <a:rPr lang="es-ES" sz="2400" b="1" dirty="0"/>
              <a:t>cara a cara </a:t>
            </a:r>
            <a:r>
              <a:rPr lang="es-ES" sz="2400" dirty="0"/>
              <a:t>con los clientes, para poder explicar</a:t>
            </a:r>
            <a:r>
              <a:rPr lang="es-ES" sz="2400" dirty="0" smtClean="0"/>
              <a:t>, las bondades del producto, </a:t>
            </a:r>
            <a:r>
              <a:rPr lang="es-ES" sz="2400" dirty="0"/>
              <a:t>cómo reconocer cuando la miel es </a:t>
            </a:r>
            <a:r>
              <a:rPr lang="es-ES" sz="2400" dirty="0" smtClean="0"/>
              <a:t>pura y  </a:t>
            </a:r>
            <a:r>
              <a:rPr lang="es-ES" sz="2400" dirty="0"/>
              <a:t>las diferentes variedades </a:t>
            </a:r>
            <a:r>
              <a:rPr lang="es-ES" sz="2400" dirty="0" smtClean="0"/>
              <a:t>de miel. Por otro lado , las </a:t>
            </a:r>
            <a:r>
              <a:rPr lang="es-ES" sz="2400" dirty="0"/>
              <a:t>personas que actúan como agente de </a:t>
            </a:r>
            <a:r>
              <a:rPr lang="es-ES" sz="2400" dirty="0" smtClean="0"/>
              <a:t>compras tambien   son mujeres.</a:t>
            </a:r>
            <a:endParaRPr lang="es-ES" sz="2400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12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2" t="2776" b="18151"/>
          <a:stretch/>
        </p:blipFill>
        <p:spPr bwMode="auto">
          <a:xfrm>
            <a:off x="2888289" y="2267299"/>
            <a:ext cx="2907600" cy="2558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r="12382"/>
          <a:stretch/>
        </p:blipFill>
        <p:spPr bwMode="auto">
          <a:xfrm>
            <a:off x="5936566" y="2267299"/>
            <a:ext cx="3044149" cy="2558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8" r="6600"/>
          <a:stretch/>
        </p:blipFill>
        <p:spPr bwMode="auto">
          <a:xfrm>
            <a:off x="133508" y="2217801"/>
            <a:ext cx="2619228" cy="2572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508" y="525650"/>
            <a:ext cx="11493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Las mujeres son claves en el bienestar familiar, invierten la mayoría de sus recursos, </a:t>
            </a:r>
            <a:r>
              <a:rPr lang="es-ES" sz="2400" dirty="0" smtClean="0"/>
              <a:t>lo </a:t>
            </a:r>
            <a:r>
              <a:rPr lang="es-ES" sz="2400" dirty="0"/>
              <a:t>que  contribuye  enormemente a la economía de su hogar, por </a:t>
            </a:r>
            <a:r>
              <a:rPr lang="es-ES" sz="2400" dirty="0" smtClean="0"/>
              <a:t>lo tanto  </a:t>
            </a:r>
            <a:r>
              <a:rPr lang="es-ES" sz="2400" dirty="0"/>
              <a:t>se hace extensivo a la comunidad y el desarrollo económico  de su localidad. lo que invierten, vuelve a ser </a:t>
            </a:r>
            <a:r>
              <a:rPr lang="es-ES" sz="2400" dirty="0" smtClean="0"/>
              <a:t>invertido</a:t>
            </a:r>
            <a:r>
              <a:rPr lang="es-ES" sz="2400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r="33533" b="8056"/>
          <a:stretch/>
        </p:blipFill>
        <p:spPr bwMode="auto">
          <a:xfrm>
            <a:off x="8980715" y="2267299"/>
            <a:ext cx="2802578" cy="2558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22087"/>
          <a:stretch/>
        </p:blipFill>
        <p:spPr bwMode="auto">
          <a:xfrm>
            <a:off x="3814860" y="1758341"/>
            <a:ext cx="4243412" cy="4115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C:\Users\fabricio\AppData\Local\Microsoft\Windows\INetCache\IE\UKFVRI8A\R24-1111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" y="4943112"/>
            <a:ext cx="1428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06286" y="6106122"/>
            <a:ext cx="1008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Yohana Agurto perdió su empleo por la pandemia y comenzó a vender miel, pero el actor </a:t>
            </a:r>
            <a:r>
              <a:rPr lang="es-ES" b="1" dirty="0" err="1"/>
              <a:t>Mel</a:t>
            </a:r>
            <a:r>
              <a:rPr lang="es-ES" b="1" dirty="0"/>
              <a:t> Gibson le reclamó los derechos de su imagen.</a:t>
            </a:r>
          </a:p>
        </p:txBody>
      </p:sp>
    </p:spTree>
    <p:extLst>
      <p:ext uri="{BB962C8B-B14F-4D97-AF65-F5344CB8AC3E}">
        <p14:creationId xmlns:p14="http://schemas.microsoft.com/office/powerpoint/2010/main" val="1074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9827" y="854955"/>
            <a:ext cx="11480410" cy="2591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Muchos proyectos apícolas han ignorado la experiencia existente </a:t>
            </a:r>
            <a:r>
              <a:rPr lang="es-ES" dirty="0" smtClean="0"/>
              <a:t>o la capacidad de la mujer , </a:t>
            </a:r>
            <a:r>
              <a:rPr lang="es-ES" dirty="0"/>
              <a:t>lo que es peor, </a:t>
            </a:r>
            <a:r>
              <a:rPr lang="es-ES" dirty="0" smtClean="0"/>
              <a:t>ni las  </a:t>
            </a:r>
            <a:r>
              <a:rPr lang="es-ES" dirty="0"/>
              <a:t>han considerado </a:t>
            </a:r>
            <a:r>
              <a:rPr lang="es-ES" dirty="0" smtClean="0"/>
              <a:t>sin </a:t>
            </a:r>
            <a:r>
              <a:rPr lang="es-ES" dirty="0"/>
              <a:t>embargo no hay que desistir </a:t>
            </a:r>
            <a:r>
              <a:rPr lang="es-ES" dirty="0" smtClean="0"/>
              <a:t>cuando </a:t>
            </a:r>
            <a:r>
              <a:rPr lang="es-ES" dirty="0"/>
              <a:t>pensamos que algún proyecto  </a:t>
            </a:r>
            <a:r>
              <a:rPr lang="es-ES" dirty="0" smtClean="0"/>
              <a:t>puede generar recursos necesarios para ellas o su familia  gracias </a:t>
            </a:r>
            <a:r>
              <a:rPr lang="es-ES" dirty="0"/>
              <a:t>a </a:t>
            </a:r>
            <a:r>
              <a:rPr lang="es-ES" dirty="0" smtClean="0"/>
              <a:t>esa persistencia hay  </a:t>
            </a:r>
            <a:r>
              <a:rPr lang="es-ES" dirty="0"/>
              <a:t>avances producidos en </a:t>
            </a:r>
            <a:r>
              <a:rPr lang="es-ES" dirty="0" smtClean="0"/>
              <a:t>relaciones </a:t>
            </a:r>
            <a:r>
              <a:rPr lang="es-ES" dirty="0"/>
              <a:t>de género </a:t>
            </a:r>
            <a:r>
              <a:rPr lang="es-ES" dirty="0" smtClean="0"/>
              <a:t> que han </a:t>
            </a:r>
            <a:r>
              <a:rPr lang="es-ES" dirty="0"/>
              <a:t>sido importantes </a:t>
            </a:r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551542" y="3105835"/>
            <a:ext cx="111469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En este campo y no solo en la apicultura  los </a:t>
            </a:r>
            <a:r>
              <a:rPr lang="es-ES" sz="2800" dirty="0"/>
              <a:t>proyectos y luchas mas significativas siempre las </a:t>
            </a:r>
            <a:r>
              <a:rPr lang="es-ES" sz="2800" dirty="0" smtClean="0"/>
              <a:t>han </a:t>
            </a:r>
            <a:r>
              <a:rPr lang="es-ES" sz="2800" dirty="0"/>
              <a:t>llevado adelante </a:t>
            </a:r>
            <a:r>
              <a:rPr lang="es-ES" sz="2800" dirty="0" smtClean="0"/>
              <a:t>por las </a:t>
            </a:r>
            <a:r>
              <a:rPr lang="es-ES" sz="2800" dirty="0"/>
              <a:t>mujeres con excelentes resultados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err="1" smtClean="0"/>
              <a:t>Lydy</a:t>
            </a:r>
            <a:r>
              <a:rPr lang="es-ES" sz="2800" dirty="0" smtClean="0"/>
              <a:t> a </a:t>
            </a:r>
            <a:r>
              <a:rPr lang="es-ES" sz="2800" dirty="0" err="1" smtClean="0"/>
              <a:t>pech</a:t>
            </a:r>
            <a:r>
              <a:rPr lang="es-ES" sz="2800" dirty="0" smtClean="0"/>
              <a:t> . La guardiana de las abejas y su lucha contra MONSANTO </a:t>
            </a:r>
          </a:p>
          <a:p>
            <a:pPr algn="just"/>
            <a:r>
              <a:rPr lang="es-ES" sz="2800" dirty="0" err="1" smtClean="0"/>
              <a:t>Atidze</a:t>
            </a:r>
            <a:r>
              <a:rPr lang="es-ES" sz="2800" dirty="0" smtClean="0"/>
              <a:t> “la apicultora”  </a:t>
            </a:r>
            <a:r>
              <a:rPr lang="es-ES" sz="2800" dirty="0"/>
              <a:t>tiene 55 años y vive en una pequeña aldea con la compañía de su anciana madre, una mujer medio ciega que lleva postrada en la cama desde hace cuatro años, y sus inseparables </a:t>
            </a:r>
            <a:r>
              <a:rPr lang="es-ES" sz="2800" dirty="0" smtClean="0"/>
              <a:t>abejas </a:t>
            </a:r>
          </a:p>
        </p:txBody>
      </p:sp>
    </p:spTree>
    <p:extLst>
      <p:ext uri="{BB962C8B-B14F-4D97-AF65-F5344CB8AC3E}">
        <p14:creationId xmlns:p14="http://schemas.microsoft.com/office/powerpoint/2010/main" val="41422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9515" y="983797"/>
            <a:ext cx="10515600" cy="2601231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No solo somos vendedoras de miel tambien el mercado laboral hoy reconoce que las mujeres son las mejores operarias de salas de extracción, la producción de jalea real , cría de reinas , confección de indumentaria , elaboración de </a:t>
            </a:r>
            <a:r>
              <a:rPr lang="es-ES" dirty="0" smtClean="0"/>
              <a:t>cosmética </a:t>
            </a:r>
            <a:r>
              <a:rPr lang="es-ES" dirty="0"/>
              <a:t>Apicola </a:t>
            </a:r>
            <a:r>
              <a:rPr lang="es-ES" dirty="0" smtClean="0"/>
              <a:t>, liderando empresas apícolas y formando parte de comisiones directiva de cooperativas y/o  asociaciones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771775"/>
            <a:ext cx="105171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924175"/>
            <a:ext cx="105171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8254" r="6875" b="18095"/>
          <a:stretch/>
        </p:blipFill>
        <p:spPr bwMode="auto">
          <a:xfrm>
            <a:off x="696685" y="3297766"/>
            <a:ext cx="3947885" cy="325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20" y="3048000"/>
            <a:ext cx="5706237" cy="327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303" y="436098"/>
            <a:ext cx="4206240" cy="604140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Tomando los últimos datos de estos registros las mujeres estamos en un 15,62% de participación en la actividad Apicola, no es un número de poca importancia si consideramos que realizamos la actividad diversificando los productos, lo que le da un valor agregado.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También </a:t>
            </a:r>
            <a:r>
              <a:rPr lang="es-ES" dirty="0"/>
              <a:t>ese porcentaje de mujeres son las que se ocupan en su mayoría </a:t>
            </a:r>
            <a:r>
              <a:rPr lang="es-ES" dirty="0" smtClean="0"/>
              <a:t>de difundir y  capacitar a sus </a:t>
            </a:r>
            <a:r>
              <a:rPr lang="es-ES" dirty="0"/>
              <a:t>h</a:t>
            </a:r>
            <a:r>
              <a:rPr lang="es-ES" dirty="0" smtClean="0"/>
              <a:t>ijos , reinvertir </a:t>
            </a:r>
            <a:r>
              <a:rPr lang="es-ES" dirty="0"/>
              <a:t>en las colmenas y su familia</a:t>
            </a:r>
          </a:p>
          <a:p>
            <a:endParaRPr lang="es-ES" dirty="0"/>
          </a:p>
        </p:txBody>
      </p:sp>
      <p:pic>
        <p:nvPicPr>
          <p:cNvPr id="2050" name="Picture 2" descr="C:\Users\fabricio\AppData\Local\Microsoft\Windows\INetCache\IE\UKFVRI8A\beekeeping-80349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7" y="1191568"/>
            <a:ext cx="6345420" cy="4759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5286" y="112894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En </a:t>
            </a:r>
            <a:r>
              <a:rPr lang="es-ES" dirty="0"/>
              <a:t>el año </a:t>
            </a:r>
            <a:r>
              <a:rPr lang="es-ES" dirty="0" smtClean="0"/>
              <a:t>2011 nace </a:t>
            </a:r>
            <a:r>
              <a:rPr lang="es-ES" dirty="0"/>
              <a:t>un grupo de mujeres apicultoras en las redes ,Facebook  que funciona hasta el día de hoy otorgando información sobre toda el área apícola y permitiendo a las mujeres a </a:t>
            </a:r>
            <a:r>
              <a:rPr lang="es-ES" dirty="0" smtClean="0"/>
              <a:t>tener  </a:t>
            </a:r>
            <a:r>
              <a:rPr lang="es-ES" dirty="0"/>
              <a:t>información que era casi exclusiva de hombre , luego el grupo se consolida en una </a:t>
            </a:r>
            <a:r>
              <a:rPr lang="es-ES" dirty="0" smtClean="0"/>
              <a:t>Fundación </a:t>
            </a:r>
            <a:r>
              <a:rPr lang="es-ES" dirty="0"/>
              <a:t>que le permite crear herramientas de capacitación y fortalecimiento así muchas mujeres empiezan a verse visibilizadas.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sociedad argentina de apicultores SADA tambien tiene en su comisión mujeres que participan activamente en las decisiones del conjunto de la comisión 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otro </a:t>
            </a:r>
            <a:r>
              <a:rPr lang="es-ES" dirty="0"/>
              <a:t>ejemplo de participación en espacios importaste de apicultura y a nivel latinoamericano es la SECRETARIA DE LA MUJER APICOLA FILAPI 2020 </a:t>
            </a:r>
            <a:r>
              <a:rPr lang="es-ES" dirty="0" smtClean="0"/>
              <a:t>.un </a:t>
            </a:r>
            <a:r>
              <a:rPr lang="es-ES" dirty="0"/>
              <a:t>espacio de participación, inclusión y unidad para todas las mujeres el sector. </a:t>
            </a:r>
          </a:p>
        </p:txBody>
      </p:sp>
    </p:spTree>
    <p:extLst>
      <p:ext uri="{BB962C8B-B14F-4D97-AF65-F5344CB8AC3E}">
        <p14:creationId xmlns:p14="http://schemas.microsoft.com/office/powerpoint/2010/main" val="38937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5806</TotalTime>
  <Words>882</Words>
  <Application>Microsoft Office PowerPoint</Application>
  <PresentationFormat>Personalizado</PresentationFormat>
  <Paragraphs>37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Cabrera Ovando</dc:creator>
  <cp:lastModifiedBy>Pura</cp:lastModifiedBy>
  <cp:revision>42</cp:revision>
  <dcterms:created xsi:type="dcterms:W3CDTF">2020-11-09T17:12:19Z</dcterms:created>
  <dcterms:modified xsi:type="dcterms:W3CDTF">2020-12-03T01:03:58Z</dcterms:modified>
</cp:coreProperties>
</file>