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9" r:id="rId3"/>
    <p:sldId id="258" r:id="rId4"/>
    <p:sldId id="257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7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6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6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69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65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3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9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06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50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9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8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5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45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3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2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7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2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2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21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5320" y="2438400"/>
            <a:ext cx="8169136" cy="1668379"/>
          </a:xfrm>
        </p:spPr>
        <p:txBody>
          <a:bodyPr/>
          <a:lstStyle/>
          <a:p>
            <a:r>
              <a:rPr lang="es-ES" sz="3600" dirty="0" smtClean="0"/>
              <a:t>APICULTURA: </a:t>
            </a:r>
            <a:br>
              <a:rPr lang="es-ES" sz="3600" dirty="0" smtClean="0"/>
            </a:br>
            <a:r>
              <a:rPr lang="es-ES" sz="3600" dirty="0" smtClean="0"/>
              <a:t>PRÁCTICAS CON ENFOQUE RENTABLE, PRODUCTIVO Y CONSERVACIONISTA</a:t>
            </a:r>
            <a:endParaRPr lang="es-E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3" y="5524139"/>
            <a:ext cx="8915399" cy="1126283"/>
          </a:xfrm>
        </p:spPr>
        <p:txBody>
          <a:bodyPr/>
          <a:lstStyle/>
          <a:p>
            <a:r>
              <a:rPr lang="es-ES" dirty="0" smtClean="0"/>
              <a:t>PRESENTADO POR: Lic.  MAGDA MABEL LOZANO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98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ALIMENTACION PARA CRECIMIENTO DE COLMENA Y ESTIMULACION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1910153"/>
            <a:ext cx="9613861" cy="756847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DOS COMPUESTOS FUNDAMENTALES PARA LAS COLMENAS Y UN ELEMENTO ESCENCIAL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98979" y="2856857"/>
            <a:ext cx="2270760" cy="13565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AGUA CON AZUCAR, EN UN PORCENTAJE DE 1KG POR 1 LITRO DE AGUA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301488" y="2575240"/>
            <a:ext cx="2987040" cy="11734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PROTEINAS  OBTENIDAS DEL MISMO POLEN DE LAS ABEJAS O AMINOACIDOS SINTETICOS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8153398" y="3345287"/>
            <a:ext cx="914400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AGUA</a:t>
            </a:r>
            <a:endParaRPr lang="es-ES" dirty="0"/>
          </a:p>
        </p:txBody>
      </p:sp>
      <p:sp>
        <p:nvSpPr>
          <p:cNvPr id="7" name="Sol 6"/>
          <p:cNvSpPr/>
          <p:nvPr/>
        </p:nvSpPr>
        <p:spPr>
          <a:xfrm>
            <a:off x="2355428" y="3802487"/>
            <a:ext cx="6637021" cy="2118359"/>
          </a:xfrm>
          <a:prstGeom prst="sun">
            <a:avLst>
              <a:gd name="adj" fmla="val 194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TIENE LA FINALIDAD DE HACER ABEJAS</a:t>
            </a:r>
          </a:p>
          <a:p>
            <a:pPr algn="ctr"/>
            <a:r>
              <a:rPr lang="es-ES" dirty="0" smtClean="0"/>
              <a:t> ….NO MIEL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113518" y="4555903"/>
            <a:ext cx="201168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CONTROLA CALOR DE LA COLMENA</a:t>
            </a:r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8404858" y="5759862"/>
            <a:ext cx="24612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SUS NECESIDADES DIARIAS ENTRE 2 A 4 LITROS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87629" y="4502134"/>
            <a:ext cx="2606040" cy="1189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AUMENTA LA POSTURA, HAY ALIMENTO PARA MANTENER A TODOS LOS INDICVIDUOS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1272541" y="5820394"/>
            <a:ext cx="2209800" cy="54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LABRADO DE CERA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960493" y="5974614"/>
            <a:ext cx="366903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CRECIMIENTO O MANTENCION DE LA COLMENA PARA ESPERA LA FLORACION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624" y="661498"/>
            <a:ext cx="1452572" cy="12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SANIDAD: </a:t>
            </a:r>
            <a:r>
              <a:rPr lang="es-ES" dirty="0" err="1" smtClean="0"/>
              <a:t>Varroasis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3601" y="2169233"/>
            <a:ext cx="11359279" cy="543487"/>
          </a:xfrm>
        </p:spPr>
        <p:txBody>
          <a:bodyPr/>
          <a:lstStyle/>
          <a:p>
            <a:r>
              <a:rPr lang="es-ES" dirty="0" smtClean="0"/>
              <a:t>EL GRAN PROBLEMA EN BAJOS RENDIMIENTOS PRODUCTIVOS ES LA VARROASIS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06001" y="3047787"/>
            <a:ext cx="301877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DIAGNOSTICO PERMANENTE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096000" y="3032334"/>
            <a:ext cx="50114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AL MENOS CUATRO TRATAMIENTOS ORGÁNICOS 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80321" y="3992880"/>
            <a:ext cx="914400" cy="4876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Cría</a:t>
            </a:r>
          </a:p>
          <a:p>
            <a:pPr algn="ctr"/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238571" y="3977640"/>
            <a:ext cx="236314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Uso del acido oxálico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238571" y="4768760"/>
            <a:ext cx="37577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Control mediante panal </a:t>
            </a:r>
            <a:r>
              <a:rPr lang="es-ES" dirty="0" err="1" smtClean="0"/>
              <a:t>zanganero</a:t>
            </a:r>
            <a:endParaRPr lang="es-ES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1036320" y="3417119"/>
            <a:ext cx="0" cy="57576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2225040" y="3994666"/>
            <a:ext cx="8563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A</a:t>
            </a:r>
            <a:r>
              <a:rPr lang="es-ES" dirty="0" smtClean="0"/>
              <a:t>dulta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812" y="3454574"/>
            <a:ext cx="481626" cy="823031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267744" y="5138092"/>
            <a:ext cx="1295547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Si tiene 5%</a:t>
            </a:r>
            <a:endParaRPr lang="es-ES" dirty="0"/>
          </a:p>
        </p:txBody>
      </p:sp>
      <p:cxnSp>
        <p:nvCxnSpPr>
          <p:cNvPr id="25" name="Conector recto de flecha 24"/>
          <p:cNvCxnSpPr>
            <a:stCxn id="21" idx="2"/>
          </p:cNvCxnSpPr>
          <p:nvPr/>
        </p:nvCxnSpPr>
        <p:spPr>
          <a:xfrm flipH="1">
            <a:off x="2225040" y="4363998"/>
            <a:ext cx="428163" cy="77409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11" idx="2"/>
          </p:cNvCxnSpPr>
          <p:nvPr/>
        </p:nvCxnSpPr>
        <p:spPr>
          <a:xfrm>
            <a:off x="1137521" y="4480560"/>
            <a:ext cx="554119" cy="6858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688639" y="6048509"/>
            <a:ext cx="302435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OBLIGATORIO TRATAMIENTO</a:t>
            </a:r>
            <a:endParaRPr lang="es-ES" dirty="0"/>
          </a:p>
        </p:txBody>
      </p:sp>
      <p:cxnSp>
        <p:nvCxnSpPr>
          <p:cNvPr id="34" name="Conector recto de flecha 33"/>
          <p:cNvCxnSpPr>
            <a:stCxn id="23" idx="2"/>
          </p:cNvCxnSpPr>
          <p:nvPr/>
        </p:nvCxnSpPr>
        <p:spPr>
          <a:xfrm flipH="1">
            <a:off x="1915388" y="5507424"/>
            <a:ext cx="130" cy="541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922" y="831166"/>
            <a:ext cx="810838" cy="78035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56" y="4179332"/>
            <a:ext cx="2188654" cy="166435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545" y="2992665"/>
            <a:ext cx="223742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SANIDAD: EFECTOS DE LA VARROASIS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MENOR CANTIDAD DE CRIA</a:t>
            </a:r>
          </a:p>
          <a:p>
            <a:r>
              <a:rPr lang="es-ES" dirty="0" smtClean="0"/>
              <a:t>OBRERAS SIN ALAS O SIN PATAS</a:t>
            </a:r>
          </a:p>
          <a:p>
            <a:r>
              <a:rPr lang="es-ES" dirty="0" smtClean="0"/>
              <a:t>MENOS PESO AL NACER</a:t>
            </a:r>
          </a:p>
          <a:p>
            <a:r>
              <a:rPr lang="es-ES" dirty="0" smtClean="0"/>
              <a:t>MENOS TAMAÑO</a:t>
            </a:r>
          </a:p>
          <a:p>
            <a:r>
              <a:rPr lang="es-ES" dirty="0" smtClean="0"/>
              <a:t>MENOR TIEMPO DE VIDA DE LA OBRERA</a:t>
            </a:r>
          </a:p>
          <a:p>
            <a:r>
              <a:rPr lang="es-ES" dirty="0" smtClean="0"/>
              <a:t>INGRESO DE OTRAS ENFERMEDADES POR LAS LESIONES</a:t>
            </a:r>
          </a:p>
          <a:p>
            <a:r>
              <a:rPr lang="es-ES" dirty="0" smtClean="0"/>
              <a:t>COLMENA NO PRODUCE</a:t>
            </a:r>
          </a:p>
          <a:p>
            <a:r>
              <a:rPr lang="es-ES" dirty="0" smtClean="0"/>
              <a:t>COLMENA QUE MIGRA</a:t>
            </a:r>
          </a:p>
          <a:p>
            <a:r>
              <a:rPr lang="es-ES" dirty="0" smtClean="0"/>
              <a:t>COLMENA QUE MUERE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038" y="2952406"/>
            <a:ext cx="2420322" cy="18838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652" y="576655"/>
            <a:ext cx="1702348" cy="18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GENETICA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RAZAS DE ABEJAS DETECTADAS EN TERRITORIO DE BOLIVIA: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  <a:p>
            <a:pPr marL="457200" lvl="1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43449"/>
              </p:ext>
            </p:extLst>
          </p:nvPr>
        </p:nvGraphicFramePr>
        <p:xfrm>
          <a:off x="680321" y="2764927"/>
          <a:ext cx="5689999" cy="392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Document" r:id="rId3" imgW="5398655" imgH="3727616" progId="Word.Document.12">
                  <p:embed/>
                </p:oleObj>
              </mc:Choice>
              <mc:Fallback>
                <p:oleObj name="Document" r:id="rId3" imgW="5398655" imgH="37276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321" y="2764927"/>
                        <a:ext cx="5689999" cy="392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48" y="2764927"/>
            <a:ext cx="3079005" cy="18319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622" y="618514"/>
            <a:ext cx="1688378" cy="13503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735104"/>
            <a:ext cx="2968033" cy="204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CONSERVACIONISTA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07080" y="4303909"/>
            <a:ext cx="5745480" cy="68064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La apicultura es la única actividad productiva que tiene armonía con el ambiente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52400" y="2102235"/>
            <a:ext cx="4480559" cy="2031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La producción rentable garantiza el cuidado de los bosques y otros ecosistemas porque los productores son capaces  de palpar a través de las ganancias económicas de los productos de la colmena  y sienten la necesidad de cuidar la naturaleza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157321" y="2344839"/>
            <a:ext cx="4899098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Es una actividad que promueve la forestación</a:t>
            </a:r>
          </a:p>
          <a:p>
            <a:r>
              <a:rPr lang="es-ES" dirty="0" smtClean="0"/>
              <a:t> y reforestación de las áreas de influencia de</a:t>
            </a:r>
          </a:p>
          <a:p>
            <a:r>
              <a:rPr lang="es-ES" dirty="0" smtClean="0"/>
              <a:t> las abejas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" y="5495804"/>
            <a:ext cx="307648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Mayor producción de frutos </a:t>
            </a:r>
          </a:p>
          <a:p>
            <a:r>
              <a:rPr lang="es-ES" dirty="0" smtClean="0"/>
              <a:t> debido a la polinización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809744" y="5154905"/>
            <a:ext cx="4246675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Mayor carga vegetal de los ecosistemas</a:t>
            </a:r>
          </a:p>
          <a:p>
            <a:r>
              <a:rPr lang="es-ES" dirty="0" smtClean="0"/>
              <a:t> por frutos con semilla viables 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482747"/>
            <a:ext cx="1615440" cy="17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sz="4000" dirty="0"/>
              <a:t> </a:t>
            </a:r>
            <a:r>
              <a:rPr lang="es-ES" sz="4000" dirty="0" smtClean="0"/>
              <a:t>           Gracias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080" y="640080"/>
            <a:ext cx="1645920" cy="1295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474003"/>
            <a:ext cx="4563942" cy="34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QUÉ </a:t>
            </a:r>
            <a:r>
              <a:rPr lang="es-ES" dirty="0" smtClean="0"/>
              <a:t>ES </a:t>
            </a:r>
            <a:r>
              <a:rPr lang="es-ES" dirty="0" smtClean="0"/>
              <a:t>APICULTURA?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880" y="2138753"/>
            <a:ext cx="11689079" cy="2661847"/>
          </a:xfrm>
        </p:spPr>
        <p:txBody>
          <a:bodyPr>
            <a:normAutofit/>
          </a:bodyPr>
          <a:lstStyle/>
          <a:p>
            <a:r>
              <a:rPr lang="es-ES" dirty="0" smtClean="0"/>
              <a:t>La apicultura es la actividad dedicada a la crianza de abejas y a prestarles cuidados necesarios con el objetivo de obtener y consumir los productos que son capaces las abejas de elaborar y recolectar. El principal producto es la miel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“MANEJO DE ABEJAS EN FORMA PRODUCTIVA, con el objetivo del beneficio para el hombre y la naturaleza” según </a:t>
            </a:r>
            <a:r>
              <a:rPr lang="es-ES" dirty="0"/>
              <a:t>ERNESTO AMADOR</a:t>
            </a:r>
          </a:p>
          <a:p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03361" y="4800600"/>
            <a:ext cx="11061041" cy="64633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 Bolivia tiene potencial por la diversidad de ecosistemas para efectuar esta actividad ,  resaltar las  </a:t>
            </a:r>
          </a:p>
          <a:p>
            <a:r>
              <a:rPr lang="es-ES" dirty="0"/>
              <a:t>p</a:t>
            </a:r>
            <a:r>
              <a:rPr lang="es-ES" dirty="0" smtClean="0"/>
              <a:t>articularidades de la producción para cubrir la demanda y exigencia de consumidores locales y foráneos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952438" y="5867400"/>
            <a:ext cx="92690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002060"/>
                </a:solidFill>
              </a:rPr>
              <a:t>Todos pueden incursionar en la actividad apícola, bajo la premisa de aprender </a:t>
            </a:r>
          </a:p>
          <a:p>
            <a:pPr algn="ctr"/>
            <a:r>
              <a:rPr lang="es-ES" sz="2000" dirty="0" smtClean="0">
                <a:solidFill>
                  <a:srgbClr val="002060"/>
                </a:solidFill>
              </a:rPr>
              <a:t>mediante capacitaciones a diferentes niveles y con la inversión necesaria</a:t>
            </a:r>
            <a:endParaRPr lang="es-ES" sz="2000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880" y="624014"/>
            <a:ext cx="1722120" cy="134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RENTABILIDAD: INVERSION PARA INSTALACION DE </a:t>
            </a:r>
            <a:r>
              <a:rPr lang="es-ES" dirty="0" smtClean="0"/>
              <a:t>UNA COLMENA A PARTIR DE UN NÚCLEO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382035" y="6133365"/>
            <a:ext cx="511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COSTOS ESTAN EXPRESADOS EN BOLIVIANOS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1546" y="2639300"/>
            <a:ext cx="2682472" cy="2261812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417128"/>
              </p:ext>
            </p:extLst>
          </p:nvPr>
        </p:nvGraphicFramePr>
        <p:xfrm>
          <a:off x="349306" y="2078966"/>
          <a:ext cx="7983811" cy="389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Document" r:id="rId4" imgW="5398655" imgH="2576663" progId="Word.Document.12">
                  <p:embed/>
                </p:oleObj>
              </mc:Choice>
              <mc:Fallback>
                <p:oleObj name="Document" r:id="rId4" imgW="5398655" imgH="25766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06" y="2078966"/>
                        <a:ext cx="7983811" cy="389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779" y="620030"/>
            <a:ext cx="171922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623838"/>
            <a:ext cx="9613861" cy="1080938"/>
          </a:xfrm>
        </p:spPr>
        <p:txBody>
          <a:bodyPr/>
          <a:lstStyle/>
          <a:p>
            <a:r>
              <a:rPr lang="es-ES" dirty="0" smtClean="0"/>
              <a:t>RENTABILIDAD: INVERSION PARA INSTALACION DE APIARIOS PRODUCTIVOS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0321" y="5477773"/>
            <a:ext cx="9613861" cy="90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LOS </a:t>
            </a:r>
            <a:r>
              <a:rPr lang="es-ES" dirty="0" smtClean="0"/>
              <a:t>COSTOS ESTAN EXPRESADOS EN BOLIVIANOS realizados por CAEA el 2020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844040" y="6288760"/>
            <a:ext cx="66464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Según CIPCA :  la inversión, para 10 colmenas es de 21.975 Bs.</a:t>
            </a:r>
            <a:endParaRPr lang="es-ES" dirty="0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73373"/>
              </p:ext>
            </p:extLst>
          </p:nvPr>
        </p:nvGraphicFramePr>
        <p:xfrm>
          <a:off x="258793" y="2061718"/>
          <a:ext cx="7551681" cy="3742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3" imgW="5398655" imgH="2580629" progId="Word.Document.12">
                  <p:embed/>
                </p:oleObj>
              </mc:Choice>
              <mc:Fallback>
                <p:oleObj name="Document" r:id="rId3" imgW="5398655" imgH="25806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793" y="2061718"/>
                        <a:ext cx="7551681" cy="3742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8516353" y="2874555"/>
            <a:ext cx="354937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Si se implementarían 10 </a:t>
            </a:r>
          </a:p>
          <a:p>
            <a:r>
              <a:rPr lang="es-ES" dirty="0" smtClean="0"/>
              <a:t>Colmenas con estos precios</a:t>
            </a:r>
          </a:p>
          <a:p>
            <a:r>
              <a:rPr lang="es-ES" dirty="0" smtClean="0"/>
              <a:t>El costo seria  un aproximado de</a:t>
            </a:r>
          </a:p>
          <a:p>
            <a:r>
              <a:rPr lang="es-ES" dirty="0" smtClean="0"/>
              <a:t>22.758 bs</a:t>
            </a:r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7815532" y="3489960"/>
            <a:ext cx="692195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779" y="595237"/>
            <a:ext cx="171922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PRODUCTOS DE LA COLMENA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881" y="2321632"/>
            <a:ext cx="2306719" cy="43992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r"/>
            <a:r>
              <a:rPr lang="es-ES" dirty="0" smtClean="0"/>
              <a:t>MIEL</a:t>
            </a:r>
          </a:p>
          <a:p>
            <a:pPr marL="0" indent="0" algn="r">
              <a:buNone/>
            </a:pPr>
            <a:r>
              <a:rPr lang="es-ES" dirty="0" smtClean="0"/>
              <a:t> </a:t>
            </a:r>
          </a:p>
          <a:p>
            <a:pPr algn="r"/>
            <a:r>
              <a:rPr lang="es-ES" dirty="0" smtClean="0"/>
              <a:t>POLEN</a:t>
            </a:r>
          </a:p>
          <a:p>
            <a:pPr marL="0" indent="0" algn="r">
              <a:buNone/>
            </a:pPr>
            <a:endParaRPr lang="es-ES" dirty="0" smtClean="0"/>
          </a:p>
          <a:p>
            <a:pPr algn="r"/>
            <a:r>
              <a:rPr lang="es-ES" dirty="0" smtClean="0"/>
              <a:t>PROPOLEO</a:t>
            </a:r>
          </a:p>
          <a:p>
            <a:pPr marL="0" indent="0" algn="r">
              <a:buNone/>
            </a:pPr>
            <a:endParaRPr lang="es-ES" dirty="0" smtClean="0"/>
          </a:p>
          <a:p>
            <a:pPr algn="r"/>
            <a:r>
              <a:rPr lang="es-ES" dirty="0" smtClean="0"/>
              <a:t>CERA</a:t>
            </a:r>
          </a:p>
          <a:p>
            <a:pPr algn="r"/>
            <a:endParaRPr lang="es-ES" dirty="0" smtClean="0"/>
          </a:p>
          <a:p>
            <a:pPr algn="r"/>
            <a:r>
              <a:rPr lang="es-ES" dirty="0" smtClean="0"/>
              <a:t>JALEA REAL</a:t>
            </a:r>
          </a:p>
          <a:p>
            <a:pPr marL="0" indent="0" algn="r">
              <a:buNone/>
            </a:pPr>
            <a:endParaRPr lang="es-ES" dirty="0" smtClean="0"/>
          </a:p>
          <a:p>
            <a:pPr algn="r"/>
            <a:r>
              <a:rPr lang="es-ES" dirty="0" smtClean="0"/>
              <a:t>APITOXINA</a:t>
            </a:r>
          </a:p>
          <a:p>
            <a:pPr algn="r"/>
            <a:endParaRPr lang="es-ES" dirty="0" smtClean="0"/>
          </a:p>
          <a:p>
            <a:pPr algn="r"/>
            <a:r>
              <a:rPr lang="es-ES" dirty="0" smtClean="0"/>
              <a:t>MATERIAL VIVO</a:t>
            </a:r>
            <a:endParaRPr lang="es-ES" dirty="0"/>
          </a:p>
        </p:txBody>
      </p:sp>
      <p:sp>
        <p:nvSpPr>
          <p:cNvPr id="6" name="Flecha derecha 5"/>
          <p:cNvSpPr/>
          <p:nvPr/>
        </p:nvSpPr>
        <p:spPr>
          <a:xfrm>
            <a:off x="2514600" y="2318911"/>
            <a:ext cx="2743200" cy="4215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80107"/>
            <a:ext cx="2761727" cy="4572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596193"/>
            <a:ext cx="2761727" cy="457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336927"/>
            <a:ext cx="2761727" cy="4572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6302214"/>
            <a:ext cx="2761727" cy="457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587480"/>
            <a:ext cx="2761727" cy="4572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871394"/>
            <a:ext cx="2761727" cy="45724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76327" y="2364485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Desde 30 a 90 bolivianos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257800" y="2925096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Escasa demanda un promedio de 160 bs el kilo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257800" y="3631011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35 bs. El kilo bruto; el extracto de </a:t>
            </a:r>
            <a:r>
              <a:rPr lang="es-ES" dirty="0" err="1" smtClean="0"/>
              <a:t>propoleo</a:t>
            </a:r>
            <a:r>
              <a:rPr lang="es-ES" dirty="0" smtClean="0"/>
              <a:t>, un litro 900 bs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257800" y="4403142"/>
            <a:ext cx="659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80 bs. Kilo. Cera estampada 10 bs lamina/ 15 laminas por kilo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276327" y="4949526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90 bs los 10 gramo. No hay producción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276327" y="5608848"/>
            <a:ext cx="536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 hay registros de producción y comercialización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276327" y="6351508"/>
            <a:ext cx="706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560 bs el núcleo; 1000 bs colmena simple;  1400bs  col. productora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424" y="577971"/>
            <a:ext cx="1546896" cy="14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MERCADO PARA LA MIEL…¿EXISTE?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0" y="2167447"/>
            <a:ext cx="9613861" cy="3058087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La respuesta es SI EXISTE</a:t>
            </a:r>
          </a:p>
          <a:p>
            <a:r>
              <a:rPr lang="es-ES" dirty="0" smtClean="0"/>
              <a:t>A aumentado el consumo de miel por habitante, Cochabamba es el departamento que mas consume 1. 700 gramos por habitante. CIPCA</a:t>
            </a:r>
          </a:p>
          <a:p>
            <a:r>
              <a:rPr lang="es-ES" dirty="0" smtClean="0"/>
              <a:t>La pandemia a llevado a incrementar el consumo de miel con fines medicinales.</a:t>
            </a:r>
          </a:p>
          <a:p>
            <a:r>
              <a:rPr lang="es-ES" dirty="0" smtClean="0"/>
              <a:t>Anteriormente se comercializaba para dotar del producto a subsidios que lleva adelante el gobierno. No todas las organizaciones acceden a este negocio.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143000" y="5391175"/>
            <a:ext cx="9914894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La búsqueda de mercados nuevos debe ser permanente</a:t>
            </a:r>
          </a:p>
          <a:p>
            <a:r>
              <a:rPr lang="es-ES" dirty="0" smtClean="0"/>
              <a:t>El gran problema  es el contrabando de miel argentina; la denuncia a autoridades pertinentes</a:t>
            </a:r>
          </a:p>
          <a:p>
            <a:r>
              <a:rPr lang="es-ES" dirty="0" smtClean="0"/>
              <a:t> debe ser obligación de  de todos los apicultores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21" y="577355"/>
            <a:ext cx="154851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RENDIMIENTO </a:t>
            </a:r>
            <a:r>
              <a:rPr lang="es-ES" dirty="0" smtClean="0"/>
              <a:t>ECONÓMICO </a:t>
            </a:r>
            <a:r>
              <a:rPr lang="es-ES" dirty="0" smtClean="0"/>
              <a:t>DE UNA COLMENA Y DEL APIARIO</a:t>
            </a:r>
            <a:endParaRPr lang="es-ES" dirty="0"/>
          </a:p>
        </p:txBody>
      </p:sp>
      <p:sp>
        <p:nvSpPr>
          <p:cNvPr id="6" name="Nube 5"/>
          <p:cNvSpPr/>
          <p:nvPr/>
        </p:nvSpPr>
        <p:spPr>
          <a:xfrm>
            <a:off x="6231808" y="3337730"/>
            <a:ext cx="2651760" cy="170688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CONDICIONES IDEALES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812823" y="2062126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DATOS EN UNA CAMPAÑA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883568" y="2464268"/>
            <a:ext cx="311031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UN PERFECTO SISTEMA DE MONETIZAR LA PRODUCCION</a:t>
            </a:r>
            <a:endParaRPr lang="es-ES" dirty="0"/>
          </a:p>
        </p:txBody>
      </p:sp>
      <p:sp>
        <p:nvSpPr>
          <p:cNvPr id="9" name="Hexágono 8"/>
          <p:cNvSpPr/>
          <p:nvPr/>
        </p:nvSpPr>
        <p:spPr>
          <a:xfrm>
            <a:off x="9829800" y="4358640"/>
            <a:ext cx="1981200" cy="1859280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MANEJO TECNICO: BUENAS PRACTICAS</a:t>
            </a:r>
            <a:endParaRPr lang="es-ES" dirty="0"/>
          </a:p>
        </p:txBody>
      </p:sp>
      <p:cxnSp>
        <p:nvCxnSpPr>
          <p:cNvPr id="12" name="Conector recto de flecha 11"/>
          <p:cNvCxnSpPr>
            <a:stCxn id="6" idx="2"/>
          </p:cNvCxnSpPr>
          <p:nvPr/>
        </p:nvCxnSpPr>
        <p:spPr>
          <a:xfrm flipH="1" flipV="1">
            <a:off x="5364480" y="3810000"/>
            <a:ext cx="875553" cy="3811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6" idx="2"/>
          </p:cNvCxnSpPr>
          <p:nvPr/>
        </p:nvCxnSpPr>
        <p:spPr>
          <a:xfrm flipH="1">
            <a:off x="5487250" y="4191170"/>
            <a:ext cx="752783" cy="7002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6" idx="0"/>
          </p:cNvCxnSpPr>
          <p:nvPr/>
        </p:nvCxnSpPr>
        <p:spPr>
          <a:xfrm flipV="1">
            <a:off x="8881358" y="3110599"/>
            <a:ext cx="1100842" cy="10805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6" idx="0"/>
          </p:cNvCxnSpPr>
          <p:nvPr/>
        </p:nvCxnSpPr>
        <p:spPr>
          <a:xfrm>
            <a:off x="8881358" y="4191170"/>
            <a:ext cx="1222762" cy="7002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riángulo isósceles 12"/>
          <p:cNvSpPr/>
          <p:nvPr/>
        </p:nvSpPr>
        <p:spPr>
          <a:xfrm>
            <a:off x="5386754" y="2150658"/>
            <a:ext cx="1630680" cy="103468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2806</a:t>
            </a:r>
            <a:endParaRPr lang="es-ES" dirty="0"/>
          </a:p>
        </p:txBody>
      </p:sp>
      <p:sp>
        <p:nvSpPr>
          <p:cNvPr id="14" name="Triángulo isósceles 13"/>
          <p:cNvSpPr/>
          <p:nvPr/>
        </p:nvSpPr>
        <p:spPr>
          <a:xfrm>
            <a:off x="5465742" y="5155924"/>
            <a:ext cx="1935480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68.276</a:t>
            </a:r>
            <a:endParaRPr lang="es-ES" dirty="0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496164"/>
              </p:ext>
            </p:extLst>
          </p:nvPr>
        </p:nvGraphicFramePr>
        <p:xfrm>
          <a:off x="1258054" y="2509849"/>
          <a:ext cx="5399087" cy="221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Document" r:id="rId3" imgW="5398655" imgH="2221137" progId="Word.Document.12">
                  <p:embed/>
                </p:oleObj>
              </mc:Choice>
              <mc:Fallback>
                <p:oleObj name="Document" r:id="rId3" imgW="5398655" imgH="22211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8054" y="2509849"/>
                        <a:ext cx="5399087" cy="221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693786"/>
              </p:ext>
            </p:extLst>
          </p:nvPr>
        </p:nvGraphicFramePr>
        <p:xfrm>
          <a:off x="127850" y="4805977"/>
          <a:ext cx="5359400" cy="175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Document" r:id="rId5" imgW="5363743" imgH="1526310" progId="Word.Document.12">
                  <p:embed/>
                </p:oleObj>
              </mc:Choice>
              <mc:Fallback>
                <p:oleObj name="Document" r:id="rId5" imgW="5363743" imgH="15263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850" y="4805977"/>
                        <a:ext cx="5359400" cy="175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427525" y="5759442"/>
            <a:ext cx="2375971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2625 bs. Promedio </a:t>
            </a:r>
          </a:p>
          <a:p>
            <a:r>
              <a:rPr lang="es-ES" dirty="0" smtClean="0"/>
              <a:t>Mensual de venta de </a:t>
            </a:r>
          </a:p>
          <a:p>
            <a:r>
              <a:rPr lang="es-ES" dirty="0" smtClean="0"/>
              <a:t>miel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8724" y="652127"/>
            <a:ext cx="1672080" cy="12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PILARES DEL MANEJO TECNICO APICOLA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910839"/>
            <a:ext cx="7808359" cy="302534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Triángulo isósceles 3"/>
          <p:cNvSpPr/>
          <p:nvPr/>
        </p:nvSpPr>
        <p:spPr>
          <a:xfrm>
            <a:off x="3355413" y="1996429"/>
            <a:ext cx="3794760" cy="173736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PRODUCCION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5" name="Pentágono 4"/>
          <p:cNvSpPr/>
          <p:nvPr/>
        </p:nvSpPr>
        <p:spPr>
          <a:xfrm rot="16200000">
            <a:off x="4686824" y="4361106"/>
            <a:ext cx="2031862" cy="777240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SANIDAD</a:t>
            </a:r>
            <a:endParaRPr lang="es-ES" dirty="0"/>
          </a:p>
        </p:txBody>
      </p:sp>
      <p:sp>
        <p:nvSpPr>
          <p:cNvPr id="8" name="Pentágono 7"/>
          <p:cNvSpPr/>
          <p:nvPr/>
        </p:nvSpPr>
        <p:spPr>
          <a:xfrm rot="16200000">
            <a:off x="3737890" y="4355278"/>
            <a:ext cx="2031866" cy="788891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ALIMENTACION</a:t>
            </a:r>
            <a:endParaRPr lang="es-ES" dirty="0"/>
          </a:p>
        </p:txBody>
      </p:sp>
      <p:sp>
        <p:nvSpPr>
          <p:cNvPr id="9" name="Pentágono 8"/>
          <p:cNvSpPr/>
          <p:nvPr/>
        </p:nvSpPr>
        <p:spPr>
          <a:xfrm rot="16200000">
            <a:off x="5633486" y="4357553"/>
            <a:ext cx="2062553" cy="815039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GENETICA</a:t>
            </a:r>
            <a:endParaRPr lang="es-ES" dirty="0"/>
          </a:p>
        </p:txBody>
      </p:sp>
      <p:sp>
        <p:nvSpPr>
          <p:cNvPr id="10" name="Pentágono 9"/>
          <p:cNvSpPr/>
          <p:nvPr/>
        </p:nvSpPr>
        <p:spPr>
          <a:xfrm rot="16200000">
            <a:off x="2743184" y="4346019"/>
            <a:ext cx="2062558" cy="83809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CONOCIMIENTO BIOLOGICO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455" y="630205"/>
            <a:ext cx="309094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CONOCIMIENTO </a:t>
            </a:r>
            <a:r>
              <a:rPr lang="es-ES" dirty="0" smtClean="0"/>
              <a:t>BIOLÓGICO</a:t>
            </a:r>
            <a:endParaRPr lang="es-ES" dirty="0"/>
          </a:p>
        </p:txBody>
      </p:sp>
      <p:sp>
        <p:nvSpPr>
          <p:cNvPr id="4" name="Triángulo isósceles 3"/>
          <p:cNvSpPr/>
          <p:nvPr/>
        </p:nvSpPr>
        <p:spPr>
          <a:xfrm>
            <a:off x="3627120" y="3535680"/>
            <a:ext cx="3124200" cy="19812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COLMENA PRODUCTIVA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65835" y="3166348"/>
            <a:ext cx="84677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REINA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25640" y="3166348"/>
            <a:ext cx="244169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2000 HUEVOS DIARIOS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74746" y="3166348"/>
            <a:ext cx="35845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INCAPACIDAD DE PONER HUEVOS </a:t>
            </a:r>
          </a:p>
          <a:p>
            <a:r>
              <a:rPr lang="es-ES" dirty="0" smtClean="0"/>
              <a:t>SUFICIENTES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267031" y="5329527"/>
            <a:ext cx="13692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 ZANGANOS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52853" y="6056523"/>
            <a:ext cx="37064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ABUNDANTES PARA FECUNDACION </a:t>
            </a:r>
          </a:p>
          <a:p>
            <a:r>
              <a:rPr lang="es-ES" dirty="0" smtClean="0"/>
              <a:t>DE PRINCESAS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83770" y="5372559"/>
            <a:ext cx="11095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OBRERAS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835420" y="5191027"/>
            <a:ext cx="334463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AL MENOS 60000  CON EL 60 % </a:t>
            </a:r>
          </a:p>
          <a:p>
            <a:r>
              <a:rPr lang="es-ES" dirty="0" smtClean="0"/>
              <a:t>DE SER PECOREADORAS</a:t>
            </a:r>
            <a:endParaRPr lang="es-ES" dirty="0"/>
          </a:p>
        </p:txBody>
      </p:sp>
      <p:cxnSp>
        <p:nvCxnSpPr>
          <p:cNvPr id="13" name="Conector recto de flecha 12"/>
          <p:cNvCxnSpPr>
            <a:stCxn id="5" idx="3"/>
            <a:endCxn id="6" idx="1"/>
          </p:cNvCxnSpPr>
          <p:nvPr/>
        </p:nvCxnSpPr>
        <p:spPr>
          <a:xfrm>
            <a:off x="5612605" y="3351014"/>
            <a:ext cx="14130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5" idx="1"/>
          </p:cNvCxnSpPr>
          <p:nvPr/>
        </p:nvCxnSpPr>
        <p:spPr>
          <a:xfrm flipH="1" flipV="1">
            <a:off x="4059317" y="3333702"/>
            <a:ext cx="706518" cy="173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8" idx="2"/>
          </p:cNvCxnSpPr>
          <p:nvPr/>
        </p:nvCxnSpPr>
        <p:spPr>
          <a:xfrm>
            <a:off x="2951674" y="5698859"/>
            <a:ext cx="0" cy="357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10" idx="3"/>
            <a:endCxn id="11" idx="1"/>
          </p:cNvCxnSpPr>
          <p:nvPr/>
        </p:nvCxnSpPr>
        <p:spPr>
          <a:xfrm flipV="1">
            <a:off x="7793369" y="5514193"/>
            <a:ext cx="1042051" cy="430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4559498" y="2226376"/>
            <a:ext cx="1259443" cy="929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5 AÑOS</a:t>
            </a:r>
            <a:endParaRPr lang="es-ES" dirty="0"/>
          </a:p>
        </p:txBody>
      </p:sp>
      <p:sp>
        <p:nvSpPr>
          <p:cNvPr id="26" name="Elipse 25"/>
          <p:cNvSpPr/>
          <p:nvPr/>
        </p:nvSpPr>
        <p:spPr>
          <a:xfrm>
            <a:off x="6878969" y="578845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45 A 60 DIAS</a:t>
            </a:r>
            <a:endParaRPr lang="es-ES" dirty="0"/>
          </a:p>
        </p:txBody>
      </p:sp>
      <p:sp>
        <p:nvSpPr>
          <p:cNvPr id="28" name="Elipse 27"/>
          <p:cNvSpPr/>
          <p:nvPr/>
        </p:nvSpPr>
        <p:spPr>
          <a:xfrm>
            <a:off x="474746" y="5144861"/>
            <a:ext cx="17096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HASTA QUE FECUNDA</a:t>
            </a:r>
            <a:endParaRPr lang="es-ES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248" y="555655"/>
            <a:ext cx="2035806" cy="147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í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638</TotalTime>
  <Words>761</Words>
  <Application>Microsoft Office PowerPoint</Application>
  <PresentationFormat>Personalizado</PresentationFormat>
  <Paragraphs>129</Paragraphs>
  <Slides>15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Berlín</vt:lpstr>
      <vt:lpstr>Document</vt:lpstr>
      <vt:lpstr>APICULTURA:  PRÁCTICAS CON ENFOQUE RENTABLE, PRODUCTIVO Y CONSERVACIONISTA</vt:lpstr>
      <vt:lpstr>QUÉ ES APICULTURA?</vt:lpstr>
      <vt:lpstr>RENTABILIDAD: INVERSION PARA INSTALACION DE UNA COLMENA A PARTIR DE UN NÚCLEO</vt:lpstr>
      <vt:lpstr>RENTABILIDAD: INVERSION PARA INSTALACION DE APIARIOS PRODUCTIVOS</vt:lpstr>
      <vt:lpstr>PRODUCTOS DE LA COLMENA</vt:lpstr>
      <vt:lpstr>MERCADO PARA LA MIEL…¿EXISTE?</vt:lpstr>
      <vt:lpstr>RENDIMIENTO ECONÓMICO DE UNA COLMENA Y DEL APIARIO</vt:lpstr>
      <vt:lpstr>PILARES DEL MANEJO TECNICO APICOLA</vt:lpstr>
      <vt:lpstr>CONOCIMIENTO BIOLÓGICO</vt:lpstr>
      <vt:lpstr>ALIMENTACION PARA CRECIMIENTO DE COLMENA Y ESTIMULACION</vt:lpstr>
      <vt:lpstr>SANIDAD: Varroasis</vt:lpstr>
      <vt:lpstr>SANIDAD: EFECTOS DE LA VARROASIS</vt:lpstr>
      <vt:lpstr>GENETICA</vt:lpstr>
      <vt:lpstr>CONSERVACIONISTA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APICULTURA:  PRÁCTICAS CON ENFOQUE RENTABLE, PRODUCTIVO Y CONSERVACIONISTA</dc:title>
  <dc:creator>OHRDENADOR</dc:creator>
  <cp:lastModifiedBy>Pura</cp:lastModifiedBy>
  <cp:revision>52</cp:revision>
  <dcterms:created xsi:type="dcterms:W3CDTF">2020-11-24T13:47:58Z</dcterms:created>
  <dcterms:modified xsi:type="dcterms:W3CDTF">2020-11-25T01:40:28Z</dcterms:modified>
</cp:coreProperties>
</file>