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2" r:id="rId4"/>
    <p:sldId id="258" r:id="rId5"/>
    <p:sldId id="263" r:id="rId6"/>
    <p:sldId id="278" r:id="rId7"/>
    <p:sldId id="280" r:id="rId8"/>
    <p:sldId id="281" r:id="rId9"/>
    <p:sldId id="279" r:id="rId10"/>
    <p:sldId id="282" r:id="rId11"/>
    <p:sldId id="283" r:id="rId12"/>
    <p:sldId id="285" r:id="rId13"/>
    <p:sldId id="265" r:id="rId14"/>
    <p:sldId id="267" r:id="rId15"/>
    <p:sldId id="268" r:id="rId16"/>
    <p:sldId id="269" r:id="rId17"/>
    <p:sldId id="273" r:id="rId18"/>
    <p:sldId id="272" r:id="rId19"/>
    <p:sldId id="270" r:id="rId20"/>
    <p:sldId id="275" r:id="rId21"/>
    <p:sldId id="284" r:id="rId22"/>
    <p:sldId id="27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54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41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3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2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9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42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3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63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1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7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013B-F0CF-45AB-BECA-D62202EDEB56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9DAD-2780-4BA4-A77E-CE284FAA7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idosaldias@gmail.com" TargetMode="External"/><Relationship Id="rId4" Type="http://schemas.openxmlformats.org/officeDocument/2006/relationships/hyperlink" Target="mailto:nativabolivi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74139"/>
            <a:ext cx="9144000" cy="1577922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La apicultura, una actividad estratégica para el fortalecimiento de los sistemas y medios de vida en la Región del Chaco.</a:t>
            </a:r>
            <a:endParaRPr lang="es-E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" y="257432"/>
            <a:ext cx="10760424" cy="242677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5288143"/>
            <a:ext cx="10515600" cy="673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Guido E. Saldias U.</a:t>
            </a:r>
          </a:p>
          <a:p>
            <a:r>
              <a:rPr lang="es-ES" sz="2000" b="1" dirty="0" err="1" smtClean="0"/>
              <a:t>Resp</a:t>
            </a:r>
            <a:r>
              <a:rPr lang="es-ES" sz="2000" b="1" dirty="0" smtClean="0"/>
              <a:t>. Seguimiento Módulo Apícola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56" y="6094122"/>
            <a:ext cx="1440000" cy="7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91030_0652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1" y="3008672"/>
            <a:ext cx="2716373" cy="349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D:\revisar\2019\fotos celu 1-2019\IMG_20200308_1915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53" y="2256503"/>
            <a:ext cx="4103579" cy="340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pic>
        <p:nvPicPr>
          <p:cNvPr id="7" name="Imagen 6" descr="IMG_20190520_1731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68" y="1106129"/>
            <a:ext cx="4215448" cy="3082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2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El Fortalecimiento Apícola en SV - MV (cont.)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61226" y="1427422"/>
            <a:ext cx="10692574" cy="479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2400" b="1" dirty="0" smtClean="0">
                <a:latin typeface="Arial Narrow" panose="020B0606020202030204" pitchFamily="34" charset="0"/>
              </a:rPr>
              <a:t>Integramos la importancia apícola: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Generación de empleo: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mano de obra para realizar revisiones y cosechas en la comunidad.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carpinteros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33926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Proyecto de Investigación Apícola en </a:t>
            </a:r>
            <a:r>
              <a:rPr lang="es-ES" sz="4000" b="1" dirty="0" err="1" smtClean="0">
                <a:latin typeface="Arial Narrow" panose="020B0606020202030204" pitchFamily="34" charset="0"/>
              </a:rPr>
              <a:t>Cutaiqui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61226" y="1560154"/>
            <a:ext cx="10692574" cy="479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Ubicación del Proyecto.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País: Bolivia.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Departamento: Tarija.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Provincia: Región Autónoma del Gran Chaco.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Municipio: Villa Montes. Distrito: Nº 10.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Comunidad: </a:t>
            </a:r>
            <a:r>
              <a:rPr lang="es-ES" sz="2400" dirty="0" err="1" smtClean="0">
                <a:latin typeface="Arial Narrow" panose="020B0606020202030204" pitchFamily="34" charset="0"/>
              </a:rPr>
              <a:t>Cutaiqui</a:t>
            </a:r>
            <a:r>
              <a:rPr lang="es-ES" sz="24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Puesto Ganadero: "Los Troncos" (a 4 km. del río Pilcomayo).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Ubicación Geográfica: 520945 UTM 7579066 Altitud: 284 m.s.n.m.</a:t>
            </a:r>
          </a:p>
        </p:txBody>
      </p:sp>
    </p:spTree>
    <p:extLst>
      <p:ext uri="{BB962C8B-B14F-4D97-AF65-F5344CB8AC3E}">
        <p14:creationId xmlns:p14="http://schemas.microsoft.com/office/powerpoint/2010/main" val="9914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visar\2018\Nativa\2019\Marzo 19\Mapa de Ubicacion Apiar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007768" y="188640"/>
            <a:ext cx="59253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FFFF00"/>
                </a:solidFill>
              </a:rPr>
              <a:t>Mapa de Ubicación (Emplazamiento).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04" y="45458"/>
            <a:ext cx="540000" cy="2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revisar\2018\Nativa\2019\Marzo 19\Mapa de Apiarios Distancia al Rñio Pilcoma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503712" y="274638"/>
            <a:ext cx="59253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FFFF00"/>
                </a:solidFill>
              </a:rPr>
              <a:t>Mapa de Riesgo (inundación).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04" y="45458"/>
            <a:ext cx="540000" cy="2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96753"/>
            <a:ext cx="4320000" cy="25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919536" y="44624"/>
            <a:ext cx="8229600" cy="72008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itchFamily="34" charset="0"/>
              </a:rPr>
              <a:t>Los 4 Sistemas</a:t>
            </a: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206928"/>
            <a:ext cx="4104456" cy="258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72" y="3933056"/>
            <a:ext cx="445458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991544" y="435528"/>
            <a:ext cx="2520280" cy="83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1ro.  SCS</a:t>
            </a:r>
          </a:p>
          <a:p>
            <a:r>
              <a:rPr lang="es-ES" sz="1800" b="1" dirty="0">
                <a:latin typeface="Arial Narrow" pitchFamily="34" charset="0"/>
              </a:rPr>
              <a:t>(Sistema Cámara Simple)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536160" y="476672"/>
            <a:ext cx="2520280" cy="83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2do.  SCM</a:t>
            </a:r>
          </a:p>
          <a:p>
            <a:r>
              <a:rPr lang="es-ES" sz="1800" b="1" dirty="0">
                <a:latin typeface="Arial Narrow" pitchFamily="34" charset="0"/>
              </a:rPr>
              <a:t>(Sistema Cámara y Media)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140116" y="3933056"/>
            <a:ext cx="2520280" cy="83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3ro.  SCM</a:t>
            </a:r>
          </a:p>
          <a:p>
            <a:r>
              <a:rPr lang="es-ES" sz="1800" b="1" dirty="0">
                <a:latin typeface="Arial Narrow" pitchFamily="34" charset="0"/>
              </a:rPr>
              <a:t>(Sistema Cámara Doble)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04" y="45458"/>
            <a:ext cx="540000" cy="2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83832" y="1052736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4to.  SFS</a:t>
            </a:r>
          </a:p>
          <a:p>
            <a:r>
              <a:rPr lang="es-ES" sz="1800" b="1" dirty="0">
                <a:latin typeface="Arial Narrow" pitchFamily="34" charset="0"/>
              </a:rPr>
              <a:t>(Sistema </a:t>
            </a:r>
            <a:r>
              <a:rPr lang="es-ES" sz="1800" b="1" dirty="0" err="1">
                <a:latin typeface="Arial Narrow" pitchFamily="34" charset="0"/>
              </a:rPr>
              <a:t>Farrar</a:t>
            </a:r>
            <a:r>
              <a:rPr lang="es-ES" sz="1800" b="1" dirty="0">
                <a:latin typeface="Arial Narrow" pitchFamily="34" charset="0"/>
              </a:rPr>
              <a:t> Superpuesto)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19536" y="446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 Narrow" pitchFamily="34" charset="0"/>
              </a:rPr>
              <a:t>Los 4 Sistemas (cont.)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36" y="1916833"/>
            <a:ext cx="7200000" cy="31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94661" y="5661248"/>
            <a:ext cx="7194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dirty="0">
                <a:latin typeface="Arial Narrow" pitchFamily="34" charset="0"/>
              </a:rPr>
              <a:t>Las 40 colmenas tuvieron disponibilidad de agua permanente.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dirty="0">
                <a:latin typeface="Arial Narrow" pitchFamily="34" charset="0"/>
              </a:rPr>
              <a:t>Las 40 reinas fecundadas son hermanas de una misma reina madre de la zona.</a:t>
            </a:r>
            <a:endParaRPr lang="es-ES" dirty="0"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04" y="45458"/>
            <a:ext cx="540000" cy="2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74" y="147484"/>
            <a:ext cx="8672507" cy="65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44624"/>
            <a:ext cx="8229600" cy="72008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itchFamily="34" charset="0"/>
              </a:rPr>
              <a:t>Protocolo de Floración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04" y="45458"/>
            <a:ext cx="540000" cy="2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836712"/>
            <a:ext cx="885698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3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90823_1229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24745"/>
            <a:ext cx="2160240" cy="288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D:\revisar\2019\fotos celu 1-2019\IMG_20190823_1211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3097" y="4005679"/>
            <a:ext cx="2399998" cy="297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D:\revisar\2019\fotos celu 1-2019\IMG_20190922_1153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324294"/>
            <a:ext cx="3506788" cy="268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revisar\2019\fotos celu 1-2019\IMG_20190903_122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192550"/>
            <a:ext cx="1857608" cy="24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937284" y="116632"/>
            <a:ext cx="8352928" cy="70609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Arial Narrow" pitchFamily="34" charset="0"/>
              </a:rPr>
              <a:t>Observación de postura en cada sistema.</a:t>
            </a:r>
            <a:endParaRPr lang="es-ES" sz="2400" dirty="0">
              <a:latin typeface="Arial Narrow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647728" y="867576"/>
            <a:ext cx="720080" cy="40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SCS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351584" y="5301208"/>
            <a:ext cx="720080" cy="40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SCD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653788" y="2284044"/>
            <a:ext cx="720080" cy="40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SCM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7032104" y="5264859"/>
            <a:ext cx="720080" cy="40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Arial Narrow" pitchFamily="34" charset="0"/>
              </a:rPr>
              <a:t>SFS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04" y="45458"/>
            <a:ext cx="540000" cy="2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Disgregamos nuestro título.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74190" y="3096902"/>
            <a:ext cx="327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Narrow" panose="020B0606020202030204" pitchFamily="34" charset="0"/>
              </a:rPr>
              <a:t>Medios de Vida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195048" y="3100920"/>
            <a:ext cx="267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Narrow" panose="020B0606020202030204" pitchFamily="34" charset="0"/>
              </a:rPr>
              <a:t>Sistemas de Vida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77700" y="4680927"/>
            <a:ext cx="327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Narrow" panose="020B0606020202030204" pitchFamily="34" charset="0"/>
              </a:rPr>
              <a:t>APICULTURA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sp>
        <p:nvSpPr>
          <p:cNvPr id="7" name="Flecha izquierda, derecha y arriba 6"/>
          <p:cNvSpPr/>
          <p:nvPr/>
        </p:nvSpPr>
        <p:spPr>
          <a:xfrm rot="10800000">
            <a:off x="5648632" y="3137390"/>
            <a:ext cx="1216152" cy="85039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8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WhatsApp Image 2019-03-30 at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50" y="1430595"/>
            <a:ext cx="7063208" cy="4334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1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5254" y="298012"/>
            <a:ext cx="6329516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A manera de conclusión.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25254" y="2150096"/>
            <a:ext cx="5105391" cy="354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2400" b="1" dirty="0" smtClean="0">
                <a:latin typeface="Arial Narrow" panose="020B0606020202030204" pitchFamily="34" charset="0"/>
              </a:rPr>
              <a:t>La apicultura Refuerza el territorio</a:t>
            </a:r>
            <a:r>
              <a:rPr lang="es-ES" sz="2400" dirty="0" smtClean="0">
                <a:latin typeface="Arial Narrow" panose="020B0606020202030204" pitchFamily="34" charset="0"/>
              </a:rPr>
              <a:t>: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400" dirty="0" smtClean="0">
                <a:latin typeface="Arial Narrow" panose="020B0606020202030204" pitchFamily="34" charset="0"/>
              </a:rPr>
              <a:t>En todos los ámbitos aporta a consolidar el territorio y salir adelante con </a:t>
            </a:r>
            <a:r>
              <a:rPr lang="es-ES" sz="2400" dirty="0" err="1" smtClean="0">
                <a:latin typeface="Arial Narrow" panose="020B0606020202030204" pitchFamily="34" charset="0"/>
              </a:rPr>
              <a:t>resiliencia</a:t>
            </a:r>
            <a:r>
              <a:rPr lang="es-ES" sz="2400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052" y="433212"/>
            <a:ext cx="5197579" cy="292363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47" y="3641379"/>
            <a:ext cx="5203722" cy="292709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21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err="1" smtClean="0">
                <a:latin typeface="Arial Narrow" panose="020B0606020202030204" pitchFamily="34" charset="0"/>
              </a:rPr>
              <a:t>Yasoropai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09" y="1402347"/>
            <a:ext cx="6888085" cy="5166064"/>
          </a:xfrm>
          <a:prstGeom prst="rect">
            <a:avLst/>
          </a:prstGeom>
        </p:spPr>
      </p:pic>
      <p:sp>
        <p:nvSpPr>
          <p:cNvPr id="12" name="2 Rectángulo"/>
          <p:cNvSpPr/>
          <p:nvPr/>
        </p:nvSpPr>
        <p:spPr>
          <a:xfrm>
            <a:off x="10220632" y="1402347"/>
            <a:ext cx="1971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8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NATIVA.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1800" b="1" kern="1200" dirty="0" smtClean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800" b="1" kern="1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Teléfono</a:t>
            </a:r>
            <a:r>
              <a:rPr lang="es-ES" sz="18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8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+591-46666913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8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</a:t>
            </a:r>
            <a:r>
              <a:rPr lang="es-ES" sz="1800" kern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Avaroa</a:t>
            </a:r>
            <a:r>
              <a:rPr lang="es-ES" sz="18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Nº 462. Tarija - Bolivia.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8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nativabolivia@gmail.com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800" u="sng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guidosaldias@gmail.com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8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Cel.: +591-77192261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Sistemas de vida.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10600" y="5919083"/>
            <a:ext cx="3173361" cy="5488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800" dirty="0" smtClean="0">
                <a:latin typeface="Arial Narrow" panose="020B0606020202030204" pitchFamily="34" charset="0"/>
              </a:rPr>
              <a:t>(</a:t>
            </a:r>
            <a:r>
              <a:rPr lang="es-ES" sz="1800" i="1" dirty="0" smtClean="0">
                <a:latin typeface="Arial Narrow" panose="020B0606020202030204" pitchFamily="34" charset="0"/>
              </a:rPr>
              <a:t>Ley Marco de la Madre Tierra</a:t>
            </a:r>
            <a:r>
              <a:rPr lang="es-ES" sz="1800" dirty="0" smtClean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18384" y="3437660"/>
            <a:ext cx="327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Comunidades de:</a:t>
            </a:r>
          </a:p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(seres vivos y su entorno)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4016" y="3437659"/>
            <a:ext cx="221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Comunidades:</a:t>
            </a:r>
          </a:p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humanas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28682" y="2019268"/>
            <a:ext cx="327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Influencia de factores:</a:t>
            </a:r>
          </a:p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Climáticos, fisiográficos.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95947" y="5362512"/>
            <a:ext cx="327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Prácticas productivas y culturales:</a:t>
            </a:r>
          </a:p>
        </p:txBody>
      </p:sp>
      <p:sp>
        <p:nvSpPr>
          <p:cNvPr id="4" name="Cruz 3"/>
          <p:cNvSpPr/>
          <p:nvPr/>
        </p:nvSpPr>
        <p:spPr>
          <a:xfrm>
            <a:off x="2526895" y="3590229"/>
            <a:ext cx="545691" cy="560439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ayo 5"/>
          <p:cNvSpPr/>
          <p:nvPr/>
        </p:nvSpPr>
        <p:spPr>
          <a:xfrm>
            <a:off x="3492909" y="2832929"/>
            <a:ext cx="545690" cy="54951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rriba 16"/>
          <p:cNvSpPr/>
          <p:nvPr/>
        </p:nvSpPr>
        <p:spPr>
          <a:xfrm>
            <a:off x="3485143" y="4672796"/>
            <a:ext cx="329772" cy="66612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errar llave 17"/>
          <p:cNvSpPr/>
          <p:nvPr/>
        </p:nvSpPr>
        <p:spPr>
          <a:xfrm>
            <a:off x="6759680" y="1994226"/>
            <a:ext cx="393288" cy="4037864"/>
          </a:xfrm>
          <a:prstGeom prst="rightBrac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7656872" y="3590229"/>
            <a:ext cx="327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Desarrollo humano holístico </a:t>
            </a:r>
            <a:r>
              <a:rPr lang="es-ES" sz="2400" b="1" dirty="0" err="1" smtClean="0">
                <a:latin typeface="Arial Narrow" panose="020B0606020202030204" pitchFamily="34" charset="0"/>
              </a:rPr>
              <a:t>resiliente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  <p:bldP spid="14" grpId="0"/>
      <p:bldP spid="15" grpId="0"/>
      <p:bldP spid="16" grpId="0"/>
      <p:bldP spid="4" grpId="0" animBg="1"/>
      <p:bldP spid="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Medios de vida.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2681"/>
            <a:ext cx="10515600" cy="7110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Son aquellas condiciones que se tiene y utiliza en el territorio, entendidas como: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14166" y="5166640"/>
            <a:ext cx="255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Capacidades</a:t>
            </a:r>
          </a:p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(aptitudes y talentos)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19313" y="2409182"/>
            <a:ext cx="374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Recursos</a:t>
            </a:r>
          </a:p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(humanos, naturales, sociales, físicos, económicos)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65638" y="3837906"/>
            <a:ext cx="255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Actividades</a:t>
            </a:r>
          </a:p>
          <a:p>
            <a:pPr algn="ctr"/>
            <a:r>
              <a:rPr lang="es-ES" sz="2400" dirty="0" smtClean="0">
                <a:latin typeface="Arial Narrow" panose="020B0606020202030204" pitchFamily="34" charset="0"/>
              </a:rPr>
              <a:t>(generación de empleos e ingresos)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59094" y="3857770"/>
            <a:ext cx="255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Cubrir las necesidades de la familia.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640529" y="6295583"/>
            <a:ext cx="25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(</a:t>
            </a:r>
            <a:r>
              <a:rPr lang="es-ES" dirty="0" err="1" smtClean="0">
                <a:latin typeface="Arial Narrow" panose="020B0606020202030204" pitchFamily="34" charset="0"/>
              </a:rPr>
              <a:t>Gottrt</a:t>
            </a:r>
            <a:r>
              <a:rPr lang="es-ES" dirty="0" smtClean="0">
                <a:latin typeface="Arial Narrow" panose="020B0606020202030204" pitchFamily="34" charset="0"/>
              </a:rPr>
              <a:t>, 2011, Pinto, 2011).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7000561" y="4262284"/>
            <a:ext cx="978310" cy="3907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izquierda, derecha y arriba 11"/>
          <p:cNvSpPr/>
          <p:nvPr/>
        </p:nvSpPr>
        <p:spPr>
          <a:xfrm rot="5400000">
            <a:off x="2636570" y="3999193"/>
            <a:ext cx="1216152" cy="850392"/>
          </a:xfrm>
          <a:prstGeom prst="leftRigh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365125"/>
            <a:ext cx="10515600" cy="86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Apicultura en el Chaco.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31729" y="1560164"/>
            <a:ext cx="4633452" cy="479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2400" b="1" dirty="0" smtClean="0">
                <a:latin typeface="Arial Narrow" panose="020B0606020202030204" pitchFamily="34" charset="0"/>
              </a:rPr>
              <a:t>NATIVA</a:t>
            </a:r>
            <a:r>
              <a:rPr lang="es-ES" sz="2400" dirty="0" smtClean="0">
                <a:latin typeface="Arial Narrow" panose="020B0606020202030204" pitchFamily="34" charset="0"/>
              </a:rPr>
              <a:t> en la Comunidad </a:t>
            </a:r>
            <a:r>
              <a:rPr lang="es-ES" sz="2400" dirty="0" err="1" smtClean="0">
                <a:latin typeface="Arial Narrow" panose="020B0606020202030204" pitchFamily="34" charset="0"/>
              </a:rPr>
              <a:t>Cutaiqui</a:t>
            </a:r>
            <a:r>
              <a:rPr lang="es-ES" sz="2400" dirty="0" smtClean="0">
                <a:latin typeface="Arial Narrow" panose="020B0606020202030204" pitchFamily="34" charset="0"/>
              </a:rPr>
              <a:t> - Municipio Villa Montes ejecutó mediante el PROADAPT (</a:t>
            </a:r>
            <a:r>
              <a:rPr lang="es-ES" sz="2400" dirty="0" err="1" smtClean="0">
                <a:latin typeface="Arial Narrow" panose="020B0606020202030204" pitchFamily="34" charset="0"/>
              </a:rPr>
              <a:t>trinacional</a:t>
            </a:r>
            <a:r>
              <a:rPr lang="es-ES" sz="2400" dirty="0" smtClean="0">
                <a:latin typeface="Arial Narrow" panose="020B0606020202030204" pitchFamily="34" charset="0"/>
              </a:rPr>
              <a:t>):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6 Talleres de intercambio </a:t>
            </a:r>
            <a:r>
              <a:rPr lang="es-ES" sz="2400" dirty="0" err="1" smtClean="0">
                <a:latin typeface="Arial Narrow" panose="020B0606020202030204" pitchFamily="34" charset="0"/>
              </a:rPr>
              <a:t>Trinacional</a:t>
            </a:r>
            <a:r>
              <a:rPr lang="es-ES" sz="2400" dirty="0" smtClean="0">
                <a:latin typeface="Arial Narrow" panose="020B0606020202030204" pitchFamily="34" charset="0"/>
              </a:rPr>
              <a:t> y capacitaciones en apicultura en CEDEVA (Formosa - Argentina).</a:t>
            </a: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Ejecutó el Proyecto de Investigación en Apicultura, próximo a socializarse.</a:t>
            </a: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Apoyo a apicultores de </a:t>
            </a:r>
            <a:r>
              <a:rPr lang="es-ES" sz="2400" dirty="0" err="1" smtClean="0">
                <a:latin typeface="Arial Narrow" panose="020B0606020202030204" pitchFamily="34" charset="0"/>
              </a:rPr>
              <a:t>Cutaiqui</a:t>
            </a:r>
            <a:r>
              <a:rPr lang="es-ES" sz="2400" dirty="0">
                <a:latin typeface="Arial Narrow" panose="020B0606020202030204" pitchFamily="34" charset="0"/>
              </a:rPr>
              <a:t>.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26" y="1488647"/>
            <a:ext cx="6480000" cy="4860001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02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El Fortalecimiento Apícola en SV - MV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61226" y="1486418"/>
            <a:ext cx="10692574" cy="479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2400" b="1" dirty="0" smtClean="0">
                <a:latin typeface="Arial Narrow" panose="020B0606020202030204" pitchFamily="34" charset="0"/>
              </a:rPr>
              <a:t>Integramos la importancia apícola: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Revalorizar la importancia vital del servicio </a:t>
            </a:r>
            <a:r>
              <a:rPr lang="es-ES" sz="2400" dirty="0" err="1" smtClean="0">
                <a:latin typeface="Arial Narrow" panose="020B0606020202030204" pitchFamily="34" charset="0"/>
              </a:rPr>
              <a:t>ecosistémico</a:t>
            </a:r>
            <a:r>
              <a:rPr lang="es-ES" sz="2400" dirty="0" smtClean="0">
                <a:latin typeface="Arial Narrow" panose="020B0606020202030204" pitchFamily="34" charset="0"/>
              </a:rPr>
              <a:t> de las abejas: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polinización,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err="1" smtClean="0">
                <a:latin typeface="Arial Narrow" panose="020B0606020202030204" pitchFamily="34" charset="0"/>
              </a:rPr>
              <a:t>bioindicador</a:t>
            </a:r>
            <a:r>
              <a:rPr lang="es-ES" sz="2400" dirty="0" smtClean="0">
                <a:latin typeface="Arial Narrow" panose="020B0606020202030204" pitchFamily="34" charset="0"/>
              </a:rPr>
              <a:t> (sinónimo de vida integral). </a:t>
            </a:r>
            <a:r>
              <a:rPr lang="es-ES" sz="2400" b="1" dirty="0" smtClean="0">
                <a:latin typeface="Arial Narrow" panose="020B0606020202030204" pitchFamily="34" charset="0"/>
              </a:rPr>
              <a:t>RECURSOS MV.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sz="2400" b="1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Medio ambiente: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un análisis más profundo de la vegetación, respetar y valorizar las diferentes 	especies arbóreas, arbustivas y cactáceas por el aporte nutricional a las colonias.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el cambio de cortar madera de árboles en pie por árboles caídos y secos 	(testimonio 	de </a:t>
            </a:r>
            <a:r>
              <a:rPr lang="es-ES" sz="2400" dirty="0" err="1" smtClean="0">
                <a:latin typeface="Arial Narrow" panose="020B0606020202030204" pitchFamily="34" charset="0"/>
              </a:rPr>
              <a:t>Favian</a:t>
            </a:r>
            <a:r>
              <a:rPr lang="es-ES" sz="2400" dirty="0" smtClean="0">
                <a:latin typeface="Arial Narrow" panose="020B0606020202030204" pitchFamily="34" charset="0"/>
              </a:rPr>
              <a:t> </a:t>
            </a:r>
            <a:r>
              <a:rPr lang="es-ES" sz="2400" dirty="0" err="1" smtClean="0">
                <a:latin typeface="Arial Narrow" panose="020B0606020202030204" pitchFamily="34" charset="0"/>
              </a:rPr>
              <a:t>Gutierrez</a:t>
            </a:r>
            <a:r>
              <a:rPr lang="es-ES" sz="2400" dirty="0" smtClean="0">
                <a:latin typeface="Arial Narrow" panose="020B0606020202030204" pitchFamily="34" charset="0"/>
              </a:rPr>
              <a:t>). </a:t>
            </a:r>
            <a:r>
              <a:rPr lang="es-ES" sz="2400" b="1" dirty="0" smtClean="0">
                <a:latin typeface="Arial Narrow" panose="020B0606020202030204" pitchFamily="34" charset="0"/>
              </a:rPr>
              <a:t>RECURSOS, CAPACIDADES Y ACTIVIDADES MV., </a:t>
            </a:r>
            <a:endParaRPr lang="es-ES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85" y="3153060"/>
            <a:ext cx="2520000" cy="336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pic>
        <p:nvPicPr>
          <p:cNvPr id="6" name="Picture 5" descr="D:\revisar\2019\fotos celu 1-2019\IMG_20190305_075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7" y="1638002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revisar\2019\Celu 1-2019\fotos wasap 1-2019\IMG-20190326-WA0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98" y="725207"/>
            <a:ext cx="2520000" cy="3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9" y="1585279"/>
            <a:ext cx="3600000" cy="4800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La interacción con la comunidad </a:t>
            </a:r>
            <a:r>
              <a:rPr lang="es-ES" sz="4000" b="1" dirty="0" err="1" smtClean="0">
                <a:latin typeface="Arial Narrow" panose="020B0606020202030204" pitchFamily="34" charset="0"/>
              </a:rPr>
              <a:t>Cutaiqui</a:t>
            </a:r>
            <a:r>
              <a:rPr lang="es-ES" sz="4000" b="1" dirty="0" smtClean="0">
                <a:latin typeface="Arial Narrow" panose="020B0606020202030204" pitchFamily="34" charset="0"/>
              </a:rPr>
              <a:t>.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7" y="1622324"/>
            <a:ext cx="3600000" cy="4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75" y="1710812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33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</a:rPr>
              <a:t>El Fortalecimiento Apícola en SV - MV (cont.)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5308"/>
            <a:ext cx="1233948" cy="61666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61226" y="1427422"/>
            <a:ext cx="10692574" cy="479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2400" b="1" dirty="0" smtClean="0">
                <a:latin typeface="Arial Narrow" panose="020B0606020202030204" pitchFamily="34" charset="0"/>
              </a:rPr>
              <a:t>Integramos la importancia apícola: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Producción de alimentos: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nutricional para la familia (seguridad alimentaria),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medicinal (miel, </a:t>
            </a:r>
            <a:r>
              <a:rPr lang="es-ES" sz="2400" dirty="0" err="1" smtClean="0">
                <a:latin typeface="Arial Narrow" panose="020B0606020202030204" pitchFamily="34" charset="0"/>
              </a:rPr>
              <a:t>propoleo</a:t>
            </a:r>
            <a:r>
              <a:rPr lang="es-ES" sz="2400" dirty="0" smtClean="0">
                <a:latin typeface="Arial Narrow" panose="020B0606020202030204" pitchFamily="34" charset="0"/>
              </a:rPr>
              <a:t>, etc.)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sz="2400" b="1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Arial Narrow" panose="020B0606020202030204" pitchFamily="34" charset="0"/>
              </a:rPr>
              <a:t>Educación productiva: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Hay jóvenes de la comunidad que emprendieron con créditos productivos personales, 	a partir de los resultados de apicultores de la zona.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	</a:t>
            </a:r>
            <a:r>
              <a:rPr lang="es-ES" sz="2400" dirty="0" smtClean="0">
                <a:latin typeface="Arial Narrow" panose="020B0606020202030204" pitchFamily="34" charset="0"/>
              </a:rPr>
              <a:t>incluso jóvenes de 14 a 16 años que se compran sus láminas de cera para sus 	colmenas (</a:t>
            </a:r>
            <a:r>
              <a:rPr lang="es-ES" sz="2400" dirty="0" err="1" smtClean="0">
                <a:latin typeface="Arial Narrow" panose="020B0606020202030204" pitchFamily="34" charset="0"/>
              </a:rPr>
              <a:t>Cristobal</a:t>
            </a:r>
            <a:r>
              <a:rPr lang="es-ES" sz="2400" dirty="0" smtClean="0">
                <a:latin typeface="Arial Narrow" panose="020B0606020202030204" pitchFamily="34" charset="0"/>
              </a:rPr>
              <a:t>). </a:t>
            </a:r>
            <a:r>
              <a:rPr lang="es-ES" sz="2400" b="1" dirty="0" smtClean="0">
                <a:latin typeface="Arial Narrow" panose="020B0606020202030204" pitchFamily="34" charset="0"/>
              </a:rPr>
              <a:t>RECURSOS HUMANOS MV., </a:t>
            </a:r>
            <a:endParaRPr lang="es-ES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460</Words>
  <Application>Microsoft Office PowerPoint</Application>
  <PresentationFormat>Personalizado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La apicultura, una actividad estratégica para el fortalecimiento de los sistemas y medios de vida en la Región del Chaco.</vt:lpstr>
      <vt:lpstr>Disgregamos nuestro título.</vt:lpstr>
      <vt:lpstr>Sistemas de vida.</vt:lpstr>
      <vt:lpstr>Medios de vida.</vt:lpstr>
      <vt:lpstr>Presentación de PowerPoint</vt:lpstr>
      <vt:lpstr>El Fortalecimiento Apícola en SV - MV</vt:lpstr>
      <vt:lpstr>Presentación de PowerPoint</vt:lpstr>
      <vt:lpstr>La interacción con la comunidad Cutaiqui.</vt:lpstr>
      <vt:lpstr>El Fortalecimiento Apícola en SV - MV (cont.)</vt:lpstr>
      <vt:lpstr>Presentación de PowerPoint</vt:lpstr>
      <vt:lpstr>El Fortalecimiento Apícola en SV - MV (cont.)</vt:lpstr>
      <vt:lpstr>Proyecto de Investigación Apícola en Cutaiqui</vt:lpstr>
      <vt:lpstr>Presentación de PowerPoint</vt:lpstr>
      <vt:lpstr>Presentación de PowerPoint</vt:lpstr>
      <vt:lpstr>Los 4 Sistemas</vt:lpstr>
      <vt:lpstr>Presentación de PowerPoint</vt:lpstr>
      <vt:lpstr>Presentación de PowerPoint</vt:lpstr>
      <vt:lpstr>Protocolo de Floración</vt:lpstr>
      <vt:lpstr>Observación de postura en cada sistema.</vt:lpstr>
      <vt:lpstr>Presentación de PowerPoint</vt:lpstr>
      <vt:lpstr>A manera de conclusión.</vt:lpstr>
      <vt:lpstr>Yasoropai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Guido Saldias</dc:creator>
  <cp:lastModifiedBy>Pura</cp:lastModifiedBy>
  <cp:revision>36</cp:revision>
  <dcterms:created xsi:type="dcterms:W3CDTF">2020-11-25T03:47:46Z</dcterms:created>
  <dcterms:modified xsi:type="dcterms:W3CDTF">2020-11-26T21:38:23Z</dcterms:modified>
</cp:coreProperties>
</file>