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03" r:id="rId3"/>
    <p:sldId id="281" r:id="rId4"/>
    <p:sldId id="306" r:id="rId5"/>
    <p:sldId id="262" r:id="rId6"/>
    <p:sldId id="305" r:id="rId7"/>
    <p:sldId id="309" r:id="rId8"/>
    <p:sldId id="308" r:id="rId9"/>
    <p:sldId id="269" r:id="rId10"/>
    <p:sldId id="310" r:id="rId11"/>
    <p:sldId id="275" r:id="rId12"/>
    <p:sldId id="311" r:id="rId13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70" d="100"/>
          <a:sy n="70" d="100"/>
        </p:scale>
        <p:origin x="-116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3516-33B2-49BF-9B5C-00051AA3A831}" type="datetimeFigureOut">
              <a:rPr lang="es-BO" smtClean="0"/>
              <a:t>21/11/2020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9B324-A0FA-49E9-900E-4D558909C8A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6331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>Socios,</a:t>
            </a:r>
            <a:r>
              <a:rPr lang="es-BO" baseline="0" dirty="0" smtClean="0"/>
              <a:t> mercados y contactos en general. </a:t>
            </a:r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B324-A0FA-49E9-900E-4D558909C8A9}" type="slidenum">
              <a:rPr lang="es-BO" smtClean="0"/>
              <a:t>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0410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B324-A0FA-49E9-900E-4D558909C8A9}" type="slidenum">
              <a:rPr lang="es-BO" smtClean="0"/>
              <a:t>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7930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>Mencionar</a:t>
            </a:r>
            <a:r>
              <a:rPr lang="es-BO" baseline="0" dirty="0" smtClean="0"/>
              <a:t> Mercado de Oferentes (Miel de </a:t>
            </a:r>
            <a:r>
              <a:rPr lang="es-BO" baseline="0" dirty="0" err="1" smtClean="0"/>
              <a:t>meliponas</a:t>
            </a:r>
            <a:r>
              <a:rPr lang="es-BO" baseline="0" dirty="0" smtClean="0"/>
              <a:t>)</a:t>
            </a:r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B324-A0FA-49E9-900E-4D558909C8A9}" type="slidenum">
              <a:rPr lang="es-BO" smtClean="0"/>
              <a:t>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84689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>Hay</a:t>
            </a:r>
            <a:r>
              <a:rPr lang="es-BO" baseline="0" dirty="0" smtClean="0"/>
              <a:t> que hilar fino… tanto en la oferta como en la demanda.</a:t>
            </a:r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B324-A0FA-49E9-900E-4D558909C8A9}" type="slidenum">
              <a:rPr lang="es-BO" smtClean="0"/>
              <a:t>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4835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>Abejas</a:t>
            </a:r>
            <a:r>
              <a:rPr lang="es-BO" baseline="0" dirty="0" smtClean="0"/>
              <a:t> asesinas mas difíciles de  manejar, mas riesgo, mas inversión, </a:t>
            </a:r>
            <a:r>
              <a:rPr lang="es-BO" baseline="0" dirty="0" err="1" smtClean="0"/>
              <a:t>meliponas</a:t>
            </a:r>
            <a:r>
              <a:rPr lang="es-BO" baseline="0" dirty="0" smtClean="0"/>
              <a:t> mas investigación mas inversión aún.</a:t>
            </a:r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6DDD5-C8D4-4D75-9DDF-0B9B214A3E6C}" type="slidenum">
              <a:rPr lang="es-BO" smtClean="0">
                <a:solidFill>
                  <a:prstClr val="black"/>
                </a:solidFill>
              </a:rPr>
              <a:pPr/>
              <a:t>5</a:t>
            </a:fld>
            <a:endParaRPr lang="es-B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7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>Mercado mas importante (coloca precio)</a:t>
            </a:r>
            <a:r>
              <a:rPr lang="es-BO" baseline="0" dirty="0" smtClean="0"/>
              <a:t> EBA. </a:t>
            </a:r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B324-A0FA-49E9-900E-4D558909C8A9}" type="slidenum">
              <a:rPr lang="es-BO" smtClean="0"/>
              <a:t>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5586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>Cada área productiva desarrolla</a:t>
            </a:r>
            <a:r>
              <a:rPr lang="es-BO" baseline="0" dirty="0" smtClean="0"/>
              <a:t> sus propias estrategias especificas para cada mercado. </a:t>
            </a:r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B324-A0FA-49E9-900E-4D558909C8A9}" type="slidenum">
              <a:rPr lang="es-BO" smtClean="0"/>
              <a:t>11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08892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B324-A0FA-49E9-900E-4D558909C8A9}" type="slidenum">
              <a:rPr lang="es-BO" smtClean="0"/>
              <a:t>12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9905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05F46-9AF2-43D7-A98B-6C26BC8EA6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51257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4389-45BC-4674-B689-A469199A17C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52452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DED3-5EF6-4179-8500-3571E1B8DEA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12325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B5A5A-730F-4830-8C7A-BED7FF295F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66368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C040C-1B97-4CC7-82F9-3F2893B757D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5086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37B0-32B8-46D0-A0F2-DCDED7ACA3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07815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DE75-EC67-4EBF-A613-0D9D1A0FEC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59943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7460-0459-42AF-8BFD-35AAE7D283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13233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B8720-24F7-4098-9781-C523DF9D65F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90865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07A26-CA88-45D3-B62A-2D38E66FF05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0074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73CC-CCB1-4925-9CF6-F808764A011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1431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405E8-AE37-43CC-830F-21F3B8A33A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88023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BO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9A76-BCC3-4C24-A789-C4FDB4E38FE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33791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CC8E96-5F12-4A69-8DF0-33984CF651E4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5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9934" y="2528888"/>
            <a:ext cx="10076597" cy="1100137"/>
          </a:xfrm>
        </p:spPr>
        <p:txBody>
          <a:bodyPr/>
          <a:lstStyle/>
          <a:p>
            <a:r>
              <a:rPr lang="es-BO" sz="4800" b="1" dirty="0" smtClean="0">
                <a:solidFill>
                  <a:srgbClr val="FFFF00"/>
                </a:solidFill>
              </a:rPr>
              <a:t>MERCADOS APICOLAS </a:t>
            </a:r>
            <a:endParaRPr lang="es-BO" sz="4800" b="1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43963" y="6145020"/>
            <a:ext cx="3287190" cy="628650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M.Sc. Nabor H. Mendiz</a:t>
            </a:r>
            <a:r>
              <a:rPr lang="es-BO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 Ch.</a:t>
            </a:r>
          </a:p>
          <a:p>
            <a:pPr algn="l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FEDAC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842" y="12893"/>
            <a:ext cx="2605158" cy="10992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4711"/>
            <a:ext cx="3711053" cy="27832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4009" t="5299" r="19163" b="24978"/>
          <a:stretch/>
        </p:blipFill>
        <p:spPr>
          <a:xfrm>
            <a:off x="0" y="0"/>
            <a:ext cx="3711053" cy="159661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086475" y="3628174"/>
            <a:ext cx="568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b="1" dirty="0">
                <a:solidFill>
                  <a:srgbClr val="FFFF00"/>
                </a:solidFill>
              </a:rPr>
              <a:t>Estrategias de </a:t>
            </a:r>
            <a:r>
              <a:rPr lang="es-BO" b="1" dirty="0" smtClean="0">
                <a:solidFill>
                  <a:srgbClr val="FFFF00"/>
                </a:solidFill>
              </a:rPr>
              <a:t>Comercialización.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b="1" dirty="0" smtClean="0">
                <a:solidFill>
                  <a:srgbClr val="FFFF00"/>
                </a:solidFill>
              </a:rPr>
              <a:t>Perspectivas </a:t>
            </a:r>
            <a:r>
              <a:rPr lang="es-BO" b="1" dirty="0">
                <a:solidFill>
                  <a:srgbClr val="FFFF00"/>
                </a:solidFill>
              </a:rPr>
              <a:t>y </a:t>
            </a:r>
            <a:r>
              <a:rPr lang="es-BO" b="1" dirty="0" smtClean="0">
                <a:solidFill>
                  <a:srgbClr val="FFFF00"/>
                </a:solidFill>
              </a:rPr>
              <a:t>desafíos como AEE en Bolivia.</a:t>
            </a:r>
            <a:endParaRPr lang="es-B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450" y="4864894"/>
            <a:ext cx="2968113" cy="19931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5331" y="5611614"/>
            <a:ext cx="2302893" cy="12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372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3" y="0"/>
            <a:ext cx="8772526" cy="6586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57175" y="6472417"/>
            <a:ext cx="1171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dirty="0">
                <a:solidFill>
                  <a:srgbClr val="FFFF00"/>
                </a:solidFill>
              </a:rPr>
              <a:t>https://www.slideshare.net/mariagutierrez164/estrategias-de-distribucin-comercializacin-promocin-y-comunicacin</a:t>
            </a:r>
          </a:p>
        </p:txBody>
      </p:sp>
    </p:spTree>
    <p:extLst>
      <p:ext uri="{BB962C8B-B14F-4D97-AF65-F5344CB8AC3E}">
        <p14:creationId xmlns:p14="http://schemas.microsoft.com/office/powerpoint/2010/main" val="17692530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1045588" cy="1588293"/>
          </a:xfrm>
        </p:spPr>
        <p:txBody>
          <a:bodyPr/>
          <a:lstStyle/>
          <a:p>
            <a:r>
              <a:rPr lang="es-BO" dirty="0" smtClean="0">
                <a:solidFill>
                  <a:srgbClr val="FFFF00"/>
                </a:solidFill>
              </a:rPr>
              <a:t>Estrategias de Comercialización</a:t>
            </a:r>
            <a:endParaRPr lang="es-BO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862930"/>
            <a:ext cx="10972800" cy="4263234"/>
          </a:xfrm>
        </p:spPr>
        <p:txBody>
          <a:bodyPr/>
          <a:lstStyle/>
          <a:p>
            <a:r>
              <a:rPr lang="es-BO" dirty="0" smtClean="0">
                <a:solidFill>
                  <a:srgbClr val="FFFF00"/>
                </a:solidFill>
              </a:rPr>
              <a:t>Desarrollo (oferta y demanda)/ Mercado</a:t>
            </a:r>
          </a:p>
          <a:p>
            <a:pPr lvl="1"/>
            <a:r>
              <a:rPr lang="es-BO" dirty="0" smtClean="0">
                <a:solidFill>
                  <a:srgbClr val="FFFF00"/>
                </a:solidFill>
              </a:rPr>
              <a:t>Calidad (orgánico, trazable y certificado)</a:t>
            </a:r>
          </a:p>
          <a:p>
            <a:pPr lvl="2"/>
            <a:r>
              <a:rPr lang="es-BO" dirty="0" smtClean="0">
                <a:solidFill>
                  <a:srgbClr val="FFFF00"/>
                </a:solidFill>
              </a:rPr>
              <a:t>Formación del productor</a:t>
            </a:r>
          </a:p>
          <a:p>
            <a:pPr lvl="2"/>
            <a:r>
              <a:rPr lang="es-BO" dirty="0" smtClean="0">
                <a:solidFill>
                  <a:srgbClr val="FFFF00"/>
                </a:solidFill>
              </a:rPr>
              <a:t>Educación </a:t>
            </a:r>
            <a:r>
              <a:rPr lang="es-BO" dirty="0">
                <a:solidFill>
                  <a:srgbClr val="FFFF00"/>
                </a:solidFill>
              </a:rPr>
              <a:t>al consumidor</a:t>
            </a:r>
          </a:p>
          <a:p>
            <a:r>
              <a:rPr lang="es-BO" dirty="0" smtClean="0">
                <a:solidFill>
                  <a:srgbClr val="FFFF00"/>
                </a:solidFill>
              </a:rPr>
              <a:t>Fidelización (factor de compra).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617" y="2928938"/>
            <a:ext cx="5381383" cy="30289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3413"/>
            <a:ext cx="2414587" cy="24145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133785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609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96975"/>
          </a:xfrm>
        </p:spPr>
        <p:txBody>
          <a:bodyPr/>
          <a:lstStyle/>
          <a:p>
            <a:r>
              <a:rPr lang="es-BO" b="1" dirty="0" smtClean="0">
                <a:solidFill>
                  <a:srgbClr val="FFFF00"/>
                </a:solidFill>
              </a:rPr>
              <a:t>PERSPECTIVAS Y DESAFÍOS</a:t>
            </a:r>
            <a:br>
              <a:rPr lang="es-BO" b="1" dirty="0" smtClean="0">
                <a:solidFill>
                  <a:srgbClr val="FFFF00"/>
                </a:solidFill>
              </a:rPr>
            </a:br>
            <a:r>
              <a:rPr lang="es-BO" sz="2000" b="1" dirty="0" smtClean="0">
                <a:solidFill>
                  <a:srgbClr val="FFFF00"/>
                </a:solidFill>
              </a:rPr>
              <a:t>(Como Actividad Económica Estratégica en Bolivia)</a:t>
            </a:r>
            <a:r>
              <a:rPr lang="es-BO" sz="2000" dirty="0" smtClean="0"/>
              <a:t/>
            </a:r>
            <a:br>
              <a:rPr lang="es-BO" sz="2000" dirty="0" smtClean="0"/>
            </a:br>
            <a:endParaRPr lang="es-BO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86312"/>
          </a:xfrm>
        </p:spPr>
        <p:txBody>
          <a:bodyPr/>
          <a:lstStyle/>
          <a:p>
            <a:r>
              <a:rPr lang="es-BO" dirty="0" smtClean="0">
                <a:solidFill>
                  <a:srgbClr val="FFFF00"/>
                </a:solidFill>
              </a:rPr>
              <a:t>¿Que tenemos?</a:t>
            </a:r>
          </a:p>
          <a:p>
            <a:pPr lvl="1"/>
            <a:r>
              <a:rPr lang="es-BO" dirty="0" smtClean="0">
                <a:solidFill>
                  <a:srgbClr val="FFFF00"/>
                </a:solidFill>
              </a:rPr>
              <a:t> </a:t>
            </a:r>
            <a:r>
              <a:rPr lang="es-BO" dirty="0">
                <a:solidFill>
                  <a:srgbClr val="FFFF00"/>
                </a:solidFill>
              </a:rPr>
              <a:t>Mercados Internos casi Seguros (EBA, Municipios</a:t>
            </a:r>
            <a:r>
              <a:rPr lang="es-BO" dirty="0" smtClean="0">
                <a:solidFill>
                  <a:srgbClr val="FFFF00"/>
                </a:solidFill>
              </a:rPr>
              <a:t>).</a:t>
            </a:r>
          </a:p>
          <a:p>
            <a:pPr lvl="1"/>
            <a:r>
              <a:rPr lang="es-BO" dirty="0" smtClean="0">
                <a:solidFill>
                  <a:srgbClr val="FFFF00"/>
                </a:solidFill>
              </a:rPr>
              <a:t>Reconocimiento financiero</a:t>
            </a:r>
            <a:endParaRPr lang="es-BO" dirty="0">
              <a:solidFill>
                <a:srgbClr val="FFFF00"/>
              </a:solidFill>
            </a:endParaRPr>
          </a:p>
          <a:p>
            <a:r>
              <a:rPr lang="es-BO" dirty="0" smtClean="0">
                <a:solidFill>
                  <a:srgbClr val="FFFF00"/>
                </a:solidFill>
              </a:rPr>
              <a:t>¿Que no tenemos?</a:t>
            </a:r>
          </a:p>
          <a:p>
            <a:pPr lvl="1"/>
            <a:r>
              <a:rPr lang="es-BO" dirty="0" smtClean="0">
                <a:solidFill>
                  <a:srgbClr val="FFFF00"/>
                </a:solidFill>
              </a:rPr>
              <a:t>Seguridad Jurídica (Leyes y normativas)</a:t>
            </a:r>
          </a:p>
          <a:p>
            <a:pPr lvl="1"/>
            <a:r>
              <a:rPr lang="es-BO" dirty="0" smtClean="0">
                <a:solidFill>
                  <a:srgbClr val="FFFF00"/>
                </a:solidFill>
              </a:rPr>
              <a:t>Insumos a bajo costo</a:t>
            </a:r>
          </a:p>
          <a:p>
            <a:pPr lvl="1"/>
            <a:r>
              <a:rPr lang="es-BO" dirty="0" smtClean="0">
                <a:solidFill>
                  <a:srgbClr val="FFFF00"/>
                </a:solidFill>
              </a:rPr>
              <a:t>Investigación (Laboratorios)</a:t>
            </a:r>
          </a:p>
          <a:p>
            <a:pPr lvl="1"/>
            <a:r>
              <a:rPr lang="es-BO" dirty="0" smtClean="0">
                <a:solidFill>
                  <a:srgbClr val="FFFF00"/>
                </a:solidFill>
              </a:rPr>
              <a:t>Diferenciación en Calidad (Trazabilidad, Registros y Certificaciones)</a:t>
            </a:r>
            <a:endParaRPr lang="es-BO" dirty="0">
              <a:solidFill>
                <a:srgbClr val="FFFF00"/>
              </a:solidFill>
            </a:endParaRPr>
          </a:p>
          <a:p>
            <a:endParaRPr lang="es-BO" dirty="0" smtClean="0"/>
          </a:p>
          <a:p>
            <a:pPr lvl="1"/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613" y="3164229"/>
            <a:ext cx="3862387" cy="20927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33785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983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>
                <a:solidFill>
                  <a:srgbClr val="FFFF00"/>
                </a:solidFill>
              </a:rPr>
              <a:t>¿</a:t>
            </a:r>
            <a:r>
              <a:rPr lang="es-BO" b="1" dirty="0" smtClean="0">
                <a:solidFill>
                  <a:srgbClr val="FFFF00"/>
                </a:solidFill>
              </a:rPr>
              <a:t>Que es el MERCADO?</a:t>
            </a:r>
            <a:br>
              <a:rPr lang="es-BO" b="1" dirty="0" smtClean="0">
                <a:solidFill>
                  <a:srgbClr val="FFFF00"/>
                </a:solidFill>
              </a:rPr>
            </a:br>
            <a:endParaRPr lang="es-BO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9125" y="1417638"/>
            <a:ext cx="10972800" cy="5040312"/>
          </a:xfrm>
        </p:spPr>
        <p:txBody>
          <a:bodyPr/>
          <a:lstStyle/>
          <a:p>
            <a:r>
              <a:rPr lang="es-BO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Concepto:</a:t>
            </a:r>
          </a:p>
          <a:p>
            <a:pPr lvl="1"/>
            <a:r>
              <a:rPr lang="es-BO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Lugar físico o virtual donde se encuentran fuerzas, que generan procesos de intercambio (demanda y oferta). </a:t>
            </a:r>
            <a:endParaRPr lang="es-BO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4405" t="5905" r="20088" b="25502"/>
          <a:stretch/>
        </p:blipFill>
        <p:spPr>
          <a:xfrm>
            <a:off x="0" y="0"/>
            <a:ext cx="2133600" cy="9245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792" y="3640929"/>
            <a:ext cx="3076686" cy="29035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813" y="3640930"/>
            <a:ext cx="3876374" cy="29035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688" y="3186906"/>
            <a:ext cx="3357563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8271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953249" cy="52149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50" y="1838325"/>
            <a:ext cx="8572500" cy="381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49" y="3829660"/>
            <a:ext cx="5172075" cy="290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8794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>
                <a:solidFill>
                  <a:srgbClr val="FFFF00"/>
                </a:solidFill>
              </a:rPr>
              <a:t>ANALISIS OFERTA / DEMANDA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FFFF00"/>
                </a:solidFill>
              </a:rPr>
              <a:t>MIEL - BOLIVIA</a:t>
            </a:r>
          </a:p>
          <a:p>
            <a:pPr lvl="1"/>
            <a:r>
              <a:rPr lang="es-BO" dirty="0" smtClean="0">
                <a:solidFill>
                  <a:srgbClr val="FFFF00"/>
                </a:solidFill>
              </a:rPr>
              <a:t>Oferta: 2000 </a:t>
            </a:r>
            <a:r>
              <a:rPr lang="es-BO" dirty="0" err="1" smtClean="0">
                <a:solidFill>
                  <a:srgbClr val="FFFF00"/>
                </a:solidFill>
              </a:rPr>
              <a:t>Tn</a:t>
            </a:r>
            <a:r>
              <a:rPr lang="es-BO" dirty="0" smtClean="0">
                <a:solidFill>
                  <a:srgbClr val="FFFF00"/>
                </a:solidFill>
              </a:rPr>
              <a:t>. (Apicultura…</a:t>
            </a:r>
            <a:r>
              <a:rPr lang="es-BO" sz="2000" dirty="0">
                <a:solidFill>
                  <a:srgbClr val="FFFF00"/>
                </a:solidFill>
              </a:rPr>
              <a:t>M</a:t>
            </a:r>
            <a:r>
              <a:rPr lang="es-BO" sz="2000" dirty="0" smtClean="0">
                <a:solidFill>
                  <a:srgbClr val="FFFF00"/>
                </a:solidFill>
              </a:rPr>
              <a:t>eliponicultura</a:t>
            </a:r>
            <a:r>
              <a:rPr lang="es-BO" dirty="0" smtClean="0">
                <a:solidFill>
                  <a:srgbClr val="FFFF00"/>
                </a:solidFill>
              </a:rPr>
              <a:t>)</a:t>
            </a:r>
          </a:p>
          <a:p>
            <a:pPr marL="457200" lvl="1" indent="0">
              <a:buNone/>
            </a:pPr>
            <a:endParaRPr lang="es-BO" dirty="0" smtClean="0">
              <a:solidFill>
                <a:srgbClr val="FFFF00"/>
              </a:solidFill>
            </a:endParaRPr>
          </a:p>
          <a:p>
            <a:pPr lvl="1"/>
            <a:r>
              <a:rPr lang="es-BO" dirty="0" smtClean="0">
                <a:solidFill>
                  <a:srgbClr val="FFFF00"/>
                </a:solidFill>
              </a:rPr>
              <a:t>Demanda: 4000 </a:t>
            </a:r>
            <a:r>
              <a:rPr lang="es-BO" dirty="0" err="1" smtClean="0">
                <a:solidFill>
                  <a:srgbClr val="FFFF00"/>
                </a:solidFill>
              </a:rPr>
              <a:t>Tn</a:t>
            </a:r>
            <a:r>
              <a:rPr lang="es-BO" dirty="0" smtClean="0">
                <a:solidFill>
                  <a:srgbClr val="FFFF00"/>
                </a:solidFill>
              </a:rPr>
              <a:t>. (Consumidor…MAYORES)</a:t>
            </a:r>
            <a:endParaRPr lang="es-BO" dirty="0">
              <a:solidFill>
                <a:srgbClr val="FFFF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283" y="4322888"/>
            <a:ext cx="3961113" cy="25351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383" y="1649950"/>
            <a:ext cx="2872617" cy="28726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356" y="4522567"/>
            <a:ext cx="2864644" cy="23354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44939"/>
            <a:ext cx="2798574" cy="29130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-35504"/>
            <a:ext cx="1759596" cy="7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332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4715" y="274638"/>
            <a:ext cx="8453510" cy="194994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" sz="4000" b="1" dirty="0" smtClean="0">
                <a:solidFill>
                  <a:srgbClr val="FFFF00"/>
                </a:solidFill>
              </a:rPr>
              <a:t>OFERTA:</a:t>
            </a:r>
            <a:r>
              <a:rPr lang="es-ES" sz="3600" b="1" dirty="0" smtClean="0">
                <a:solidFill>
                  <a:srgbClr val="FFFF00"/>
                </a:solidFill>
              </a:rPr>
              <a:t/>
            </a:r>
            <a:br>
              <a:rPr lang="es-ES" sz="3600" b="1" dirty="0" smtClean="0">
                <a:solidFill>
                  <a:srgbClr val="FFFF00"/>
                </a:solidFill>
              </a:rPr>
            </a:br>
            <a:r>
              <a:rPr lang="es-ES" sz="3600" b="1" dirty="0" smtClean="0">
                <a:solidFill>
                  <a:srgbClr val="FFFF00"/>
                </a:solidFill>
              </a:rPr>
              <a:t>Origen: LA </a:t>
            </a:r>
            <a:r>
              <a:rPr lang="es-ES" sz="3600" b="1" dirty="0">
                <a:solidFill>
                  <a:srgbClr val="FFFF00"/>
                </a:solidFill>
              </a:rPr>
              <a:t>APICULTURA</a:t>
            </a:r>
            <a:br>
              <a:rPr lang="es-ES" sz="3600" b="1" dirty="0">
                <a:solidFill>
                  <a:srgbClr val="FFFF00"/>
                </a:solidFill>
              </a:rPr>
            </a:br>
            <a:r>
              <a:rPr lang="es-ES" sz="2000" b="1" dirty="0">
                <a:solidFill>
                  <a:srgbClr val="FFFF00"/>
                </a:solidFill>
              </a:rPr>
              <a:t>(</a:t>
            </a:r>
            <a:r>
              <a:rPr lang="es-ES" sz="2000" b="1" i="1" dirty="0">
                <a:solidFill>
                  <a:srgbClr val="FFFF00"/>
                </a:solidFill>
              </a:rPr>
              <a:t>Apis </a:t>
            </a:r>
            <a:r>
              <a:rPr lang="es-ES" sz="2000" b="1" i="1" dirty="0" smtClean="0">
                <a:solidFill>
                  <a:srgbClr val="FFFF00"/>
                </a:solidFill>
              </a:rPr>
              <a:t>y </a:t>
            </a:r>
            <a:r>
              <a:rPr lang="es-ES" sz="2000" b="1" i="1" dirty="0" err="1" smtClean="0">
                <a:solidFill>
                  <a:srgbClr val="FFFF00"/>
                </a:solidFill>
              </a:rPr>
              <a:t>Meliponas</a:t>
            </a:r>
            <a:r>
              <a:rPr lang="es-ES" sz="2000" b="1" i="1" dirty="0" smtClean="0">
                <a:solidFill>
                  <a:srgbClr val="FFFF00"/>
                </a:solidFill>
              </a:rPr>
              <a:t>)</a:t>
            </a:r>
            <a:endParaRPr lang="es-ES" sz="2000" b="1" i="1" dirty="0">
              <a:solidFill>
                <a:srgbClr val="FFFF00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04715" y="2833086"/>
            <a:ext cx="8224909" cy="3731487"/>
          </a:xfrm>
        </p:spPr>
        <p:txBody>
          <a:bodyPr/>
          <a:lstStyle/>
          <a:p>
            <a:pPr indent="0">
              <a:buNone/>
              <a:defRPr/>
            </a:pP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producción de miel en Bolivia surge principalmente de la crianza de abejas melíferas </a:t>
            </a: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aguijón de </a:t>
            </a: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poblaciones </a:t>
            </a: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africanizadas, y se complementa en volúmenes pequeños de la crianza  abejas sin aguijón o la recolección de la misma.</a:t>
            </a:r>
            <a:endParaRPr lang="es-BO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9" name="Picture 7" descr="DSC005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492" y="4129526"/>
            <a:ext cx="3637508" cy="272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9" descr="PICT1824"/>
          <p:cNvPicPr>
            <a:picLocks noChangeAspect="1" noChangeArrowheads="1"/>
          </p:cNvPicPr>
          <p:nvPr/>
        </p:nvPicPr>
        <p:blipFill>
          <a:blip r:embed="rId4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184" y="184754"/>
            <a:ext cx="3528640" cy="264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791" y="2833086"/>
            <a:ext cx="1853953" cy="12964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063" y="164193"/>
            <a:ext cx="2061122" cy="13724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133785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1647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868365"/>
            <a:ext cx="10972800" cy="1143000"/>
          </a:xfrm>
        </p:spPr>
        <p:txBody>
          <a:bodyPr/>
          <a:lstStyle/>
          <a:p>
            <a:r>
              <a:rPr lang="es-BO" b="1" dirty="0">
                <a:solidFill>
                  <a:srgbClr val="FFFF00"/>
                </a:solidFill>
              </a:rPr>
              <a:t>¿Como defines el MERCADO APICOLA?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3024" y="2014538"/>
            <a:ext cx="10239375" cy="4111626"/>
          </a:xfrm>
        </p:spPr>
        <p:txBody>
          <a:bodyPr/>
          <a:lstStyle/>
          <a:p>
            <a:r>
              <a:rPr lang="es-BO" dirty="0" smtClean="0">
                <a:solidFill>
                  <a:srgbClr val="FFFF00"/>
                </a:solidFill>
              </a:rPr>
              <a:t>General (Mundial)</a:t>
            </a:r>
          </a:p>
          <a:p>
            <a:pPr marL="742950" lvl="2" indent="-342900"/>
            <a:r>
              <a:rPr lang="es-BO" dirty="0">
                <a:solidFill>
                  <a:srgbClr val="FFFF00"/>
                </a:solidFill>
              </a:rPr>
              <a:t>Mercado con demanda insatisfecha y oferta limitada</a:t>
            </a:r>
            <a:r>
              <a:rPr lang="es-BO" dirty="0" smtClean="0">
                <a:solidFill>
                  <a:srgbClr val="FFFF00"/>
                </a:solidFill>
              </a:rPr>
              <a:t>. Mercado centrado en la miel, con poca incidencia de otros productos.  Con nichos que pagan precios muy altos por calidad. </a:t>
            </a:r>
            <a:endParaRPr lang="es-BO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BO" dirty="0" smtClean="0"/>
          </a:p>
          <a:p>
            <a:endParaRPr lang="es-BO" dirty="0"/>
          </a:p>
          <a:p>
            <a:endParaRPr lang="es-BO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33785" cy="9266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523" y="4273114"/>
            <a:ext cx="2473286" cy="18530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913" y="3721847"/>
            <a:ext cx="3748087" cy="31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0371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>
                <a:solidFill>
                  <a:srgbClr val="FFFF00"/>
                </a:solidFill>
              </a:rPr>
              <a:t>¿Como defines el MERCADO APICOLA?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FFFF00"/>
                </a:solidFill>
              </a:rPr>
              <a:t>Nacional</a:t>
            </a:r>
          </a:p>
          <a:p>
            <a:pPr lvl="1"/>
            <a:r>
              <a:rPr lang="es-BO" dirty="0" smtClean="0">
                <a:solidFill>
                  <a:srgbClr val="FFFF00"/>
                </a:solidFill>
              </a:rPr>
              <a:t>Mercado pequeño de bajo consumo por persona (2011), cuya demanda se concentra en 4 ciudades del </a:t>
            </a:r>
            <a:r>
              <a:rPr lang="es-BO" smtClean="0">
                <a:solidFill>
                  <a:srgbClr val="FFFF00"/>
                </a:solidFill>
              </a:rPr>
              <a:t>eje central </a:t>
            </a:r>
            <a:r>
              <a:rPr lang="es-BO" dirty="0" smtClean="0">
                <a:solidFill>
                  <a:srgbClr val="FFFF00"/>
                </a:solidFill>
              </a:rPr>
              <a:t>siendo La Paz el mejor mercado (Precio a consumidor y Volúmenes de consumo).</a:t>
            </a:r>
            <a:endParaRPr lang="es-BO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1328"/>
            <a:ext cx="2133785" cy="9266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032" y="3564222"/>
            <a:ext cx="2697968" cy="323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0399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>
                <a:solidFill>
                  <a:srgbClr val="FFFF00"/>
                </a:solidFill>
              </a:rPr>
              <a:t>¿Como defines el MERCADO APICOLA?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BO" dirty="0">
                <a:solidFill>
                  <a:srgbClr val="FFFF00"/>
                </a:solidFill>
              </a:rPr>
              <a:t>Local</a:t>
            </a:r>
          </a:p>
          <a:p>
            <a:pPr lvl="2"/>
            <a:r>
              <a:rPr lang="es-BO" dirty="0">
                <a:solidFill>
                  <a:srgbClr val="FFFF00"/>
                </a:solidFill>
              </a:rPr>
              <a:t>Casi inexistente, consume muy poco (menos del 6%) de lo que se produce. Requieren desarrollo (desayunos escolares</a:t>
            </a:r>
            <a:r>
              <a:rPr lang="es-BO" dirty="0" smtClean="0">
                <a:solidFill>
                  <a:srgbClr val="FFFF00"/>
                </a:solidFill>
              </a:rPr>
              <a:t>).</a:t>
            </a:r>
            <a:endParaRPr lang="es-BO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1328"/>
            <a:ext cx="2133785" cy="9266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246" y="4742505"/>
            <a:ext cx="8510754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166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BO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A CONSIDERAR</a:t>
            </a:r>
            <a:endParaRPr lang="es-B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4085" y="1994906"/>
            <a:ext cx="9983449" cy="189129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BO" sz="2800" dirty="0" smtClean="0">
                <a:solidFill>
                  <a:srgbClr val="FFFF00"/>
                </a:solidFill>
              </a:rPr>
              <a:t>FACTOR DE COMPRA MAS IMPORTANTE EN BOLIVIA.</a:t>
            </a:r>
          </a:p>
          <a:p>
            <a:pPr marL="857250" lvl="1" indent="-457200">
              <a:buFont typeface="+mj-lt"/>
              <a:buAutoNum type="alphaLcPeriod"/>
            </a:pPr>
            <a:r>
              <a:rPr lang="es-BO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1328"/>
            <a:ext cx="2133785" cy="9266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3" y="3529013"/>
            <a:ext cx="2857500" cy="1600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037" y="3886200"/>
            <a:ext cx="2581275" cy="17716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230" y="3057377"/>
            <a:ext cx="4375681" cy="33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5719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3912</TotalTime>
  <Words>408</Words>
  <Application>Microsoft Office PowerPoint</Application>
  <PresentationFormat>Personalizado</PresentationFormat>
  <Paragraphs>58</Paragraphs>
  <Slides>12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Diseño predeterminado</vt:lpstr>
      <vt:lpstr>MERCADOS APICOLAS </vt:lpstr>
      <vt:lpstr>¿Que es el MERCADO? </vt:lpstr>
      <vt:lpstr>Presentación de PowerPoint</vt:lpstr>
      <vt:lpstr>ANALISIS OFERTA / DEMANDA</vt:lpstr>
      <vt:lpstr>OFERTA: Origen: LA APICULTURA (Apis y Meliponas)</vt:lpstr>
      <vt:lpstr>¿Como defines el MERCADO APICOLA?</vt:lpstr>
      <vt:lpstr>¿Como defines el MERCADO APICOLA?</vt:lpstr>
      <vt:lpstr>¿Como defines el MERCADO APICOLA?</vt:lpstr>
      <vt:lpstr>FACTOR A CONSIDERAR</vt:lpstr>
      <vt:lpstr>Presentación de PowerPoint</vt:lpstr>
      <vt:lpstr>Estrategias de Comercialización</vt:lpstr>
      <vt:lpstr>PERSPECTIVAS Y DESAFÍOS (Como Actividad Económica Estratégica en Bolivia)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EMPRESA AGROECOLOGICA</dc:title>
  <dc:creator>NABOR-USER</dc:creator>
  <cp:lastModifiedBy>Pura</cp:lastModifiedBy>
  <cp:revision>130</cp:revision>
  <dcterms:created xsi:type="dcterms:W3CDTF">2018-06-06T12:20:14Z</dcterms:created>
  <dcterms:modified xsi:type="dcterms:W3CDTF">2020-11-21T14:44:45Z</dcterms:modified>
</cp:coreProperties>
</file>