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handoutMasterIdLst>
    <p:handoutMasterId r:id="rId84"/>
  </p:handoutMasterIdLst>
  <p:sldIdLst>
    <p:sldId id="418" r:id="rId2"/>
    <p:sldId id="425" r:id="rId3"/>
    <p:sldId id="433" r:id="rId4"/>
    <p:sldId id="419" r:id="rId5"/>
    <p:sldId id="420" r:id="rId6"/>
    <p:sldId id="421" r:id="rId7"/>
    <p:sldId id="366" r:id="rId8"/>
    <p:sldId id="367" r:id="rId9"/>
    <p:sldId id="422" r:id="rId10"/>
    <p:sldId id="423" r:id="rId11"/>
    <p:sldId id="382" r:id="rId12"/>
    <p:sldId id="412" r:id="rId13"/>
    <p:sldId id="365" r:id="rId14"/>
    <p:sldId id="383" r:id="rId15"/>
    <p:sldId id="384" r:id="rId16"/>
    <p:sldId id="258" r:id="rId17"/>
    <p:sldId id="387" r:id="rId18"/>
    <p:sldId id="396" r:id="rId19"/>
    <p:sldId id="390" r:id="rId20"/>
    <p:sldId id="303" r:id="rId21"/>
    <p:sldId id="276" r:id="rId22"/>
    <p:sldId id="304" r:id="rId23"/>
    <p:sldId id="305" r:id="rId24"/>
    <p:sldId id="287" r:id="rId25"/>
    <p:sldId id="308" r:id="rId26"/>
    <p:sldId id="410" r:id="rId27"/>
    <p:sldId id="275" r:id="rId28"/>
    <p:sldId id="310" r:id="rId29"/>
    <p:sldId id="311" r:id="rId30"/>
    <p:sldId id="335" r:id="rId31"/>
    <p:sldId id="336" r:id="rId32"/>
    <p:sldId id="337" r:id="rId33"/>
    <p:sldId id="313" r:id="rId34"/>
    <p:sldId id="315" r:id="rId35"/>
    <p:sldId id="317" r:id="rId36"/>
    <p:sldId id="291" r:id="rId37"/>
    <p:sldId id="398" r:id="rId38"/>
    <p:sldId id="322" r:id="rId39"/>
    <p:sldId id="334" r:id="rId40"/>
    <p:sldId id="316" r:id="rId41"/>
    <p:sldId id="323" r:id="rId42"/>
    <p:sldId id="326" r:id="rId43"/>
    <p:sldId id="327" r:id="rId44"/>
    <p:sldId id="324" r:id="rId45"/>
    <p:sldId id="402" r:id="rId46"/>
    <p:sldId id="325" r:id="rId47"/>
    <p:sldId id="376" r:id="rId48"/>
    <p:sldId id="328" r:id="rId49"/>
    <p:sldId id="329" r:id="rId50"/>
    <p:sldId id="330" r:id="rId51"/>
    <p:sldId id="331" r:id="rId52"/>
    <p:sldId id="332" r:id="rId53"/>
    <p:sldId id="333" r:id="rId54"/>
    <p:sldId id="345" r:id="rId55"/>
    <p:sldId id="369" r:id="rId56"/>
    <p:sldId id="380" r:id="rId57"/>
    <p:sldId id="379" r:id="rId58"/>
    <p:sldId id="370" r:id="rId59"/>
    <p:sldId id="338" r:id="rId60"/>
    <p:sldId id="339" r:id="rId61"/>
    <p:sldId id="342" r:id="rId62"/>
    <p:sldId id="343" r:id="rId63"/>
    <p:sldId id="404" r:id="rId64"/>
    <p:sldId id="392" r:id="rId65"/>
    <p:sldId id="406" r:id="rId66"/>
    <p:sldId id="426" r:id="rId67"/>
    <p:sldId id="427" r:id="rId68"/>
    <p:sldId id="405" r:id="rId69"/>
    <p:sldId id="407" r:id="rId70"/>
    <p:sldId id="414" r:id="rId71"/>
    <p:sldId id="415" r:id="rId72"/>
    <p:sldId id="416" r:id="rId73"/>
    <p:sldId id="417" r:id="rId74"/>
    <p:sldId id="411" r:id="rId75"/>
    <p:sldId id="434" r:id="rId76"/>
    <p:sldId id="435" r:id="rId77"/>
    <p:sldId id="436" r:id="rId78"/>
    <p:sldId id="429" r:id="rId79"/>
    <p:sldId id="430" r:id="rId80"/>
    <p:sldId id="432" r:id="rId81"/>
    <p:sldId id="431" r:id="rId82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820" autoAdjust="0"/>
  </p:normalViewPr>
  <p:slideViewPr>
    <p:cSldViewPr>
      <p:cViewPr varScale="1">
        <p:scale>
          <a:sx n="84" d="100"/>
          <a:sy n="84" d="100"/>
        </p:scale>
        <p:origin x="-1258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6DBFD-80F4-4DD2-A1A9-CF6F9FBCCE0B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E63DA-F7CB-4F12-A55B-8F1BA14CEF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0999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64819-3B19-44CC-9F61-FBC8D4CB3A57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34097-2E88-48A4-9E3D-5136AB10645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569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22:notes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8149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13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7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2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-258525" y="-732835"/>
            <a:ext cx="2337836" cy="3073193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/>
          <p:nvPr/>
        </p:nvSpPr>
        <p:spPr>
          <a:xfrm rot="1832534">
            <a:off x="8091114" y="691872"/>
            <a:ext cx="1576304" cy="1839608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5"/>
          <p:cNvSpPr/>
          <p:nvPr/>
        </p:nvSpPr>
        <p:spPr>
          <a:xfrm rot="-2178819">
            <a:off x="7229719" y="3920991"/>
            <a:ext cx="2971008" cy="1953303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5"/>
          <p:cNvSpPr/>
          <p:nvPr/>
        </p:nvSpPr>
        <p:spPr>
          <a:xfrm>
            <a:off x="6757725" y="4939667"/>
            <a:ext cx="1568804" cy="2153908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-608751" y="1337567"/>
            <a:ext cx="1262060" cy="1498695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1216025" y="1337567"/>
            <a:ext cx="6711900" cy="83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1"/>
          </p:nvPr>
        </p:nvSpPr>
        <p:spPr>
          <a:xfrm>
            <a:off x="1216025" y="2484168"/>
            <a:ext cx="6711900" cy="33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✘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8480584" y="6333135"/>
            <a:ext cx="5487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972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scribbles 2">
  <p:cSld name="Blank with scribbles 2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>
            <a:spLocks noGrp="1"/>
          </p:cNvSpPr>
          <p:nvPr>
            <p:ph type="sldNum" idx="12"/>
          </p:nvPr>
        </p:nvSpPr>
        <p:spPr>
          <a:xfrm>
            <a:off x="8480584" y="6333135"/>
            <a:ext cx="5487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5" name="Google Shape;95;p12"/>
          <p:cNvSpPr/>
          <p:nvPr/>
        </p:nvSpPr>
        <p:spPr>
          <a:xfrm>
            <a:off x="-363975" y="-185837"/>
            <a:ext cx="1725952" cy="2049565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2"/>
          <p:cNvSpPr/>
          <p:nvPr/>
        </p:nvSpPr>
        <p:spPr>
          <a:xfrm>
            <a:off x="-833250" y="1319782"/>
            <a:ext cx="1722922" cy="2264860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2"/>
          <p:cNvSpPr/>
          <p:nvPr/>
        </p:nvSpPr>
        <p:spPr>
          <a:xfrm rot="3883627">
            <a:off x="5525822" y="5458444"/>
            <a:ext cx="2063084" cy="1912394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2"/>
          <p:cNvSpPr/>
          <p:nvPr/>
        </p:nvSpPr>
        <p:spPr>
          <a:xfrm rot="-10111965">
            <a:off x="7102247" y="-479854"/>
            <a:ext cx="2575201" cy="1686169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2"/>
          <p:cNvSpPr/>
          <p:nvPr/>
        </p:nvSpPr>
        <p:spPr>
          <a:xfrm>
            <a:off x="4738426" y="5511733"/>
            <a:ext cx="1416809" cy="1945224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2"/>
          <p:cNvSpPr/>
          <p:nvPr/>
        </p:nvSpPr>
        <p:spPr>
          <a:xfrm rot="-1859643">
            <a:off x="7847841" y="434312"/>
            <a:ext cx="945912" cy="1569315"/>
          </a:xfrm>
          <a:custGeom>
            <a:avLst/>
            <a:gdLst/>
            <a:ahLst/>
            <a:cxnLst/>
            <a:rect l="l" t="t" r="r" b="b"/>
            <a:pathLst>
              <a:path w="1166698" h="1451708" extrusionOk="0">
                <a:moveTo>
                  <a:pt x="1104371" y="837588"/>
                </a:moveTo>
                <a:cubicBezTo>
                  <a:pt x="1157339" y="839253"/>
                  <a:pt x="1194466" y="769072"/>
                  <a:pt x="1156120" y="730764"/>
                </a:cubicBezTo>
                <a:cubicBezTo>
                  <a:pt x="1131024" y="705703"/>
                  <a:pt x="1056796" y="697790"/>
                  <a:pt x="1025113" y="689689"/>
                </a:cubicBezTo>
                <a:cubicBezTo>
                  <a:pt x="976107" y="677159"/>
                  <a:pt x="926719" y="666291"/>
                  <a:pt x="876948" y="657083"/>
                </a:cubicBezTo>
                <a:cubicBezTo>
                  <a:pt x="677677" y="619877"/>
                  <a:pt x="474788" y="606805"/>
                  <a:pt x="272508" y="599333"/>
                </a:cubicBezTo>
                <a:cubicBezTo>
                  <a:pt x="414956" y="553740"/>
                  <a:pt x="571313" y="560979"/>
                  <a:pt x="717526" y="532275"/>
                </a:cubicBezTo>
                <a:cubicBezTo>
                  <a:pt x="794658" y="517136"/>
                  <a:pt x="1076999" y="472088"/>
                  <a:pt x="1093897" y="375770"/>
                </a:cubicBezTo>
                <a:cubicBezTo>
                  <a:pt x="1113789" y="262426"/>
                  <a:pt x="822127" y="319425"/>
                  <a:pt x="765977" y="325964"/>
                </a:cubicBezTo>
                <a:cubicBezTo>
                  <a:pt x="606897" y="344506"/>
                  <a:pt x="447882" y="374454"/>
                  <a:pt x="287053" y="368537"/>
                </a:cubicBezTo>
                <a:cubicBezTo>
                  <a:pt x="439431" y="292342"/>
                  <a:pt x="597233" y="251823"/>
                  <a:pt x="756649" y="195920"/>
                </a:cubicBezTo>
                <a:cubicBezTo>
                  <a:pt x="814693" y="175563"/>
                  <a:pt x="895694" y="138493"/>
                  <a:pt x="910718" y="70515"/>
                </a:cubicBezTo>
                <a:cubicBezTo>
                  <a:pt x="930876" y="-20754"/>
                  <a:pt x="835343" y="1047"/>
                  <a:pt x="776717" y="5383"/>
                </a:cubicBezTo>
                <a:cubicBezTo>
                  <a:pt x="687594" y="11976"/>
                  <a:pt x="598499" y="18960"/>
                  <a:pt x="509432" y="26335"/>
                </a:cubicBezTo>
                <a:cubicBezTo>
                  <a:pt x="431931" y="32752"/>
                  <a:pt x="306479" y="19855"/>
                  <a:pt x="236334" y="53937"/>
                </a:cubicBezTo>
                <a:cubicBezTo>
                  <a:pt x="208463" y="67482"/>
                  <a:pt x="182471" y="96160"/>
                  <a:pt x="192129" y="129919"/>
                </a:cubicBezTo>
                <a:cubicBezTo>
                  <a:pt x="204289" y="172414"/>
                  <a:pt x="242686" y="162822"/>
                  <a:pt x="276281" y="161610"/>
                </a:cubicBezTo>
                <a:cubicBezTo>
                  <a:pt x="372209" y="158143"/>
                  <a:pt x="468786" y="144812"/>
                  <a:pt x="564475" y="137119"/>
                </a:cubicBezTo>
                <a:cubicBezTo>
                  <a:pt x="412228" y="187543"/>
                  <a:pt x="265424" y="253112"/>
                  <a:pt x="126269" y="332840"/>
                </a:cubicBezTo>
                <a:cubicBezTo>
                  <a:pt x="90944" y="353093"/>
                  <a:pt x="24111" y="392030"/>
                  <a:pt x="52047" y="444674"/>
                </a:cubicBezTo>
                <a:cubicBezTo>
                  <a:pt x="77365" y="492392"/>
                  <a:pt x="227551" y="483676"/>
                  <a:pt x="273435" y="484376"/>
                </a:cubicBezTo>
                <a:cubicBezTo>
                  <a:pt x="220065" y="499314"/>
                  <a:pt x="-60435" y="618289"/>
                  <a:pt x="47225" y="703305"/>
                </a:cubicBezTo>
                <a:cubicBezTo>
                  <a:pt x="88559" y="735949"/>
                  <a:pt x="224823" y="715074"/>
                  <a:pt x="277084" y="717213"/>
                </a:cubicBezTo>
                <a:cubicBezTo>
                  <a:pt x="367380" y="720900"/>
                  <a:pt x="457637" y="725897"/>
                  <a:pt x="547655" y="733998"/>
                </a:cubicBezTo>
                <a:cubicBezTo>
                  <a:pt x="432420" y="747080"/>
                  <a:pt x="319072" y="773366"/>
                  <a:pt x="209844" y="812339"/>
                </a:cubicBezTo>
                <a:cubicBezTo>
                  <a:pt x="152455" y="833395"/>
                  <a:pt x="3869" y="871742"/>
                  <a:pt x="78" y="949979"/>
                </a:cubicBezTo>
                <a:cubicBezTo>
                  <a:pt x="-4226" y="1038941"/>
                  <a:pt x="171193" y="998229"/>
                  <a:pt x="226618" y="998585"/>
                </a:cubicBezTo>
                <a:cubicBezTo>
                  <a:pt x="358205" y="999423"/>
                  <a:pt x="489566" y="1006593"/>
                  <a:pt x="620703" y="1020095"/>
                </a:cubicBezTo>
                <a:lnTo>
                  <a:pt x="343859" y="1065701"/>
                </a:lnTo>
                <a:cubicBezTo>
                  <a:pt x="293567" y="1073983"/>
                  <a:pt x="218970" y="1068449"/>
                  <a:pt x="193776" y="1122952"/>
                </a:cubicBezTo>
                <a:cubicBezTo>
                  <a:pt x="159896" y="1196238"/>
                  <a:pt x="239990" y="1199050"/>
                  <a:pt x="288304" y="1207126"/>
                </a:cubicBezTo>
                <a:lnTo>
                  <a:pt x="693829" y="1274915"/>
                </a:lnTo>
                <a:cubicBezTo>
                  <a:pt x="633090" y="1284831"/>
                  <a:pt x="504240" y="1280385"/>
                  <a:pt x="458545" y="1324364"/>
                </a:cubicBezTo>
                <a:cubicBezTo>
                  <a:pt x="416096" y="1365193"/>
                  <a:pt x="436721" y="1406761"/>
                  <a:pt x="481807" y="1429710"/>
                </a:cubicBezTo>
                <a:cubicBezTo>
                  <a:pt x="540629" y="1459645"/>
                  <a:pt x="629803" y="1468154"/>
                  <a:pt x="683076" y="1426418"/>
                </a:cubicBezTo>
                <a:lnTo>
                  <a:pt x="693220" y="1408239"/>
                </a:lnTo>
                <a:cubicBezTo>
                  <a:pt x="691327" y="1385228"/>
                  <a:pt x="703536" y="1376803"/>
                  <a:pt x="729848" y="1382964"/>
                </a:cubicBezTo>
                <a:cubicBezTo>
                  <a:pt x="766793" y="1367650"/>
                  <a:pt x="820934" y="1368097"/>
                  <a:pt x="860544" y="1361635"/>
                </a:cubicBezTo>
                <a:cubicBezTo>
                  <a:pt x="920823" y="1351797"/>
                  <a:pt x="1017030" y="1355505"/>
                  <a:pt x="1070673" y="1324837"/>
                </a:cubicBezTo>
                <a:cubicBezTo>
                  <a:pt x="1105855" y="1304746"/>
                  <a:pt x="1127621" y="1251267"/>
                  <a:pt x="1092185" y="1222155"/>
                </a:cubicBezTo>
                <a:cubicBezTo>
                  <a:pt x="1051435" y="1188675"/>
                  <a:pt x="922048" y="1190891"/>
                  <a:pt x="872393" y="1182622"/>
                </a:cubicBezTo>
                <a:lnTo>
                  <a:pt x="601180" y="1137256"/>
                </a:lnTo>
                <a:lnTo>
                  <a:pt x="936334" y="1082045"/>
                </a:lnTo>
                <a:cubicBezTo>
                  <a:pt x="979858" y="1074878"/>
                  <a:pt x="1108889" y="1042376"/>
                  <a:pt x="1044312" y="968747"/>
                </a:cubicBezTo>
                <a:cubicBezTo>
                  <a:pt x="1020517" y="941618"/>
                  <a:pt x="933320" y="941716"/>
                  <a:pt x="899997" y="936343"/>
                </a:cubicBezTo>
                <a:cubicBezTo>
                  <a:pt x="841490" y="926881"/>
                  <a:pt x="782803" y="918642"/>
                  <a:pt x="723936" y="911625"/>
                </a:cubicBezTo>
                <a:cubicBezTo>
                  <a:pt x="600353" y="896901"/>
                  <a:pt x="476300" y="887594"/>
                  <a:pt x="351779" y="883706"/>
                </a:cubicBezTo>
                <a:cubicBezTo>
                  <a:pt x="597012" y="821094"/>
                  <a:pt x="853485" y="829701"/>
                  <a:pt x="1104371" y="8375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3788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scribbles 3">
  <p:cSld name="Blank with scribbles 3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>
            <a:spLocks noGrp="1"/>
          </p:cNvSpPr>
          <p:nvPr>
            <p:ph type="sldNum" idx="12"/>
          </p:nvPr>
        </p:nvSpPr>
        <p:spPr>
          <a:xfrm>
            <a:off x="8480584" y="6333135"/>
            <a:ext cx="5487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3" name="Google Shape;103;p13"/>
          <p:cNvSpPr/>
          <p:nvPr/>
        </p:nvSpPr>
        <p:spPr>
          <a:xfrm flipH="1">
            <a:off x="7835213" y="4482467"/>
            <a:ext cx="1568804" cy="2153908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/>
          <p:nvPr/>
        </p:nvSpPr>
        <p:spPr>
          <a:xfrm rot="-5400000" flipH="1">
            <a:off x="-142474" y="4871229"/>
            <a:ext cx="2434316" cy="2198998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 flipH="1">
            <a:off x="6793464" y="-507168"/>
            <a:ext cx="1780528" cy="2114375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/>
          <p:nvPr/>
        </p:nvSpPr>
        <p:spPr>
          <a:xfrm flipH="1">
            <a:off x="-544275" y="861251"/>
            <a:ext cx="1566292" cy="2058963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/>
          <p:nvPr/>
        </p:nvSpPr>
        <p:spPr>
          <a:xfrm flipH="1">
            <a:off x="6244184" y="5898208"/>
            <a:ext cx="2574272" cy="1394633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520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23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3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64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05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57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8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0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2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5AD3A-9C52-44FE-877F-EEA70EAD6A7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1B0A1-0B14-48B2-A606-32EE73770A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1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emf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../Componente%20Exportacion/FERIA%20ANUGA%20ALEMANIA/Tramites%20ANUGA/Estan/estan%20anuga%20(2).pdf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ito%20temporal/SPOT%20MIEL%20ECOLOGICA.mp4" TargetMode="External"/><Relationship Id="rId2" Type="http://schemas.openxmlformats.org/officeDocument/2006/relationships/hyperlink" Target="../../../../ito%20temporal/OFERTA%20EXPORTABLE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hyperlink" Target="http://www.adapicruz.org.bo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dapicruz.org/" TargetMode="Externa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7" Type="http://schemas.openxmlformats.org/officeDocument/2006/relationships/image" Target="../media/image139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7" Type="http://schemas.openxmlformats.org/officeDocument/2006/relationships/image" Target="../media/image149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9.jpeg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6.png"/><Relationship Id="rId4" Type="http://schemas.openxmlformats.org/officeDocument/2006/relationships/image" Target="../media/image16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1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5.jpeg"/><Relationship Id="rId4" Type="http://schemas.openxmlformats.org/officeDocument/2006/relationships/image" Target="../media/image17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9.jpeg"/><Relationship Id="rId4" Type="http://schemas.openxmlformats.org/officeDocument/2006/relationships/image" Target="../media/image178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7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1.jpeg"/><Relationship Id="rId4" Type="http://schemas.openxmlformats.org/officeDocument/2006/relationships/image" Target="../media/image19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639003"/>
            <a:ext cx="2418115" cy="182126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547664" y="6011982"/>
            <a:ext cx="5438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Osvaldo Soruco Aponte GERENTE ADAPICRUZ</a:t>
            </a:r>
          </a:p>
          <a:p>
            <a:pPr algn="ctr"/>
            <a:r>
              <a:rPr lang="es-ES" dirty="0" smtClean="0"/>
              <a:t>Santa Cruz – Bolivia – 18-11-2020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696342" y="366437"/>
            <a:ext cx="7704856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dirty="0"/>
              <a:t>FORO “APICULTURA PARA EL DESARROLLO TERRITORIAL Y LA PROTECCIÓN DEL BOSQUE EN LA REGIÓN DEL CHACO BOLIVIANO Y SUDAMERICANO</a:t>
            </a:r>
            <a:r>
              <a:rPr lang="es-ES" dirty="0" smtClean="0"/>
              <a:t>”</a:t>
            </a:r>
          </a:p>
          <a:p>
            <a:pPr algn="ctr"/>
            <a:r>
              <a:rPr lang="es-ES" dirty="0" smtClean="0"/>
              <a:t>IPDRS (Instituto para el Desarrollo Rural de </a:t>
            </a:r>
            <a:r>
              <a:rPr lang="es-ES" dirty="0" smtClean="0"/>
              <a:t>Sudamérica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2267744" y="4365104"/>
            <a:ext cx="471875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/>
              <a:t>Mercados apícolas y estrategias de comercialización</a:t>
            </a:r>
          </a:p>
        </p:txBody>
      </p:sp>
    </p:spTree>
    <p:extLst>
      <p:ext uri="{BB962C8B-B14F-4D97-AF65-F5344CB8AC3E}">
        <p14:creationId xmlns:p14="http://schemas.microsoft.com/office/powerpoint/2010/main" val="345917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Análisis del entorno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948928"/>
            <a:ext cx="7617889" cy="4464014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					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sz="1800" dirty="0"/>
              <a:t>Recursos naturales </a:t>
            </a:r>
            <a:r>
              <a:rPr lang="es-ES" sz="1800" dirty="0" smtClean="0"/>
              <a:t>Flora</a:t>
            </a:r>
          </a:p>
          <a:p>
            <a:r>
              <a:rPr lang="es-ES" sz="1800" dirty="0" smtClean="0"/>
              <a:t>Bosques en conservación</a:t>
            </a:r>
          </a:p>
          <a:p>
            <a:r>
              <a:rPr lang="es-ES" sz="1800" b="1" dirty="0" smtClean="0">
                <a:solidFill>
                  <a:srgbClr val="00B050"/>
                </a:solidFill>
              </a:rPr>
              <a:t>Demanda de mieles especiales</a:t>
            </a:r>
          </a:p>
          <a:p>
            <a:r>
              <a:rPr lang="es-ES" sz="1800" dirty="0" smtClean="0"/>
              <a:t>Certificación de calidad</a:t>
            </a:r>
          </a:p>
          <a:p>
            <a:r>
              <a:rPr lang="es-ES" sz="1800" b="1" dirty="0" smtClean="0">
                <a:solidFill>
                  <a:srgbClr val="00B050"/>
                </a:solidFill>
              </a:rPr>
              <a:t>Mercados Solidario/Justo</a:t>
            </a:r>
          </a:p>
          <a:p>
            <a:pPr marL="0" indent="0">
              <a:buNone/>
            </a:pPr>
            <a:r>
              <a:rPr lang="es-ES" dirty="0" smtClean="0"/>
              <a:t>				</a:t>
            </a:r>
            <a:endParaRPr lang="es-ES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3932673" y="2060848"/>
            <a:ext cx="72008" cy="36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647564" y="4180935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599226" y="1647271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Genética adaptada de </a:t>
            </a:r>
            <a:r>
              <a:rPr lang="es-ES" dirty="0" err="1" smtClean="0"/>
              <a:t>apis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Experiencia en manejo ecológico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Experiencia en apicultura </a:t>
            </a:r>
            <a:r>
              <a:rPr lang="es-ES" dirty="0" err="1" smtClean="0"/>
              <a:t>transhumante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Experiencia en trabajo grupal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Estructura organizativa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Mieles multiflora de bosque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Mieles de especies nativas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8110735" y="5916765"/>
            <a:ext cx="5760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A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7876340" y="1251334"/>
            <a:ext cx="5760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D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899592" y="1183393"/>
            <a:ext cx="5760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</a:t>
            </a:r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986880" y="5998091"/>
            <a:ext cx="5760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O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4410710" y="4381618"/>
            <a:ext cx="38700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Ingreso de mieles </a:t>
            </a:r>
            <a:r>
              <a:rPr lang="es-ES" dirty="0" err="1" smtClean="0"/>
              <a:t>monofloral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Trafico de mieles adulteradas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Ventas de mieles de contrabando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Descredito de mieles puras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Tratados de libre comercio </a:t>
            </a:r>
            <a:r>
              <a:rPr lang="es-ES" dirty="0" smtClean="0"/>
              <a:t>(Mercosur)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4437529" y="1417638"/>
            <a:ext cx="4258816" cy="3400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Muy pocas colmenas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Bajo rendimientos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Altos costos / distancias /caminos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Poca especialización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Sin trazabilidad de origen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Pérdida de calidad, desde la cosecha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Ventas sin valor agregado </a:t>
            </a:r>
            <a:r>
              <a:rPr lang="es-ES" dirty="0" smtClean="0"/>
              <a:t>/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mala presentación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Población desconoce características la miel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4080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Factores que motivaron el proyecto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628800"/>
            <a:ext cx="4536504" cy="1476245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r>
              <a:rPr lang="es-ES" dirty="0"/>
              <a:t>E</a:t>
            </a:r>
            <a:r>
              <a:rPr lang="es-ES" dirty="0" smtClean="0"/>
              <a:t>scaso valor agregado, </a:t>
            </a:r>
          </a:p>
          <a:p>
            <a:r>
              <a:rPr lang="es-ES" dirty="0"/>
              <a:t>C</a:t>
            </a:r>
            <a:r>
              <a:rPr lang="es-ES" dirty="0" smtClean="0"/>
              <a:t>omercializado a nivel local </a:t>
            </a:r>
          </a:p>
          <a:p>
            <a:r>
              <a:rPr lang="es-ES" dirty="0" smtClean="0"/>
              <a:t> muy pequeña escala</a:t>
            </a:r>
          </a:p>
          <a:p>
            <a:r>
              <a:rPr lang="es-ES" dirty="0" smtClean="0"/>
              <a:t>Insuficiente  acopo asociativo</a:t>
            </a:r>
          </a:p>
          <a:p>
            <a:r>
              <a:rPr lang="es-ES" dirty="0" smtClean="0"/>
              <a:t>Dependencia del mercado del subsidio</a:t>
            </a:r>
          </a:p>
        </p:txBody>
      </p:sp>
      <p:sp>
        <p:nvSpPr>
          <p:cNvPr id="4" name="3 Triángulo isósceles"/>
          <p:cNvSpPr/>
          <p:nvPr/>
        </p:nvSpPr>
        <p:spPr>
          <a:xfrm>
            <a:off x="2969274" y="3227099"/>
            <a:ext cx="2232248" cy="1797228"/>
          </a:xfrm>
          <a:prstGeom prst="triangl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57200" y="4232191"/>
            <a:ext cx="2520280" cy="712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dirty="0" smtClean="0"/>
              <a:t>Sobrepoblación de colmenas</a:t>
            </a:r>
            <a:endParaRPr lang="es-ES" sz="1800" dirty="0"/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6201009" y="3944270"/>
            <a:ext cx="2520280" cy="8879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dirty="0"/>
              <a:t>A</a:t>
            </a:r>
            <a:r>
              <a:rPr lang="es-ES" sz="1800" dirty="0" smtClean="0"/>
              <a:t>cceso a nuevas zonas apícolas</a:t>
            </a:r>
          </a:p>
          <a:p>
            <a:r>
              <a:rPr lang="es-ES" sz="1800" dirty="0" smtClean="0"/>
              <a:t>Potenciales</a:t>
            </a:r>
            <a:endParaRPr lang="es-ES" sz="1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3527884" y="4125713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Problemas </a:t>
            </a:r>
          </a:p>
          <a:p>
            <a:r>
              <a:rPr lang="es-ES" dirty="0" smtClean="0"/>
              <a:t>a resolver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6012160" y="1988840"/>
            <a:ext cx="2674640" cy="138499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400" dirty="0" smtClean="0"/>
              <a:t>Producción en muy pequeña escala </a:t>
            </a:r>
          </a:p>
          <a:p>
            <a:r>
              <a:rPr lang="es-ES" sz="1400" dirty="0"/>
              <a:t>T</a:t>
            </a:r>
            <a:r>
              <a:rPr lang="es-ES" sz="1400" dirty="0" smtClean="0"/>
              <a:t>écnicas rudimentarias</a:t>
            </a:r>
          </a:p>
          <a:p>
            <a:r>
              <a:rPr lang="es-ES" sz="1400" dirty="0" smtClean="0"/>
              <a:t>Muy escaso valor agregado</a:t>
            </a:r>
          </a:p>
          <a:p>
            <a:r>
              <a:rPr lang="es-ES" sz="1400" dirty="0" smtClean="0"/>
              <a:t>Desconocimiento de mercados potenciales</a:t>
            </a:r>
            <a:endParaRPr lang="es-ES" sz="1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57200" y="5293485"/>
            <a:ext cx="3095830" cy="116955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400" dirty="0" smtClean="0"/>
              <a:t>Bajos rendimientos, </a:t>
            </a:r>
          </a:p>
          <a:p>
            <a:r>
              <a:rPr lang="es-ES" sz="1400" dirty="0" smtClean="0"/>
              <a:t>Competencia por áreas con flora </a:t>
            </a:r>
            <a:r>
              <a:rPr lang="es-ES" sz="1400" dirty="0" err="1" smtClean="0"/>
              <a:t>apicola</a:t>
            </a:r>
            <a:endParaRPr lang="es-ES" sz="1400" dirty="0" smtClean="0"/>
          </a:p>
          <a:p>
            <a:r>
              <a:rPr lang="es-ES" sz="1400" dirty="0" smtClean="0"/>
              <a:t>Muerte de abejas</a:t>
            </a:r>
          </a:p>
          <a:p>
            <a:r>
              <a:rPr lang="es-ES" sz="1400" dirty="0" smtClean="0"/>
              <a:t>Deforestación y ampliación de frontera agrícola</a:t>
            </a:r>
            <a:endParaRPr lang="es-ES" sz="1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4355976" y="5257562"/>
            <a:ext cx="4365313" cy="116955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400" dirty="0" smtClean="0"/>
              <a:t>Falta de mano de obra capacitada</a:t>
            </a:r>
          </a:p>
          <a:p>
            <a:r>
              <a:rPr lang="es-ES" sz="1400" dirty="0" smtClean="0"/>
              <a:t>Dedicación parcial y temporal</a:t>
            </a:r>
          </a:p>
          <a:p>
            <a:r>
              <a:rPr lang="es-ES" sz="1400" dirty="0" smtClean="0"/>
              <a:t>Falta equipamiento y capital </a:t>
            </a:r>
          </a:p>
          <a:p>
            <a:r>
              <a:rPr lang="es-ES" sz="1400" dirty="0" smtClean="0"/>
              <a:t>Poco conocimiento del manejo técnico </a:t>
            </a:r>
          </a:p>
          <a:p>
            <a:r>
              <a:rPr lang="es-ES" sz="1400" dirty="0" smtClean="0"/>
              <a:t>Equipamiento  no apropiado para apicultura migratoria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69956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/>
      <p:bldP spid="6" grpId="0"/>
      <p:bldP spid="7" grpId="0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dirty="0"/>
              <a:t>La Estrategia: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es-ES" dirty="0"/>
          </a:p>
          <a:p>
            <a:r>
              <a:rPr lang="es-ES" dirty="0"/>
              <a:t>E</a:t>
            </a:r>
            <a:r>
              <a:rPr lang="es-ES" dirty="0" smtClean="0"/>
              <a:t>xperiencia de apicultura migratoria en nuevas zonas con bosques naturales y en conservación</a:t>
            </a:r>
          </a:p>
          <a:p>
            <a:r>
              <a:rPr lang="es-ES" dirty="0" smtClean="0"/>
              <a:t>Trabajo en equipos, grupos de emprendedores, afinidad y compromiso</a:t>
            </a:r>
          </a:p>
          <a:p>
            <a:r>
              <a:rPr lang="es-ES" dirty="0" smtClean="0"/>
              <a:t>Desarrollar valor agregado y diferenciador para mercados especiales </a:t>
            </a:r>
          </a:p>
          <a:p>
            <a:r>
              <a:rPr lang="es-ES" dirty="0" smtClean="0"/>
              <a:t>Disminuir los riesgos /Planificación, </a:t>
            </a:r>
            <a:r>
              <a:rPr lang="es-ES" dirty="0" err="1" smtClean="0"/>
              <a:t>transhumancia</a:t>
            </a:r>
            <a:r>
              <a:rPr lang="es-ES" dirty="0" smtClean="0"/>
              <a:t> y trabajo oportuno</a:t>
            </a:r>
          </a:p>
          <a:p>
            <a:r>
              <a:rPr lang="es-ES" dirty="0" smtClean="0"/>
              <a:t>Equipar una carpintería apícola para prototipos y adoptar técnicas y materiales mas eficientes y efectivas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623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649" y="769831"/>
            <a:ext cx="3449754" cy="1119563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695" y="4268393"/>
            <a:ext cx="2880366" cy="2169418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291" y="4840791"/>
            <a:ext cx="2060278" cy="1597020"/>
          </a:xfrm>
          <a:prstGeom prst="rect">
            <a:avLst/>
          </a:prstGeom>
        </p:spPr>
      </p:pic>
      <p:pic>
        <p:nvPicPr>
          <p:cNvPr id="7" name="6 Imag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6" y="620688"/>
            <a:ext cx="2088232" cy="141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 descr="C:\Users\PC-Carolina\AppData\Local\Microsoft\Windows\Temporary Internet Files\Content.Outlook\3U9QSASU\BANDERA UE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20688"/>
            <a:ext cx="1942887" cy="129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CuadroTexto"/>
          <p:cNvSpPr txBox="1"/>
          <p:nvPr/>
        </p:nvSpPr>
        <p:spPr>
          <a:xfrm>
            <a:off x="395536" y="2276872"/>
            <a:ext cx="8496944" cy="1938992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latin typeface="Berlin Sans FB Demi" panose="020E0802020502020306" pitchFamily="34" charset="0"/>
                <a:cs typeface="Arabic Typesetting" panose="03020402040406030203" pitchFamily="66" charset="-78"/>
              </a:rPr>
              <a:t>MIEL </a:t>
            </a:r>
            <a:r>
              <a:rPr lang="es-ES" sz="4000" b="1" dirty="0" smtClean="0">
                <a:latin typeface="Berlin Sans FB Demi" panose="020E0802020502020306" pitchFamily="34" charset="0"/>
                <a:cs typeface="Arabic Typesetting" panose="03020402040406030203" pitchFamily="66" charset="-78"/>
              </a:rPr>
              <a:t>ECOLOGICA DE </a:t>
            </a:r>
            <a:r>
              <a:rPr lang="es-ES" sz="4000" b="1" dirty="0">
                <a:latin typeface="Berlin Sans FB Demi" panose="020E0802020502020306" pitchFamily="34" charset="0"/>
                <a:cs typeface="Arabic Typesetting" panose="03020402040406030203" pitchFamily="66" charset="-78"/>
              </a:rPr>
              <a:t>BOSQUES EN CONSERVACION PARA EL MERCADO EXTERNO</a:t>
            </a:r>
            <a:endParaRPr lang="en-US" sz="4000" dirty="0">
              <a:latin typeface="Berlin Sans FB Demi" panose="020E0802020502020306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311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/>
              <a:t>Propósito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2204864"/>
            <a:ext cx="8229600" cy="197281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s-ES_tradnl" dirty="0" smtClean="0"/>
              <a:t>Desarrollar un producto competitivo con </a:t>
            </a:r>
            <a:r>
              <a:rPr lang="es-ES_tradn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mieles </a:t>
            </a:r>
            <a:r>
              <a:rPr lang="es-ES_trad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ecológicas y con </a:t>
            </a:r>
            <a:r>
              <a:rPr lang="es-ES_tradn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 agregado</a:t>
            </a:r>
            <a:r>
              <a:rPr lang="es-ES_tradnl" dirty="0"/>
              <a:t>, para </a:t>
            </a:r>
            <a:r>
              <a:rPr lang="es-ES_tradn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nichos especiales </a:t>
            </a:r>
            <a:r>
              <a:rPr lang="es-ES_tradnl" dirty="0"/>
              <a:t>en mercados externos</a:t>
            </a:r>
            <a:r>
              <a:rPr lang="es-ES_tradnl" dirty="0" smtClean="0"/>
              <a:t>, o nichos especiales en Bolivia 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843808" y="4869160"/>
            <a:ext cx="4176464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Aprendizaje de competitividad y requisitos de mercados especiales  autoevaluarnos</a:t>
            </a:r>
          </a:p>
          <a:p>
            <a:endParaRPr lang="es-ES" dirty="0"/>
          </a:p>
          <a:p>
            <a:r>
              <a:rPr lang="es-ES" dirty="0"/>
              <a:t>Ejecutado del 1.08.2014 al  31.01.2016</a:t>
            </a:r>
          </a:p>
        </p:txBody>
      </p:sp>
    </p:spTree>
    <p:extLst>
      <p:ext uri="{BB962C8B-B14F-4D97-AF65-F5344CB8AC3E}">
        <p14:creationId xmlns:p14="http://schemas.microsoft.com/office/powerpoint/2010/main" val="174410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s-ES_tradnl" b="1" dirty="0"/>
              <a:t>Objetivo Específico</a:t>
            </a:r>
            <a:r>
              <a:rPr lang="es-ES_tradnl" dirty="0"/>
              <a:t>: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s-ES_tradnl" dirty="0" smtClean="0"/>
              <a:t>La </a:t>
            </a:r>
            <a:r>
              <a:rPr lang="es-ES_tradnl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generación de una oferta exportable </a:t>
            </a:r>
            <a:r>
              <a:rPr lang="es-ES_tradnl" dirty="0"/>
              <a:t>de miel de abejas con alto valor agregado, para </a:t>
            </a:r>
            <a:r>
              <a:rPr lang="es-ES_tradnl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nichos de mercados especiales</a:t>
            </a:r>
            <a:r>
              <a:rPr lang="es-ES_tradnl" dirty="0"/>
              <a:t>, que mejoren las condiciones de acceso a mercados no tradicionales para la miel boliviana.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088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081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2800" b="1" dirty="0" smtClean="0"/>
              <a:t>R1: </a:t>
            </a:r>
            <a:r>
              <a:rPr lang="es-ES" sz="2400" b="1" dirty="0" smtClean="0"/>
              <a:t>Generados </a:t>
            </a:r>
            <a:r>
              <a:rPr lang="es-ES" sz="2400" b="1" dirty="0"/>
              <a:t>dos prototipos de productos apícolas con valor agregado exportables para el mercado </a:t>
            </a:r>
            <a:r>
              <a:rPr lang="es-ES" sz="2400" b="1" dirty="0" smtClean="0"/>
              <a:t>internacional</a:t>
            </a:r>
            <a:endParaRPr lang="en-US" sz="2400" dirty="0"/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467544" y="1772816"/>
            <a:ext cx="8229600" cy="12241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smtClean="0"/>
              <a:t>R2: PRODUCIR 22.5 Toneladas de miel ecológica, bajo normas y certificadas por ADAPICRUZ (1500 col)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918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081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s-ES" sz="2400" b="1" dirty="0">
                <a:solidFill>
                  <a:schemeClr val="dk1"/>
                </a:solidFill>
              </a:rPr>
              <a:t/>
            </a:r>
            <a:br>
              <a:rPr lang="es-ES" sz="2400" b="1" dirty="0">
                <a:solidFill>
                  <a:schemeClr val="dk1"/>
                </a:solidFill>
              </a:rPr>
            </a:br>
            <a:r>
              <a:rPr lang="es-ES" sz="2400" b="1" dirty="0" smtClean="0">
                <a:solidFill>
                  <a:schemeClr val="dk1"/>
                </a:solidFill>
              </a:rPr>
              <a:t>R3. Promocionar </a:t>
            </a:r>
            <a:r>
              <a:rPr lang="es-ES" sz="2400" b="1" dirty="0">
                <a:solidFill>
                  <a:schemeClr val="dk1"/>
                </a:solidFill>
              </a:rPr>
              <a:t>dos prototipos de productos apícolas con potencial de exportación en ferias </a:t>
            </a:r>
            <a:r>
              <a:rPr lang="es-ES" sz="2400" b="1" dirty="0" smtClean="0">
                <a:solidFill>
                  <a:schemeClr val="dk1"/>
                </a:solidFill>
              </a:rPr>
              <a:t>internacionales</a:t>
            </a:r>
            <a:endParaRPr lang="en-US" sz="2400" b="1" dirty="0">
              <a:solidFill>
                <a:schemeClr val="dk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65083" y="2285872"/>
            <a:ext cx="828092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itchFamily="2" charset="2"/>
              <a:buChar char="ü"/>
              <a:defRPr sz="1400"/>
            </a:lvl1pPr>
          </a:lstStyle>
          <a:p>
            <a:r>
              <a:rPr lang="es-ES" dirty="0"/>
              <a:t>Convenio con APIBSA y Grupos </a:t>
            </a:r>
            <a:r>
              <a:rPr lang="es-ES" dirty="0" smtClean="0"/>
              <a:t>apícolas conformados</a:t>
            </a:r>
          </a:p>
          <a:p>
            <a:r>
              <a:rPr lang="es-ES" dirty="0" smtClean="0"/>
              <a:t>Entrenamiento </a:t>
            </a:r>
            <a:r>
              <a:rPr lang="es-ES" dirty="0"/>
              <a:t>para </a:t>
            </a:r>
            <a:r>
              <a:rPr lang="es-ES" dirty="0" smtClean="0"/>
              <a:t>ferias/en </a:t>
            </a:r>
            <a:r>
              <a:rPr lang="es-ES" dirty="0"/>
              <a:t>comercio </a:t>
            </a:r>
            <a:r>
              <a:rPr lang="es-ES" dirty="0" smtClean="0"/>
              <a:t>exterior/Experta </a:t>
            </a:r>
            <a:r>
              <a:rPr lang="es-ES" dirty="0"/>
              <a:t>en </a:t>
            </a:r>
            <a:r>
              <a:rPr lang="es-ES" dirty="0" smtClean="0"/>
              <a:t>Marketing,</a:t>
            </a:r>
          </a:p>
          <a:p>
            <a:r>
              <a:rPr lang="es-ES" dirty="0" smtClean="0"/>
              <a:t>Estudio </a:t>
            </a:r>
            <a:r>
              <a:rPr lang="es-ES" dirty="0"/>
              <a:t>de nichos de mercados especiales </a:t>
            </a:r>
            <a:endParaRPr lang="es-ES" dirty="0" smtClean="0"/>
          </a:p>
          <a:p>
            <a:r>
              <a:rPr lang="es-ES" dirty="0" smtClean="0"/>
              <a:t>Selección </a:t>
            </a:r>
            <a:r>
              <a:rPr lang="es-ES" dirty="0"/>
              <a:t>de ferias potenciales para mercados especiales </a:t>
            </a:r>
            <a:r>
              <a:rPr lang="es-ES" dirty="0" smtClean="0"/>
              <a:t>y sus protocolos para participar</a:t>
            </a: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565083" y="3681027"/>
            <a:ext cx="8229600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dirty="0" smtClean="0"/>
              <a:t>C2. Diseño de la estrategia comercial y plan de marketing:</a:t>
            </a:r>
            <a:endParaRPr lang="es-ES" sz="18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65083" y="4725144"/>
            <a:ext cx="828092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itchFamily="2" charset="2"/>
              <a:buChar char="ü"/>
              <a:defRPr sz="1400"/>
            </a:lvl1pPr>
          </a:lstStyle>
          <a:p>
            <a:r>
              <a:rPr lang="es-ES" dirty="0"/>
              <a:t>Análisis de mercados potenciales y elección del mercado objetivo </a:t>
            </a:r>
          </a:p>
          <a:p>
            <a:r>
              <a:rPr lang="es-ES" dirty="0"/>
              <a:t>Desarrollo de productos </a:t>
            </a:r>
          </a:p>
          <a:p>
            <a:r>
              <a:rPr lang="es-ES" dirty="0"/>
              <a:t>Estrategia comercial  y Plan de marketing </a:t>
            </a:r>
          </a:p>
          <a:p>
            <a:r>
              <a:rPr lang="es-ES" dirty="0"/>
              <a:t>Promoción (Ferias internacionales, </a:t>
            </a:r>
            <a:r>
              <a:rPr lang="es-ES" dirty="0" err="1"/>
              <a:t>Pag</a:t>
            </a:r>
            <a:r>
              <a:rPr lang="es-ES" dirty="0"/>
              <a:t> </a:t>
            </a:r>
            <a:r>
              <a:rPr lang="es-ES" dirty="0" err="1"/>
              <a:t>Web,Broshur</a:t>
            </a:r>
            <a:r>
              <a:rPr lang="es-ES" dirty="0"/>
              <a:t>, </a:t>
            </a:r>
            <a:r>
              <a:rPr lang="es-ES" dirty="0" err="1"/>
              <a:t>Baners</a:t>
            </a:r>
            <a:r>
              <a:rPr lang="es-ES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93728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800" dirty="0" smtClean="0"/>
              <a:t>Firma de convenios con asociaciones y formación de grupos de emprendedores (Apicultura migratoria)</a:t>
            </a:r>
            <a:endParaRPr lang="en-US" sz="2800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27" y="1511381"/>
            <a:ext cx="4150949" cy="3113212"/>
          </a:xfr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12976"/>
            <a:ext cx="4355976" cy="326698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83568" y="5445224"/>
            <a:ext cx="2592288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22 MUJERES</a:t>
            </a:r>
          </a:p>
          <a:p>
            <a:r>
              <a:rPr lang="es-ES" dirty="0" smtClean="0"/>
              <a:t>78 % HOMBRES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997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Acondicionamiento de equipo y material apícola </a:t>
            </a:r>
            <a:endParaRPr lang="en-U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828" y="1628799"/>
            <a:ext cx="3064927" cy="2298695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490" y="1776968"/>
            <a:ext cx="2661314" cy="1995985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789040"/>
            <a:ext cx="2972180" cy="2229135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734959"/>
            <a:ext cx="3116395" cy="233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7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024" y="293867"/>
            <a:ext cx="2418115" cy="1821262"/>
          </a:xfrm>
          <a:prstGeom prst="rect">
            <a:avLst/>
          </a:prstGeom>
        </p:spPr>
      </p:pic>
      <p:sp>
        <p:nvSpPr>
          <p:cNvPr id="5" name="8 CuadroTexto"/>
          <p:cNvSpPr txBox="1">
            <a:spLocks noGrp="1"/>
          </p:cNvSpPr>
          <p:nvPr>
            <p:ph type="ctrTitle"/>
          </p:nvPr>
        </p:nvSpPr>
        <p:spPr>
          <a:xfrm>
            <a:off x="755576" y="2230913"/>
            <a:ext cx="7772400" cy="954107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Berlin Sans FB Demi" panose="020E0802020502020306" pitchFamily="34" charset="0"/>
                <a:cs typeface="Arabic Typesetting" panose="03020402040406030203" pitchFamily="66" charset="-78"/>
              </a:rPr>
              <a:t>ESTRATEGIAS PARA COMERCIALIZACION DE MIEL ECOLOGICA DE BOSQUES CONSERVADOS</a:t>
            </a:r>
            <a:endParaRPr lang="en-US" sz="2800" dirty="0">
              <a:latin typeface="Berlin Sans FB Demi" panose="020E0802020502020306" pitchFamily="34" charset="0"/>
              <a:cs typeface="Arabic Typesetting" panose="03020402040406030203" pitchFamily="66" charset="-78"/>
            </a:endParaRPr>
          </a:p>
        </p:txBody>
      </p:sp>
      <p:pic>
        <p:nvPicPr>
          <p:cNvPr id="6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666343"/>
            <a:ext cx="2592288" cy="1944216"/>
          </a:xfrm>
          <a:prstGeom prst="rect">
            <a:avLst/>
          </a:prstGeom>
        </p:spPr>
      </p:pic>
      <p:pic>
        <p:nvPicPr>
          <p:cNvPr id="7" name="3 Marcador de contenido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6" t="39351" r="24826"/>
          <a:stretch/>
        </p:blipFill>
        <p:spPr>
          <a:xfrm>
            <a:off x="4932040" y="3735413"/>
            <a:ext cx="2605849" cy="180607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547664" y="6011982"/>
            <a:ext cx="5438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Osvaldo Soruco Aponte GERENTE ADAPICRUZ</a:t>
            </a:r>
          </a:p>
          <a:p>
            <a:pPr algn="ctr"/>
            <a:r>
              <a:rPr lang="es-ES" dirty="0" smtClean="0"/>
              <a:t>Santa Cruz – Bolivia – 18-11-2020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422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 smtClean="0"/>
              <a:t>Prototipos innovación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701" y="3789039"/>
            <a:ext cx="3803914" cy="2852936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59" y="3955504"/>
            <a:ext cx="3419871" cy="2564903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59" y="1390601"/>
            <a:ext cx="3419871" cy="2564903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858" y="1353104"/>
            <a:ext cx="3803914" cy="2852935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847" y="2040646"/>
            <a:ext cx="2308141" cy="1731106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3691930" y="4206039"/>
            <a:ext cx="161992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Caja americana</a:t>
            </a:r>
            <a:endParaRPr lang="en-US" dirty="0"/>
          </a:p>
        </p:txBody>
      </p:sp>
      <p:cxnSp>
        <p:nvCxnSpPr>
          <p:cNvPr id="11" name="10 Conector recto de flecha"/>
          <p:cNvCxnSpPr>
            <a:stCxn id="9" idx="0"/>
            <a:endCxn id="8" idx="2"/>
          </p:cNvCxnSpPr>
          <p:nvPr/>
        </p:nvCxnSpPr>
        <p:spPr>
          <a:xfrm flipV="1">
            <a:off x="4501894" y="3771752"/>
            <a:ext cx="36024" cy="434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5 Marcador de contenido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847" y="4623488"/>
            <a:ext cx="2151688" cy="161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2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Pruebas de validación de equipos (tupi y fresas) y desarrollo de prototipos</a:t>
            </a:r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484784"/>
            <a:ext cx="2743349" cy="2057512"/>
          </a:xfrm>
          <a:prstGeom prst="rect">
            <a:avLst/>
          </a:prstGeom>
        </p:spPr>
      </p:pic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355" y="1484784"/>
            <a:ext cx="2828132" cy="2121099"/>
          </a:xfr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91" y="1504740"/>
            <a:ext cx="2939819" cy="2204864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74" y="3212976"/>
            <a:ext cx="3078595" cy="2308946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555" y="5013176"/>
            <a:ext cx="2078434" cy="1558826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628594"/>
            <a:ext cx="2688299" cy="2016224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96" y="3709604"/>
            <a:ext cx="2976914" cy="2232686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925" y="5054058"/>
            <a:ext cx="2023926" cy="151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Prototipos aprobados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80" y="4077072"/>
            <a:ext cx="3312368" cy="2484276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12776"/>
            <a:ext cx="3160804" cy="2370603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32748"/>
            <a:ext cx="3059832" cy="2294874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592344" y="3082181"/>
            <a:ext cx="208823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Caja Media Alza estándar y marco media alza</a:t>
            </a:r>
            <a:endParaRPr lang="en-US" dirty="0"/>
          </a:p>
        </p:txBody>
      </p:sp>
      <p:sp>
        <p:nvSpPr>
          <p:cNvPr id="8" name="7 CuadroTexto"/>
          <p:cNvSpPr txBox="1"/>
          <p:nvPr/>
        </p:nvSpPr>
        <p:spPr>
          <a:xfrm>
            <a:off x="5831632" y="4725144"/>
            <a:ext cx="2088232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Caja Media Alza estándar y marco media alza modificado para miel en panal</a:t>
            </a:r>
            <a:endParaRPr lang="en-US" dirty="0"/>
          </a:p>
        </p:txBody>
      </p:sp>
      <p:cxnSp>
        <p:nvCxnSpPr>
          <p:cNvPr id="10" name="9 Conector recto de flecha"/>
          <p:cNvCxnSpPr>
            <a:endCxn id="8" idx="1"/>
          </p:cNvCxnSpPr>
          <p:nvPr/>
        </p:nvCxnSpPr>
        <p:spPr>
          <a:xfrm>
            <a:off x="4636460" y="5463808"/>
            <a:ext cx="11951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36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2854" y="188640"/>
            <a:ext cx="8229600" cy="101154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Producción de material apícola en serie y estandarizado</a:t>
            </a:r>
            <a:endParaRPr lang="en-U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25396"/>
            <a:ext cx="2571750" cy="3429000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2713817" cy="2035363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1234" y="1602817"/>
            <a:ext cx="2533040" cy="189978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814771"/>
            <a:ext cx="3000334" cy="2250250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252" y="1412776"/>
            <a:ext cx="2898069" cy="2173551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7038" y="4147891"/>
            <a:ext cx="2518733" cy="18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7" y="2042846"/>
            <a:ext cx="3024336" cy="2268252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10399" y="1340768"/>
            <a:ext cx="6726818" cy="8426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1800" dirty="0" smtClean="0"/>
              <a:t>Entrega de material apícola estandarizado para producción </a:t>
            </a:r>
            <a:br>
              <a:rPr lang="es-ES" sz="1800" dirty="0" smtClean="0"/>
            </a:br>
            <a:r>
              <a:rPr lang="es-ES" sz="1800" dirty="0" smtClean="0"/>
              <a:t>(3.000 medias alzas y 27,000 marcos  y 3600 marquitos </a:t>
            </a:r>
            <a:r>
              <a:rPr lang="es-ES" sz="1800" dirty="0" err="1" smtClean="0"/>
              <a:t>panaleros</a:t>
            </a:r>
            <a:r>
              <a:rPr lang="es-ES" sz="1800" dirty="0" smtClean="0"/>
              <a:t>)</a:t>
            </a:r>
            <a:endParaRPr lang="en-US" sz="1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514" y="4471259"/>
            <a:ext cx="2951251" cy="2214635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33351"/>
            <a:ext cx="2808312" cy="2106234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471260"/>
            <a:ext cx="2952847" cy="2214635"/>
          </a:xfrm>
          <a:prstGeom prst="rect">
            <a:avLst/>
          </a:prstGeom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565657" y="260648"/>
            <a:ext cx="8229600" cy="10081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b="1" dirty="0" smtClean="0"/>
              <a:t> </a:t>
            </a:r>
            <a:r>
              <a:rPr lang="es-ES" sz="2400" b="1" dirty="0" smtClean="0"/>
              <a:t>Generar dos prototipos de productos apícolas con valor agregado exportables para el mercado internacional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718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200" dirty="0" smtClean="0"/>
              <a:t>R2. B1 Desarrollo y consolidación de grupos o consorcios de producción apícola</a:t>
            </a:r>
            <a:endParaRPr lang="en-U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12160" y="1628800"/>
            <a:ext cx="2746648" cy="41764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es-ES" dirty="0"/>
              <a:t>7</a:t>
            </a:r>
            <a:r>
              <a:rPr lang="es-ES" dirty="0" smtClean="0"/>
              <a:t> grupos conformados en base a relaciones familiares y comunales con su filial municipal</a:t>
            </a:r>
          </a:p>
          <a:p>
            <a:r>
              <a:rPr lang="es-ES" dirty="0" smtClean="0"/>
              <a:t>2 grupos conformados en base a amistad,  confianza y complementación entre miembros de diferentes asociaciones</a:t>
            </a:r>
          </a:p>
          <a:p>
            <a:r>
              <a:rPr lang="es-ES" dirty="0" smtClean="0"/>
              <a:t>1 grupo de investigación y validación (Equipo técnico)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b="1" dirty="0" smtClean="0">
                <a:solidFill>
                  <a:schemeClr val="tx1"/>
                </a:solidFill>
              </a:rPr>
              <a:t>1 grupo indígena familiar de dos pueblos </a:t>
            </a:r>
            <a:r>
              <a:rPr lang="es-ES" b="1" dirty="0" err="1" smtClean="0">
                <a:solidFill>
                  <a:schemeClr val="tx1"/>
                </a:solidFill>
              </a:rPr>
              <a:t>Chiquitanos</a:t>
            </a:r>
            <a:r>
              <a:rPr lang="es-ES" b="1" dirty="0" smtClean="0">
                <a:solidFill>
                  <a:schemeClr val="tx1"/>
                </a:solidFill>
              </a:rPr>
              <a:t> (copiaron el trabajo grupal migratorio)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3" y="1628800"/>
            <a:ext cx="5688631" cy="426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5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Concentración del aprovechamiento</a:t>
            </a:r>
            <a:endParaRPr lang="en-US" dirty="0"/>
          </a:p>
        </p:txBody>
      </p:sp>
      <p:sp>
        <p:nvSpPr>
          <p:cNvPr id="5" name="AutoShape 4" descr="http://www.mirabolivia.com/imagenes/mapas/guia_boliviapolitico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5 Elipse"/>
          <p:cNvSpPr/>
          <p:nvPr/>
        </p:nvSpPr>
        <p:spPr>
          <a:xfrm>
            <a:off x="3923928" y="4437112"/>
            <a:ext cx="648072" cy="36004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6 Elipse"/>
          <p:cNvSpPr/>
          <p:nvPr/>
        </p:nvSpPr>
        <p:spPr>
          <a:xfrm>
            <a:off x="4572000" y="3645024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877" y="1600200"/>
            <a:ext cx="448824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539552" y="1844824"/>
            <a:ext cx="1080120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ASAMY</a:t>
            </a:r>
            <a:endParaRPr lang="en-US" dirty="0"/>
          </a:p>
        </p:txBody>
      </p:sp>
      <p:sp>
        <p:nvSpPr>
          <p:cNvPr id="13" name="12 Rectángulo"/>
          <p:cNvSpPr/>
          <p:nvPr/>
        </p:nvSpPr>
        <p:spPr>
          <a:xfrm>
            <a:off x="539552" y="2285256"/>
            <a:ext cx="1440160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ASAPINSAC</a:t>
            </a:r>
            <a:endParaRPr lang="en-US" dirty="0"/>
          </a:p>
        </p:txBody>
      </p:sp>
      <p:sp>
        <p:nvSpPr>
          <p:cNvPr id="14" name="13 Rectángulo"/>
          <p:cNvSpPr/>
          <p:nvPr/>
        </p:nvSpPr>
        <p:spPr>
          <a:xfrm>
            <a:off x="539552" y="2708920"/>
            <a:ext cx="1080120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APIAM</a:t>
            </a:r>
            <a:endParaRPr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539552" y="3068960"/>
            <a:ext cx="1080120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APISARA</a:t>
            </a:r>
            <a:endParaRPr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539552" y="3501008"/>
            <a:ext cx="1080120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ASAPOR</a:t>
            </a:r>
            <a:endParaRPr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539552" y="3843714"/>
            <a:ext cx="1800200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ASAPIGUARDIA</a:t>
            </a:r>
            <a:endParaRPr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539552" y="4506206"/>
            <a:ext cx="1440160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ASAMET</a:t>
            </a:r>
            <a:endParaRPr lang="en-US" dirty="0"/>
          </a:p>
        </p:txBody>
      </p:sp>
      <p:sp>
        <p:nvSpPr>
          <p:cNvPr id="19" name="18 Rectángulo"/>
          <p:cNvSpPr/>
          <p:nvPr/>
        </p:nvSpPr>
        <p:spPr>
          <a:xfrm>
            <a:off x="539552" y="4905164"/>
            <a:ext cx="1440160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ASABER</a:t>
            </a:r>
            <a:endParaRPr lang="en-US" dirty="0"/>
          </a:p>
        </p:txBody>
      </p:sp>
      <p:sp>
        <p:nvSpPr>
          <p:cNvPr id="20" name="19 Rectángulo"/>
          <p:cNvSpPr/>
          <p:nvPr/>
        </p:nvSpPr>
        <p:spPr>
          <a:xfrm>
            <a:off x="539552" y="5317897"/>
            <a:ext cx="1440160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AAPIMA</a:t>
            </a:r>
            <a:endParaRPr lang="en-US" dirty="0"/>
          </a:p>
        </p:txBody>
      </p:sp>
      <p:sp>
        <p:nvSpPr>
          <p:cNvPr id="21" name="20 Rectángulo"/>
          <p:cNvSpPr/>
          <p:nvPr/>
        </p:nvSpPr>
        <p:spPr>
          <a:xfrm>
            <a:off x="539552" y="5805264"/>
            <a:ext cx="1440160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ASAPAI</a:t>
            </a:r>
            <a:endParaRPr lang="en-US" dirty="0"/>
          </a:p>
        </p:txBody>
      </p:sp>
      <p:sp>
        <p:nvSpPr>
          <p:cNvPr id="22" name="21 Rectángulo"/>
          <p:cNvSpPr/>
          <p:nvPr/>
        </p:nvSpPr>
        <p:spPr>
          <a:xfrm>
            <a:off x="539552" y="4155319"/>
            <a:ext cx="1440160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ASAPIOKI</a:t>
            </a:r>
            <a:endParaRPr lang="en-US" dirty="0"/>
          </a:p>
        </p:txBody>
      </p:sp>
      <p:sp>
        <p:nvSpPr>
          <p:cNvPr id="23" name="22 Rectángulo"/>
          <p:cNvSpPr/>
          <p:nvPr/>
        </p:nvSpPr>
        <p:spPr>
          <a:xfrm>
            <a:off x="6732240" y="3694061"/>
            <a:ext cx="1440160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APMIL</a:t>
            </a:r>
            <a:endParaRPr lang="en-US" dirty="0"/>
          </a:p>
        </p:txBody>
      </p:sp>
      <p:sp>
        <p:nvSpPr>
          <p:cNvPr id="24" name="23 Rectángulo"/>
          <p:cNvSpPr/>
          <p:nvPr/>
        </p:nvSpPr>
        <p:spPr>
          <a:xfrm>
            <a:off x="6811900" y="4599620"/>
            <a:ext cx="1440160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APICUEVO</a:t>
            </a:r>
            <a:endParaRPr lang="en-US" dirty="0"/>
          </a:p>
        </p:txBody>
      </p:sp>
      <p:cxnSp>
        <p:nvCxnSpPr>
          <p:cNvPr id="11" name="10 Conector recto de flecha"/>
          <p:cNvCxnSpPr>
            <a:stCxn id="9" idx="3"/>
          </p:cNvCxnSpPr>
          <p:nvPr/>
        </p:nvCxnSpPr>
        <p:spPr>
          <a:xfrm>
            <a:off x="1619672" y="1988840"/>
            <a:ext cx="1368152" cy="23104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>
            <a:stCxn id="13" idx="3"/>
          </p:cNvCxnSpPr>
          <p:nvPr/>
        </p:nvCxnSpPr>
        <p:spPr>
          <a:xfrm>
            <a:off x="1979712" y="2429272"/>
            <a:ext cx="1152128" cy="1870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>
            <a:stCxn id="14" idx="3"/>
          </p:cNvCxnSpPr>
          <p:nvPr/>
        </p:nvCxnSpPr>
        <p:spPr>
          <a:xfrm>
            <a:off x="1619672" y="2852936"/>
            <a:ext cx="1656184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>
            <a:stCxn id="15" idx="3"/>
          </p:cNvCxnSpPr>
          <p:nvPr/>
        </p:nvCxnSpPr>
        <p:spPr>
          <a:xfrm>
            <a:off x="1619672" y="3212976"/>
            <a:ext cx="1728192" cy="10863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>
            <a:stCxn id="16" idx="3"/>
          </p:cNvCxnSpPr>
          <p:nvPr/>
        </p:nvCxnSpPr>
        <p:spPr>
          <a:xfrm>
            <a:off x="1619672" y="3645024"/>
            <a:ext cx="1872208" cy="861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2048 Conector recto de flecha"/>
          <p:cNvCxnSpPr>
            <a:stCxn id="17" idx="3"/>
          </p:cNvCxnSpPr>
          <p:nvPr/>
        </p:nvCxnSpPr>
        <p:spPr>
          <a:xfrm>
            <a:off x="2339752" y="3987730"/>
            <a:ext cx="1152128" cy="6118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2051 Conector recto de flecha"/>
          <p:cNvCxnSpPr>
            <a:stCxn id="22" idx="3"/>
          </p:cNvCxnSpPr>
          <p:nvPr/>
        </p:nvCxnSpPr>
        <p:spPr>
          <a:xfrm>
            <a:off x="1979712" y="4299335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6" name="2055 Conector recto de flecha"/>
          <p:cNvCxnSpPr>
            <a:stCxn id="18" idx="3"/>
          </p:cNvCxnSpPr>
          <p:nvPr/>
        </p:nvCxnSpPr>
        <p:spPr>
          <a:xfrm>
            <a:off x="1979712" y="4650222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8" name="2057 Conector recto de flecha"/>
          <p:cNvCxnSpPr>
            <a:stCxn id="19" idx="3"/>
          </p:cNvCxnSpPr>
          <p:nvPr/>
        </p:nvCxnSpPr>
        <p:spPr>
          <a:xfrm flipV="1">
            <a:off x="1979712" y="4743636"/>
            <a:ext cx="1368152" cy="305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0" name="2059 Conector recto de flecha"/>
          <p:cNvCxnSpPr>
            <a:stCxn id="20" idx="3"/>
          </p:cNvCxnSpPr>
          <p:nvPr/>
        </p:nvCxnSpPr>
        <p:spPr>
          <a:xfrm flipV="1">
            <a:off x="1979712" y="4794238"/>
            <a:ext cx="1152128" cy="667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2" name="2061 Conector recto de flecha"/>
          <p:cNvCxnSpPr>
            <a:stCxn id="21" idx="3"/>
          </p:cNvCxnSpPr>
          <p:nvPr/>
        </p:nvCxnSpPr>
        <p:spPr>
          <a:xfrm flipV="1">
            <a:off x="1979712" y="3987730"/>
            <a:ext cx="2088232" cy="1961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4" name="2063 Conector recto de flecha"/>
          <p:cNvCxnSpPr>
            <a:stCxn id="21" idx="3"/>
          </p:cNvCxnSpPr>
          <p:nvPr/>
        </p:nvCxnSpPr>
        <p:spPr>
          <a:xfrm flipV="1">
            <a:off x="1979712" y="4650222"/>
            <a:ext cx="1944216" cy="12990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6" name="2065 Conector recto de flecha"/>
          <p:cNvCxnSpPr>
            <a:stCxn id="24" idx="1"/>
          </p:cNvCxnSpPr>
          <p:nvPr/>
        </p:nvCxnSpPr>
        <p:spPr>
          <a:xfrm flipH="1">
            <a:off x="3491880" y="4743636"/>
            <a:ext cx="3320020" cy="1061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8" name="2067 Conector recto de flecha"/>
          <p:cNvCxnSpPr>
            <a:stCxn id="23" idx="1"/>
          </p:cNvCxnSpPr>
          <p:nvPr/>
        </p:nvCxnSpPr>
        <p:spPr>
          <a:xfrm flipH="1">
            <a:off x="4247964" y="3838077"/>
            <a:ext cx="24842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0" name="2069 Conector recto de flecha"/>
          <p:cNvCxnSpPr>
            <a:stCxn id="21" idx="3"/>
          </p:cNvCxnSpPr>
          <p:nvPr/>
        </p:nvCxnSpPr>
        <p:spPr>
          <a:xfrm flipV="1">
            <a:off x="1979712" y="4443351"/>
            <a:ext cx="1944216" cy="15059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20 Rectángulo"/>
          <p:cNvSpPr/>
          <p:nvPr/>
        </p:nvSpPr>
        <p:spPr>
          <a:xfrm>
            <a:off x="3887924" y="6189018"/>
            <a:ext cx="1440160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CABEZAS</a:t>
            </a:r>
            <a:endParaRPr lang="en-US" dirty="0"/>
          </a:p>
        </p:txBody>
      </p:sp>
      <p:cxnSp>
        <p:nvCxnSpPr>
          <p:cNvPr id="4" name="Conector recto de flecha 3"/>
          <p:cNvCxnSpPr>
            <a:stCxn id="2054" idx="2"/>
          </p:cNvCxnSpPr>
          <p:nvPr/>
        </p:nvCxnSpPr>
        <p:spPr>
          <a:xfrm flipH="1" flipV="1">
            <a:off x="3635896" y="4896408"/>
            <a:ext cx="936104" cy="1229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45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Identificación de nuevas zonas alternativas para </a:t>
            </a:r>
            <a:r>
              <a:rPr lang="es-ES" dirty="0" err="1" smtClean="0"/>
              <a:t>apiarios</a:t>
            </a:r>
            <a:r>
              <a:rPr lang="es-ES" dirty="0" smtClean="0"/>
              <a:t> ecológicos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2729277" cy="2046958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92" y="1484784"/>
            <a:ext cx="2723795" cy="2042846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11560" y="2852936"/>
            <a:ext cx="12241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Cabezas </a:t>
            </a:r>
            <a:endParaRPr lang="en-US" dirty="0"/>
          </a:p>
        </p:txBody>
      </p:sp>
      <p:sp>
        <p:nvSpPr>
          <p:cNvPr id="7" name="6 CuadroTexto"/>
          <p:cNvSpPr txBox="1"/>
          <p:nvPr/>
        </p:nvSpPr>
        <p:spPr>
          <a:xfrm>
            <a:off x="4103948" y="3052804"/>
            <a:ext cx="12241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Mairana</a:t>
            </a:r>
            <a:r>
              <a:rPr lang="es-ES" dirty="0" smtClean="0"/>
              <a:t> </a:t>
            </a:r>
            <a:endParaRPr lang="en-U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527" y="3534933"/>
            <a:ext cx="2723795" cy="2042846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014" y="1504695"/>
            <a:ext cx="2671224" cy="2003418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6341754" y="3422136"/>
            <a:ext cx="190574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Montero Hoyos </a:t>
            </a:r>
            <a:endParaRPr lang="en-US" dirty="0"/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979" y="4675229"/>
            <a:ext cx="2411760" cy="1808820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3580414" y="6147060"/>
            <a:ext cx="316458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Chia</a:t>
            </a:r>
            <a:r>
              <a:rPr lang="es-ES" dirty="0" smtClean="0"/>
              <a:t> – Rio Seco / Cabeza</a:t>
            </a:r>
            <a:endParaRPr lang="en-US" dirty="0"/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3" y="4237506"/>
            <a:ext cx="3485625" cy="261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7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 smtClean="0"/>
              <a:t>Selección de zonas apícolas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69918"/>
            <a:ext cx="3692228" cy="2769171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874" y="1521249"/>
            <a:ext cx="3888432" cy="2916324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3852849"/>
            <a:ext cx="4006867" cy="3005150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852849"/>
            <a:ext cx="3911925" cy="2933944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07313"/>
            <a:ext cx="1721428" cy="1291071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5580112" y="6140462"/>
            <a:ext cx="141309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Bañados del Rio Grande</a:t>
            </a:r>
            <a:endParaRPr lang="es-ES" dirty="0"/>
          </a:p>
        </p:txBody>
      </p:sp>
      <p:pic>
        <p:nvPicPr>
          <p:cNvPr id="10" name="Picture 5" descr="C:\TOSHIBA\Pictures\PROEX\Traslado a parajobobo chata\DSC0639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84" y="3216680"/>
            <a:ext cx="3069282" cy="230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378589" y="5032467"/>
            <a:ext cx="1614826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Trópico </a:t>
            </a:r>
          </a:p>
          <a:p>
            <a:r>
              <a:rPr lang="es-ES" dirty="0" err="1" smtClean="0"/>
              <a:t>Chiquitana</a:t>
            </a:r>
            <a:endParaRPr lang="es-ES" dirty="0" smtClean="0"/>
          </a:p>
          <a:p>
            <a:r>
              <a:rPr lang="es-ES" dirty="0" smtClean="0"/>
              <a:t>Valles</a:t>
            </a:r>
          </a:p>
          <a:p>
            <a:r>
              <a:rPr lang="es-ES" dirty="0" smtClean="0"/>
              <a:t>Colinas del </a:t>
            </a:r>
            <a:r>
              <a:rPr lang="es-ES" dirty="0" err="1" smtClean="0"/>
              <a:t>Amboró</a:t>
            </a:r>
            <a:endParaRPr lang="es-ES" dirty="0" smtClean="0"/>
          </a:p>
          <a:p>
            <a:r>
              <a:rPr lang="es-ES" dirty="0" smtClean="0"/>
              <a:t>Chaco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638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751642"/>
            <a:ext cx="4141812" cy="310635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Concertación del plan comercial y marketing de oferta exportable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34" y="1716057"/>
            <a:ext cx="3759580" cy="2819685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700808"/>
            <a:ext cx="3779912" cy="2834934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6444208" y="5085184"/>
            <a:ext cx="216024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Equipo técnico de ADAPICRUZ  y APICOLA DEL BOSQUE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4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Como ser competitivo y rentable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dirty="0" smtClean="0"/>
              <a:t>Entender como es el negocio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Ubicarnos y medirnos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Conocer lo que tenemos y Valorizarnos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Ponernos metas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Planificar, experimentar, innovar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Definir nuestro producto competitivo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Motivarnos y unirnos hacia objetivos comunes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Elegir nuestra estrategia y mercado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Arriesgarnos emprender y aprender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Reflexionar y recomenzar mejorando y ajustando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2628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2200" dirty="0" smtClean="0"/>
              <a:t/>
            </a:r>
            <a:br>
              <a:rPr lang="es-ES" sz="2200" dirty="0" smtClean="0"/>
            </a:br>
            <a:r>
              <a:rPr lang="es-ES" sz="2000" dirty="0" smtClean="0"/>
              <a:t>Se incentivó el crecimiento de colmenas y la productividad con</a:t>
            </a:r>
            <a:br>
              <a:rPr lang="es-ES" sz="2000" dirty="0" smtClean="0"/>
            </a:br>
            <a:r>
              <a:rPr lang="es-ES" sz="2000" dirty="0" smtClean="0"/>
              <a:t> 1500 </a:t>
            </a:r>
            <a:r>
              <a:rPr lang="es-ES" sz="2000" b="1" dirty="0" smtClean="0"/>
              <a:t>Reinas nuevas</a:t>
            </a:r>
            <a:br>
              <a:rPr lang="es-ES" sz="2000" b="1" dirty="0" smtClean="0"/>
            </a:br>
            <a:r>
              <a:rPr lang="es-ES" sz="2000" dirty="0" smtClean="0"/>
              <a:t>mediante dotación de capuchones producidos localmente por apicultores lideres.  </a:t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 smtClean="0"/>
              <a:t>Cada apicultor tiene entre  5 a 30 nuevas colmenas, según realizo un recambio o una división o ambos. Logrando más de 900 nuevas colmenas</a:t>
            </a:r>
            <a:br>
              <a:rPr lang="es-ES" sz="2000" dirty="0" smtClean="0"/>
            </a:br>
            <a:endParaRPr lang="en-US" sz="2000" dirty="0"/>
          </a:p>
        </p:txBody>
      </p:sp>
      <p:pic>
        <p:nvPicPr>
          <p:cNvPr id="8" name="7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448" y="3284984"/>
            <a:ext cx="4176464" cy="3132348"/>
          </a:xfr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2896"/>
            <a:ext cx="3995936" cy="299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4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1984" y="1196752"/>
            <a:ext cx="5022304" cy="114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s-ES" sz="2400" dirty="0" smtClean="0"/>
              <a:t>R1. A2 . Cosechas de miel utilizando medias alzas </a:t>
            </a:r>
            <a:r>
              <a:rPr lang="es-ES" sz="2400" dirty="0" err="1" smtClean="0"/>
              <a:t>melarias</a:t>
            </a:r>
            <a:r>
              <a:rPr lang="es-ES" sz="2400" dirty="0" smtClean="0"/>
              <a:t> para prototipos</a:t>
            </a:r>
            <a:endParaRPr lang="en-US" sz="2400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92895"/>
            <a:ext cx="3301327" cy="2475995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" y="2636912"/>
            <a:ext cx="3131840" cy="2348880"/>
          </a:xfrm>
          <a:prstGeom prst="rect">
            <a:avLst/>
          </a:prstGeom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53" y="4901784"/>
            <a:ext cx="2566887" cy="1925165"/>
          </a:xfr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955594"/>
            <a:ext cx="2520280" cy="1890209"/>
          </a:xfrm>
          <a:prstGeom prst="rect">
            <a:avLst/>
          </a:prstGeom>
        </p:spPr>
      </p:pic>
      <p:sp>
        <p:nvSpPr>
          <p:cNvPr id="8" name="2 Marcador de contenido"/>
          <p:cNvSpPr txBox="1">
            <a:spLocks/>
          </p:cNvSpPr>
          <p:nvPr/>
        </p:nvSpPr>
        <p:spPr>
          <a:xfrm>
            <a:off x="529208" y="404664"/>
            <a:ext cx="8229600" cy="5044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dirty="0" smtClean="0"/>
              <a:t>700 Kg de miel fluida  gourmet y 300 kg de miel en panal (Fase pruebas)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750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200" dirty="0" smtClean="0"/>
              <a:t>R1. A2. Cosecha de miel en panal en modelo para prototipo de marcos </a:t>
            </a:r>
            <a:r>
              <a:rPr lang="es-ES" sz="3200" dirty="0" err="1" smtClean="0"/>
              <a:t>panaleros</a:t>
            </a:r>
            <a:endParaRPr lang="en-US" sz="32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51535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800" dirty="0" smtClean="0"/>
              <a:t>Grupos apícolas planifican su producción y sistematizan experiencias  mediante líderes de grupos</a:t>
            </a:r>
            <a:endParaRPr lang="en-U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38323"/>
            <a:ext cx="3456384" cy="2592288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92439"/>
            <a:ext cx="3456384" cy="2592287"/>
          </a:xfrm>
          <a:prstGeom prst="rect">
            <a:avLst/>
          </a:prstGeom>
        </p:spPr>
      </p:pic>
      <p:pic>
        <p:nvPicPr>
          <p:cNvPr id="6" name="3 Marcador de contenido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419110"/>
            <a:ext cx="3096344" cy="232225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598368" y="5743292"/>
            <a:ext cx="181845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Revisión y ajuste de reglamento SPG</a:t>
            </a:r>
            <a:endParaRPr lang="en-US" dirty="0"/>
          </a:p>
        </p:txBody>
      </p:sp>
      <p:sp>
        <p:nvSpPr>
          <p:cNvPr id="3" name="2 Rectángulo"/>
          <p:cNvSpPr/>
          <p:nvPr/>
        </p:nvSpPr>
        <p:spPr>
          <a:xfrm>
            <a:off x="1979712" y="332656"/>
            <a:ext cx="4572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s-ES" dirty="0"/>
              <a:t>R1. B1. </a:t>
            </a:r>
            <a:r>
              <a:rPr lang="es-ES" b="1" dirty="0" smtClean="0"/>
              <a:t>Conformación </a:t>
            </a:r>
            <a:r>
              <a:rPr lang="es-ES" b="1" dirty="0"/>
              <a:t>de grupos apícolas solidarios de producción ecológica 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251520" y="5118574"/>
            <a:ext cx="181845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Evaluación de prototipos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7164288" y="4656909"/>
            <a:ext cx="158417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Monitoreo de grupos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73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1052736"/>
            <a:ext cx="7546032" cy="71872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Asamblea de conformación del SPG</a:t>
            </a:r>
            <a:endParaRPr lang="en-US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4128459" cy="3096344"/>
          </a:xfr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88840"/>
            <a:ext cx="4572000" cy="3429000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328" y="4643754"/>
            <a:ext cx="2508787" cy="1881590"/>
          </a:xfrm>
          <a:prstGeom prst="rect">
            <a:avLst/>
          </a:prstGeom>
        </p:spPr>
      </p:pic>
      <p:sp>
        <p:nvSpPr>
          <p:cNvPr id="8" name="2 Marcador de contenido"/>
          <p:cNvSpPr txBox="1">
            <a:spLocks/>
          </p:cNvSpPr>
          <p:nvPr/>
        </p:nvSpPr>
        <p:spPr>
          <a:xfrm>
            <a:off x="482352" y="476672"/>
            <a:ext cx="8229600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b="1">
                <a:solidFill>
                  <a:schemeClr val="dk1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dk1"/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dk1"/>
                </a:solidFill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dk1"/>
                </a:solidFill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dk1"/>
                </a:solidFill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dk1"/>
                </a:solidFill>
              </a:defRPr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dk1"/>
                </a:solidFill>
              </a:defRPr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dk1"/>
                </a:solidFill>
              </a:defRPr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dk1"/>
                </a:solidFill>
              </a:defRPr>
            </a:lvl9pPr>
          </a:lstStyle>
          <a:p>
            <a:r>
              <a:rPr lang="es-ES" sz="1400" dirty="0" smtClean="0"/>
              <a:t>R2. B3</a:t>
            </a:r>
            <a:r>
              <a:rPr lang="es-ES" sz="1400" dirty="0"/>
              <a:t>. Gestión de la certificación ecológica</a:t>
            </a:r>
            <a:r>
              <a:rPr lang="es-ES" sz="1400" dirty="0" smtClean="0"/>
              <a:t>: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66779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Talleres sobre reglamentación apícola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34" y="1600200"/>
            <a:ext cx="603553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200" dirty="0" smtClean="0"/>
              <a:t>Acuerdos para aplicación de proceso SPG y trazabilidad de mieles en cosecha y transporte</a:t>
            </a:r>
            <a:endParaRPr lang="en-US" sz="32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29802"/>
            <a:ext cx="2828131" cy="2121099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12567"/>
            <a:ext cx="2808312" cy="2106234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4121697"/>
            <a:ext cx="2820821" cy="2115616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121697"/>
            <a:ext cx="2843808" cy="2132856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39" y="4050901"/>
            <a:ext cx="2894114" cy="217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9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200" dirty="0" smtClean="0"/>
              <a:t>Evaluación de </a:t>
            </a:r>
            <a:r>
              <a:rPr lang="es-ES" sz="3200" dirty="0" err="1" smtClean="0"/>
              <a:t>apiarios</a:t>
            </a:r>
            <a:r>
              <a:rPr lang="es-ES" sz="3200" dirty="0" smtClean="0"/>
              <a:t> aplicando criterios SPG </a:t>
            </a:r>
            <a:br>
              <a:rPr lang="es-ES" sz="3200" dirty="0" smtClean="0"/>
            </a:br>
            <a:r>
              <a:rPr lang="es-ES" sz="3200" dirty="0" smtClean="0"/>
              <a:t>Grupos y municipios</a:t>
            </a:r>
            <a:endParaRPr lang="en-US" sz="32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2636111" cy="1977083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83259"/>
            <a:ext cx="2592288" cy="1944216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660385"/>
            <a:ext cx="2664296" cy="1998222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25" y="4293096"/>
            <a:ext cx="2521543" cy="1891157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885" y="4293096"/>
            <a:ext cx="2610667" cy="1958000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410" y="4057319"/>
            <a:ext cx="2844316" cy="213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5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Apiarios</a:t>
            </a:r>
            <a:r>
              <a:rPr lang="es-ES" dirty="0" smtClean="0"/>
              <a:t> en nuevas zonas</a:t>
            </a:r>
            <a:br>
              <a:rPr lang="es-ES" dirty="0" smtClean="0"/>
            </a:br>
            <a:r>
              <a:rPr lang="es-ES" dirty="0" smtClean="0"/>
              <a:t>Grupo Cabezas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04156"/>
            <a:ext cx="3347864" cy="2510898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50876"/>
            <a:ext cx="3419872" cy="2564904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29100"/>
            <a:ext cx="3419872" cy="2564904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82675"/>
            <a:ext cx="3443858" cy="258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95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Evaluación SPG Grupo </a:t>
            </a:r>
            <a:r>
              <a:rPr lang="es-ES" dirty="0" err="1" smtClean="0"/>
              <a:t>Mairana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2801285" cy="2100964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429806"/>
            <a:ext cx="3744416" cy="2808312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7" y="4073405"/>
            <a:ext cx="3707903" cy="2780927"/>
          </a:xfrm>
          <a:prstGeom prst="rect">
            <a:avLst/>
          </a:prstGeom>
        </p:spPr>
      </p:pic>
      <p:pic>
        <p:nvPicPr>
          <p:cNvPr id="7" name="5 Marcador de contenido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920745"/>
            <a:ext cx="3881406" cy="291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1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Mercados </a:t>
            </a:r>
            <a:r>
              <a:rPr lang="es-ES" dirty="0"/>
              <a:t>apícolas y estrategias de </a:t>
            </a:r>
            <a:r>
              <a:rPr lang="es-ES" dirty="0" smtClean="0"/>
              <a:t>comercialización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s-ES" dirty="0" smtClean="0"/>
              <a:t>La miel es el producto de la colmena más conocido y más vendido en el mundo</a:t>
            </a:r>
          </a:p>
          <a:p>
            <a:r>
              <a:rPr lang="es-ES" dirty="0" smtClean="0"/>
              <a:t>La </a:t>
            </a:r>
            <a:r>
              <a:rPr lang="es-ES" dirty="0"/>
              <a:t>producción mundial de miel </a:t>
            </a:r>
            <a:r>
              <a:rPr lang="es-ES" dirty="0" smtClean="0"/>
              <a:t>1 millón </a:t>
            </a:r>
            <a:r>
              <a:rPr lang="es-ES" dirty="0"/>
              <a:t>de toneladas, </a:t>
            </a:r>
            <a:endParaRPr lang="es-ES" dirty="0" smtClean="0"/>
          </a:p>
          <a:p>
            <a:r>
              <a:rPr lang="es-ES" dirty="0" smtClean="0"/>
              <a:t>50</a:t>
            </a:r>
            <a:r>
              <a:rPr lang="es-ES" dirty="0"/>
              <a:t>% en China</a:t>
            </a:r>
            <a:r>
              <a:rPr lang="es-ES" dirty="0" smtClean="0"/>
              <a:t>, 20 % Europa, 10% </a:t>
            </a:r>
            <a:r>
              <a:rPr lang="es-ES" dirty="0" err="1" smtClean="0"/>
              <a:t>africa</a:t>
            </a:r>
            <a:r>
              <a:rPr lang="es-ES" dirty="0" smtClean="0"/>
              <a:t> y América 20 % </a:t>
            </a:r>
          </a:p>
          <a:p>
            <a:r>
              <a:rPr lang="es-ES" dirty="0" smtClean="0"/>
              <a:t>Estados </a:t>
            </a:r>
            <a:r>
              <a:rPr lang="es-ES" dirty="0"/>
              <a:t>Unidos, Argentina, México</a:t>
            </a:r>
            <a:r>
              <a:rPr lang="es-ES" dirty="0" smtClean="0"/>
              <a:t>,. </a:t>
            </a:r>
          </a:p>
          <a:p>
            <a:r>
              <a:rPr lang="es-ES" dirty="0" smtClean="0"/>
              <a:t>El </a:t>
            </a:r>
            <a:r>
              <a:rPr lang="es-ES" dirty="0"/>
              <a:t>volumen mundial comercializado anualmente a través de la exportación, </a:t>
            </a:r>
            <a:r>
              <a:rPr lang="es-ES" dirty="0" smtClean="0"/>
              <a:t>400 – 500 mil toneladas</a:t>
            </a:r>
          </a:p>
          <a:p>
            <a:r>
              <a:rPr lang="es-ES" dirty="0" smtClean="0"/>
              <a:t>Precio medio fluctúan </a:t>
            </a:r>
            <a:r>
              <a:rPr lang="es-ES" dirty="0"/>
              <a:t>entre </a:t>
            </a:r>
            <a:r>
              <a:rPr lang="es-ES" dirty="0" smtClean="0"/>
              <a:t>1 </a:t>
            </a:r>
            <a:r>
              <a:rPr lang="es-ES" dirty="0"/>
              <a:t>y </a:t>
            </a:r>
            <a:r>
              <a:rPr lang="es-ES" dirty="0" smtClean="0"/>
              <a:t>2 </a:t>
            </a:r>
            <a:r>
              <a:rPr lang="es-ES" dirty="0"/>
              <a:t>dólares por kilogramo.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principales exportadores </a:t>
            </a:r>
            <a:r>
              <a:rPr lang="es-ES" dirty="0" smtClean="0"/>
              <a:t>China</a:t>
            </a:r>
            <a:r>
              <a:rPr lang="es-ES" dirty="0"/>
              <a:t>, Argentina y México</a:t>
            </a:r>
          </a:p>
        </p:txBody>
      </p:sp>
    </p:spTree>
    <p:extLst>
      <p:ext uri="{BB962C8B-B14F-4D97-AF65-F5344CB8AC3E}">
        <p14:creationId xmlns:p14="http://schemas.microsoft.com/office/powerpoint/2010/main" val="27591149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Producción y acopio de miel prototipos para oferta exportable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04864"/>
            <a:ext cx="3116636" cy="233712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4283968" cy="3212976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187624" y="4767983"/>
            <a:ext cx="216024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Miel en panal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5436096" y="4952649"/>
            <a:ext cx="216024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Miel fluida</a:t>
            </a:r>
            <a:endParaRPr lang="en-US" dirty="0"/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529208" y="5384973"/>
            <a:ext cx="8229600" cy="12936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b="1" dirty="0" smtClean="0"/>
              <a:t>R2: PRODUCIDAS 22.5 Toneladas de miel fluida ecológica, bajo normas certificadas de ADAPICRUZ y comercializadas al subsidio de lactancia materna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9973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68" y="3676719"/>
            <a:ext cx="2791295" cy="2093471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7962"/>
            <a:ext cx="2736304" cy="205222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Cosecha y entregas de miel de bosques de 4 regiones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2801285" cy="2100964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412776"/>
            <a:ext cx="4857905" cy="273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1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2754102"/>
            <a:ext cx="2987824" cy="2240867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Protocolo de cosecha y acopio de miel en Panal (piloto)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14" y="1765560"/>
            <a:ext cx="2636111" cy="1977083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03241"/>
            <a:ext cx="3139932" cy="235495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88802"/>
            <a:ext cx="3053813" cy="2290359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014257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7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Protocolo para miel fluida</a:t>
            </a:r>
            <a:endParaRPr lang="en-U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6813"/>
            <a:ext cx="2540100" cy="1905075"/>
          </a:xfr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46772"/>
            <a:ext cx="3869668" cy="2902251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501008"/>
            <a:ext cx="3779912" cy="283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67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s-ES" sz="3200" dirty="0" smtClean="0"/>
              <a:t>R3. Concertación para implementar la estrategia comercial y plan de marketing para dos productos exportables, bajo el concepto de: </a:t>
            </a:r>
            <a:endParaRPr lang="en-US" sz="3200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40968"/>
            <a:ext cx="4427984" cy="3320988"/>
          </a:xfrm>
          <a:prstGeom prst="rect">
            <a:avLst/>
          </a:prstGeom>
        </p:spPr>
      </p:pic>
      <p:pic>
        <p:nvPicPr>
          <p:cNvPr id="6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861048"/>
            <a:ext cx="2060047" cy="1545035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dirty="0" smtClean="0"/>
              <a:t>Miel Étnica (Pack de 3 mieles diferenciadas) </a:t>
            </a:r>
          </a:p>
          <a:p>
            <a:r>
              <a:rPr lang="es-ES" sz="2400" dirty="0" smtClean="0"/>
              <a:t>Miel Gourmet (miel virgen en panal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7" name="3 Marcador de contenido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572" y="1700808"/>
            <a:ext cx="1760683" cy="1320512"/>
          </a:xfrm>
          <a:prstGeom prst="rect">
            <a:avLst/>
          </a:prstGeom>
        </p:spPr>
      </p:pic>
      <p:sp>
        <p:nvSpPr>
          <p:cNvPr id="8" name="2 Marcador de contenido"/>
          <p:cNvSpPr txBox="1">
            <a:spLocks/>
          </p:cNvSpPr>
          <p:nvPr/>
        </p:nvSpPr>
        <p:spPr>
          <a:xfrm>
            <a:off x="253807" y="6046704"/>
            <a:ext cx="4711441" cy="4320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smtClean="0"/>
              <a:t>C1. Capacitación de la comisión comercial:</a:t>
            </a:r>
            <a:endParaRPr lang="es-ES" sz="1800" b="1" dirty="0"/>
          </a:p>
        </p:txBody>
      </p:sp>
    </p:spTree>
    <p:extLst>
      <p:ext uri="{BB962C8B-B14F-4D97-AF65-F5344CB8AC3E}">
        <p14:creationId xmlns:p14="http://schemas.microsoft.com/office/powerpoint/2010/main" val="20211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281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2800" b="1" dirty="0" smtClean="0"/>
              <a:t>Promocionar </a:t>
            </a:r>
            <a:r>
              <a:rPr lang="es-ES" sz="2800" b="1" dirty="0"/>
              <a:t>dos prototipos de productos apícolas con potencial de exportación en ferias </a:t>
            </a:r>
            <a:r>
              <a:rPr lang="es-ES" sz="2800" b="1" dirty="0" smtClean="0"/>
              <a:t>internacionales</a:t>
            </a:r>
            <a:endParaRPr lang="en-US" sz="2800" dirty="0"/>
          </a:p>
        </p:txBody>
      </p:sp>
      <p:sp>
        <p:nvSpPr>
          <p:cNvPr id="5" name="4 CuadroTexto"/>
          <p:cNvSpPr txBox="1"/>
          <p:nvPr/>
        </p:nvSpPr>
        <p:spPr>
          <a:xfrm>
            <a:off x="497359" y="2780928"/>
            <a:ext cx="8280920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ES" dirty="0" smtClean="0"/>
              <a:t>Capacitación mediante  la participación en Feria EXPOCRUZ  y en talleres sobre comercio exterior (CADEX) y con la Experta en Marketing,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ES" dirty="0" smtClean="0"/>
              <a:t>Estudio de nichos de mercados especiales  (</a:t>
            </a:r>
            <a:r>
              <a:rPr lang="es-ES" i="1" dirty="0" smtClean="0"/>
              <a:t>Mercado Ético </a:t>
            </a:r>
            <a:r>
              <a:rPr lang="es-ES" dirty="0" smtClean="0"/>
              <a:t>, </a:t>
            </a:r>
            <a:r>
              <a:rPr lang="es-ES" i="1" dirty="0" smtClean="0"/>
              <a:t>Mercado Justo, Mercado Gourmet)</a:t>
            </a:r>
            <a:r>
              <a:rPr lang="es-ES" i="1" dirty="0"/>
              <a:t> </a:t>
            </a:r>
            <a:endParaRPr lang="es-ES" i="1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es-ES" dirty="0" smtClean="0"/>
              <a:t>Selección de ferias potenciales para mercados especiales  </a:t>
            </a:r>
            <a:r>
              <a:rPr lang="es-ES" dirty="0" smtClean="0">
                <a:hlinkClick r:id="rId2" action="ppaction://hlinkfile"/>
              </a:rPr>
              <a:t>ANUGA</a:t>
            </a:r>
            <a:r>
              <a:rPr lang="es-ES" dirty="0" smtClean="0"/>
              <a:t> (Alemania) y EXPOCRUZ (Salón exportador CADEX)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ES" dirty="0" smtClean="0"/>
              <a:t>Gestión y cumplimiento del protocolo para </a:t>
            </a:r>
            <a:r>
              <a:rPr lang="es-ES" dirty="0"/>
              <a:t>a</a:t>
            </a:r>
            <a:r>
              <a:rPr lang="es-ES" dirty="0" smtClean="0"/>
              <a:t>plicar al derecho de estar en el Stand Bolivia en ANUGA</a:t>
            </a:r>
          </a:p>
        </p:txBody>
      </p:sp>
    </p:spTree>
    <p:extLst>
      <p:ext uri="{BB962C8B-B14F-4D97-AF65-F5344CB8AC3E}">
        <p14:creationId xmlns:p14="http://schemas.microsoft.com/office/powerpoint/2010/main" val="298757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2800" dirty="0" smtClean="0"/>
              <a:t>Producción de </a:t>
            </a:r>
            <a:r>
              <a:rPr lang="es-ES" sz="2800" dirty="0" smtClean="0">
                <a:hlinkClick r:id="rId2" action="ppaction://hlinkfile"/>
              </a:rPr>
              <a:t>video promocional </a:t>
            </a:r>
            <a:r>
              <a:rPr lang="es-ES" sz="2800" dirty="0" smtClean="0"/>
              <a:t>y </a:t>
            </a:r>
            <a:r>
              <a:rPr lang="es-ES" sz="2800" dirty="0" smtClean="0">
                <a:hlinkClick r:id="rId3" action="ppaction://hlinkfile"/>
              </a:rPr>
              <a:t>spot publicitario</a:t>
            </a:r>
            <a:r>
              <a:rPr lang="es-ES" sz="2800" dirty="0" smtClean="0"/>
              <a:t> de la oferta exportable de miel ecológica del Trópico Boliviano</a:t>
            </a:r>
            <a:br>
              <a:rPr lang="es-ES" sz="2800" dirty="0" smtClean="0"/>
            </a:br>
            <a:r>
              <a:rPr lang="es-ES" sz="2800" dirty="0" smtClean="0"/>
              <a:t>para mercado étnico y gourmet o exótico</a:t>
            </a:r>
            <a:endParaRPr lang="en-US" sz="2800" dirty="0"/>
          </a:p>
        </p:txBody>
      </p:sp>
      <p:pic>
        <p:nvPicPr>
          <p:cNvPr id="8" name="7 Marcador de contenido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81668"/>
            <a:ext cx="3672408" cy="2754306"/>
          </a:xfr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33" y="1592476"/>
            <a:ext cx="3438127" cy="2578595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71071"/>
            <a:ext cx="3419872" cy="2564903"/>
          </a:xfrm>
          <a:prstGeom prst="rect">
            <a:avLst/>
          </a:prstGeom>
        </p:spPr>
      </p:pic>
      <p:cxnSp>
        <p:nvCxnSpPr>
          <p:cNvPr id="4" name="3 Conector recto de flecha"/>
          <p:cNvCxnSpPr/>
          <p:nvPr/>
        </p:nvCxnSpPr>
        <p:spPr>
          <a:xfrm flipV="1">
            <a:off x="6516216" y="2420888"/>
            <a:ext cx="792088" cy="3384376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CuadroTexto"/>
          <p:cNvSpPr txBox="1"/>
          <p:nvPr/>
        </p:nvSpPr>
        <p:spPr>
          <a:xfrm>
            <a:off x="7164288" y="1844824"/>
            <a:ext cx="1296144" cy="92333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Miel Chaqueña cremosa 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39552" y="2743489"/>
            <a:ext cx="1296144" cy="64633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Miel Fluida </a:t>
            </a:r>
            <a:r>
              <a:rPr lang="es-ES" dirty="0" err="1" smtClean="0"/>
              <a:t>Chiquitana</a:t>
            </a:r>
            <a:endParaRPr lang="es-ES" dirty="0"/>
          </a:p>
        </p:txBody>
      </p:sp>
      <p:cxnSp>
        <p:nvCxnSpPr>
          <p:cNvPr id="12" name="11 Conector recto de flecha"/>
          <p:cNvCxnSpPr/>
          <p:nvPr/>
        </p:nvCxnSpPr>
        <p:spPr>
          <a:xfrm flipV="1">
            <a:off x="1043608" y="3573016"/>
            <a:ext cx="144016" cy="1145963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539552" y="1774557"/>
            <a:ext cx="1296144" cy="64633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Miel Fluida Tropical</a:t>
            </a:r>
            <a:endParaRPr lang="es-ES" dirty="0"/>
          </a:p>
        </p:txBody>
      </p:sp>
      <p:cxnSp>
        <p:nvCxnSpPr>
          <p:cNvPr id="14" name="13 Conector recto de flecha"/>
          <p:cNvCxnSpPr/>
          <p:nvPr/>
        </p:nvCxnSpPr>
        <p:spPr>
          <a:xfrm flipH="1" flipV="1">
            <a:off x="1979712" y="2204864"/>
            <a:ext cx="2288382" cy="80473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6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Preparación del </a:t>
            </a:r>
            <a:r>
              <a:rPr lang="es-ES" dirty="0" err="1" smtClean="0"/>
              <a:t>Broshur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Mieles/ Pack Étnico/Gourmet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8" y="1547409"/>
            <a:ext cx="3312368" cy="2484276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206" y="1772816"/>
            <a:ext cx="3011826" cy="2258869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415717"/>
            <a:ext cx="3150111" cy="2362583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70" y="4186012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6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sz="3200" dirty="0" smtClean="0"/>
              <a:t>Stand ferial: Salón el exportador CADEX</a:t>
            </a:r>
            <a:br>
              <a:rPr lang="es-ES" sz="3200" dirty="0" smtClean="0"/>
            </a:br>
            <a:r>
              <a:rPr lang="es-ES" sz="3200" dirty="0" smtClean="0"/>
              <a:t>Feria internacional </a:t>
            </a:r>
            <a:r>
              <a:rPr lang="es-ES" sz="3200" dirty="0" err="1" smtClean="0"/>
              <a:t>Expocruz</a:t>
            </a:r>
            <a:r>
              <a:rPr lang="es-ES" sz="3200" dirty="0" smtClean="0"/>
              <a:t> 2015</a:t>
            </a:r>
            <a:endParaRPr lang="en-US" sz="32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2060848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8169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smtClean="0"/>
              <a:t>El pack gourmet de miel en panal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44261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Producción miel sud américa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Argentina 50.000 Ton</a:t>
            </a:r>
          </a:p>
          <a:p>
            <a:r>
              <a:rPr lang="es-ES" dirty="0" smtClean="0"/>
              <a:t>Brasil 40.000 Ton</a:t>
            </a:r>
          </a:p>
          <a:p>
            <a:r>
              <a:rPr lang="es-ES" dirty="0" smtClean="0"/>
              <a:t>Uruguay 20.000</a:t>
            </a:r>
          </a:p>
          <a:p>
            <a:r>
              <a:rPr lang="es-ES" dirty="0" smtClean="0"/>
              <a:t>Chile 11.000 Toneladas (90 % exportación) Europa y Norte América </a:t>
            </a:r>
            <a:r>
              <a:rPr lang="es-ES" sz="2000" dirty="0" smtClean="0"/>
              <a:t>(Alemania y Estados Unidos)</a:t>
            </a:r>
          </a:p>
          <a:p>
            <a:r>
              <a:rPr lang="es-ES" dirty="0"/>
              <a:t>Bolivia importa  200 </a:t>
            </a:r>
            <a:r>
              <a:rPr lang="es-ES" dirty="0" smtClean="0"/>
              <a:t>Ton produce 1200 Ton</a:t>
            </a:r>
            <a:endParaRPr lang="es-ES" dirty="0"/>
          </a:p>
          <a:p>
            <a:endParaRPr lang="es-ES" sz="2000" dirty="0" smtClean="0"/>
          </a:p>
          <a:p>
            <a:pPr marL="0" indent="0">
              <a:buNone/>
            </a:pPr>
            <a:r>
              <a:rPr lang="es-ES" sz="2000" dirty="0" smtClean="0"/>
              <a:t> </a:t>
            </a: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2528387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es-ES" sz="3200" dirty="0" smtClean="0"/>
              <a:t>El pack étnico, producto especial, oferta de mieles de bosques en conservación de diferentes zonas ecológicas de Santa Cruz</a:t>
            </a:r>
            <a:endParaRPr lang="en-US" sz="32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132856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6608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Promoción ferial de la oferta exportable</a:t>
            </a:r>
            <a:endParaRPr lang="en-US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98221"/>
            <a:ext cx="4358613" cy="3268960"/>
          </a:xfr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501008"/>
            <a:ext cx="4176464" cy="313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1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800" dirty="0" smtClean="0"/>
              <a:t>El pack étnico</a:t>
            </a:r>
            <a:br>
              <a:rPr lang="es-ES" sz="2800" dirty="0" smtClean="0"/>
            </a:br>
            <a:r>
              <a:rPr lang="es-ES" sz="2800" dirty="0" smtClean="0"/>
              <a:t>Mieles ecológicas del Trópico, Chaco y </a:t>
            </a:r>
            <a:r>
              <a:rPr lang="es-ES" sz="2800" dirty="0" err="1"/>
              <a:t>C</a:t>
            </a:r>
            <a:r>
              <a:rPr lang="es-ES" sz="2800" dirty="0" err="1" smtClean="0"/>
              <a:t>hiquitanía</a:t>
            </a:r>
            <a:endParaRPr lang="en-US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1554690" y="6093296"/>
            <a:ext cx="6977749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dirty="0" smtClean="0"/>
              <a:t>C2. Diseño y aplicación de la estrategia comercial y plan de marketing para mercados especiales de Europa y Estados Unidos:</a:t>
            </a:r>
            <a:endParaRPr lang="es-ES" sz="1800" b="1" dirty="0"/>
          </a:p>
        </p:txBody>
      </p:sp>
    </p:spTree>
    <p:extLst>
      <p:ext uri="{BB962C8B-B14F-4D97-AF65-F5344CB8AC3E}">
        <p14:creationId xmlns:p14="http://schemas.microsoft.com/office/powerpoint/2010/main" val="24534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El Pack gourmet</a:t>
            </a:r>
            <a:br>
              <a:rPr lang="es-ES" dirty="0" smtClean="0"/>
            </a:br>
            <a:r>
              <a:rPr lang="es-ES" dirty="0" smtClean="0"/>
              <a:t>(Miel en panal)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19969"/>
            <a:ext cx="6034617" cy="4525963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56992"/>
            <a:ext cx="3275856" cy="2456892"/>
          </a:xfrm>
          <a:prstGeom prst="rect">
            <a:avLst/>
          </a:prstGeom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57200" y="6209928"/>
            <a:ext cx="6977749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dirty="0" smtClean="0"/>
              <a:t>C2. Diseño y aplicación de la estrategia comercial y plan de marketing para mercados especiales de Europa y Estados Unidos:</a:t>
            </a:r>
            <a:endParaRPr lang="es-ES" sz="1800" b="1" dirty="0"/>
          </a:p>
        </p:txBody>
      </p:sp>
    </p:spTree>
    <p:extLst>
      <p:ext uri="{BB962C8B-B14F-4D97-AF65-F5344CB8AC3E}">
        <p14:creationId xmlns:p14="http://schemas.microsoft.com/office/powerpoint/2010/main" val="136874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sz="2700" dirty="0"/>
              <a:t>P</a:t>
            </a:r>
            <a:r>
              <a:rPr lang="es-ES" sz="2700" dirty="0" smtClean="0"/>
              <a:t>ublicación de oferta exportable en la </a:t>
            </a:r>
            <a:r>
              <a:rPr lang="es-ES" sz="2700" dirty="0" err="1" smtClean="0"/>
              <a:t>Pag</a:t>
            </a:r>
            <a:r>
              <a:rPr lang="es-ES" sz="2700" dirty="0" smtClean="0"/>
              <a:t> Web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>
                <a:hlinkClick r:id="rId2"/>
              </a:rPr>
              <a:t>www.adapicruz.org.bo</a:t>
            </a:r>
            <a:r>
              <a:rPr lang="es-ES" dirty="0" smtClean="0"/>
              <a:t/>
            </a:r>
            <a:br>
              <a:rPr lang="es-ES" dirty="0" smtClean="0"/>
            </a:br>
            <a:endParaRPr lang="en-US" dirty="0"/>
          </a:p>
        </p:txBody>
      </p:sp>
      <p:pic>
        <p:nvPicPr>
          <p:cNvPr id="4" name="3 Imagen" descr="D:\sergio\Trabajos\ADAPICRUZ\Subdominio APIBSA\informe\cuerpo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1988840"/>
            <a:ext cx="323618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Marcador de contenido" descr="D:\sergio\Trabajos\ADAPICRUZ\Subdominio APIBSA\informe\novedades.jpg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758211" y="4287740"/>
            <a:ext cx="1051520" cy="2314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D:\sergio\Trabajos\ADAPICRUZ\Subdominio APIBSA\informe\productos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1502" y="5445224"/>
            <a:ext cx="2592288" cy="123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728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PROMOCION INTERNACIONAL DE </a:t>
            </a:r>
            <a:r>
              <a:rPr lang="es-ES" sz="3600" dirty="0" smtClean="0"/>
              <a:t>PROTOTIPOS DE OFERTA EXPORTABLE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2700" dirty="0" smtClean="0"/>
              <a:t>PLAN DE MARKETING PARA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2700" dirty="0" smtClean="0"/>
              <a:t>ANUGA FERIA DE ALEMANIA</a:t>
            </a:r>
            <a:endParaRPr lang="en-US" sz="2700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104963"/>
            <a:ext cx="4139952" cy="3104963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780928"/>
            <a:ext cx="2886067" cy="216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5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63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R3. Feria ANUGA </a:t>
            </a:r>
            <a:r>
              <a:rPr lang="es-ES" dirty="0"/>
              <a:t>Alemania OCT 2015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23497"/>
            <a:ext cx="3495268" cy="2046958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705121"/>
            <a:ext cx="2448272" cy="1836204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656132"/>
            <a:ext cx="3495268" cy="2621451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917" y="3676314"/>
            <a:ext cx="3131840" cy="234888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732240" y="2060848"/>
            <a:ext cx="2160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Código QR de ADAPICRUZ en ANUGA</a:t>
            </a:r>
          </a:p>
          <a:p>
            <a:r>
              <a:rPr lang="es-ES" dirty="0" smtClean="0">
                <a:hlinkClick r:id="rId6"/>
              </a:rPr>
              <a:t>www.adapicruz.org</a:t>
            </a:r>
            <a:endParaRPr lang="es-ES" dirty="0" smtClean="0"/>
          </a:p>
          <a:p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1062537" y="6089406"/>
            <a:ext cx="684076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Planeación, gestión y participación en una feria internacional especializada en alimentos, llevando la oferta exportable Boliviana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798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FERIA ANUGA ALEMANIA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15" y="3967003"/>
            <a:ext cx="2990565" cy="2242924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847" y="2132856"/>
            <a:ext cx="2939818" cy="2204863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30005"/>
            <a:ext cx="2987824" cy="2240868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321" y="1606323"/>
            <a:ext cx="2886066" cy="2164550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050331"/>
            <a:ext cx="2755211" cy="2066408"/>
          </a:xfrm>
          <a:prstGeom prst="rect">
            <a:avLst/>
          </a:prstGeom>
        </p:spPr>
      </p:pic>
      <p:pic>
        <p:nvPicPr>
          <p:cNvPr id="10" name="3 Marcador de contenido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53" t="30422" r="15242"/>
          <a:stretch/>
        </p:blipFill>
        <p:spPr>
          <a:xfrm>
            <a:off x="3491881" y="4392054"/>
            <a:ext cx="2292402" cy="216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4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68009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Registros de empresas interesadas en miel Ecológica Boliviana y de entidades de apoyo futuro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84583"/>
            <a:ext cx="4010325" cy="3007288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3" y="2924944"/>
            <a:ext cx="4355976" cy="326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2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Bolivia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dirty="0" smtClean="0"/>
              <a:t>Estadísticas</a:t>
            </a:r>
          </a:p>
          <a:p>
            <a:pPr lvl="1"/>
            <a:r>
              <a:rPr lang="es-ES" dirty="0" smtClean="0"/>
              <a:t>25.000 apicultores 125.000 colmenas</a:t>
            </a:r>
          </a:p>
          <a:p>
            <a:pPr lvl="1"/>
            <a:r>
              <a:rPr lang="es-ES" dirty="0" smtClean="0"/>
              <a:t>2.000 Toneladas</a:t>
            </a:r>
          </a:p>
          <a:p>
            <a:pPr lvl="1"/>
            <a:r>
              <a:rPr lang="es-ES" dirty="0" smtClean="0"/>
              <a:t>Realidad 10.000 apicultores más de 10 colmenas (embrionaria)</a:t>
            </a:r>
          </a:p>
          <a:p>
            <a:pPr lvl="1"/>
            <a:r>
              <a:rPr lang="es-ES" dirty="0" smtClean="0"/>
              <a:t>Problemas de comercialización más de 50 (muy pequeña)</a:t>
            </a:r>
          </a:p>
          <a:p>
            <a:pPr lvl="1"/>
            <a:r>
              <a:rPr lang="es-ES" dirty="0" smtClean="0"/>
              <a:t>Apicultura de más de 100 y menos 500 mediana requiere de estrategias de comerciales (volumen)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36307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08920"/>
            <a:ext cx="4032449" cy="302433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Acuerdos y negociaciones de apoyos con ONG del mercado </a:t>
            </a:r>
            <a:r>
              <a:rPr lang="es-ES" dirty="0" err="1" smtClean="0"/>
              <a:t>Fair</a:t>
            </a:r>
            <a:r>
              <a:rPr lang="es-ES" dirty="0" smtClean="0"/>
              <a:t> </a:t>
            </a:r>
            <a:r>
              <a:rPr lang="es-ES" dirty="0" err="1" smtClean="0"/>
              <a:t>Trade</a:t>
            </a:r>
            <a:r>
              <a:rPr lang="es-ES" dirty="0" smtClean="0"/>
              <a:t> en Bruselas y Lieja /</a:t>
            </a:r>
            <a:r>
              <a:rPr lang="es-ES" dirty="0" err="1" smtClean="0"/>
              <a:t>Belgica</a:t>
            </a:r>
            <a:endParaRPr lang="en-U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132856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47434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969605"/>
            <a:ext cx="3115753" cy="2336815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Interesados en la importación de miel Bolivia a Europa</a:t>
            </a:r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13" y="1412776"/>
            <a:ext cx="3089317" cy="2316988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623" y="1593987"/>
            <a:ext cx="2973155" cy="2229866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904712"/>
            <a:ext cx="2144555" cy="1608416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093" y="4040810"/>
            <a:ext cx="2973155" cy="2229866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45024"/>
            <a:ext cx="3579573" cy="268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2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7001" y="260648"/>
            <a:ext cx="8229600" cy="20162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600" dirty="0" smtClean="0"/>
              <a:t>Identificación de restricciones para la venta de los productos a Empresarios Europeos</a:t>
            </a:r>
            <a:endParaRPr lang="en-US" sz="36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66603"/>
            <a:ext cx="4114404" cy="3085803"/>
          </a:xfr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09628"/>
            <a:ext cx="3600400" cy="270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996952"/>
            <a:ext cx="82296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Efectos e impactos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769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87220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2800" dirty="0" smtClean="0"/>
              <a:t>Miel producida en cajas media alza, permitieron cosechas tempranas y aprovechamiento de floraciones cortas, menor esfuerzo, mejor calidad</a:t>
            </a:r>
            <a:br>
              <a:rPr lang="es-ES" sz="2800" dirty="0" smtClean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b="1" dirty="0" smtClean="0"/>
              <a:t>Disminución del riesgo e incremento de rendimientos</a:t>
            </a:r>
            <a:endParaRPr lang="en-US" sz="28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2492896"/>
            <a:ext cx="6400800" cy="403244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en-US" b="1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492896"/>
            <a:ext cx="5184577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9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Experimentar la apicultura migratoria grupal y la equidad de género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es-ES" dirty="0"/>
              <a:t>9</a:t>
            </a:r>
            <a:r>
              <a:rPr lang="es-ES" dirty="0" smtClean="0"/>
              <a:t> grupos de trabajo activos 7 meses después de concluido el proyecto</a:t>
            </a:r>
          </a:p>
          <a:p>
            <a:r>
              <a:rPr lang="es-ES" dirty="0" smtClean="0"/>
              <a:t>4 grupos integrados para el desafío de la exportación</a:t>
            </a:r>
          </a:p>
          <a:p>
            <a:r>
              <a:rPr lang="es-ES" dirty="0" smtClean="0"/>
              <a:t>1 Grupo indígena experimentado alianzas para apicultura migratoria</a:t>
            </a:r>
          </a:p>
          <a:p>
            <a:r>
              <a:rPr lang="es-ES" dirty="0" smtClean="0"/>
              <a:t>3 Grupos con fuerte participación de mujeres</a:t>
            </a:r>
          </a:p>
          <a:p>
            <a:r>
              <a:rPr lang="es-ES" dirty="0" smtClean="0"/>
              <a:t>La tecnología y el método de trabajo favorecen el trabajo de las mujeres</a:t>
            </a:r>
          </a:p>
          <a:p>
            <a:r>
              <a:rPr lang="es-ES" dirty="0" smtClean="0"/>
              <a:t>Grupos apícolas incrementan numero de colmenas, productividad y rentabilidad</a:t>
            </a: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87407"/>
            <a:ext cx="3960440" cy="297033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87406"/>
            <a:ext cx="3858562" cy="289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3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01778" y="1399816"/>
            <a:ext cx="6204334" cy="623100"/>
          </a:xfrm>
        </p:spPr>
        <p:txBody>
          <a:bodyPr/>
          <a:lstStyle/>
          <a:p>
            <a:r>
              <a:rPr lang="es-ES" sz="2800" dirty="0"/>
              <a:t>Innovaciones / Equipamiento </a:t>
            </a:r>
            <a:r>
              <a:rPr lang="es-ES" sz="3600" dirty="0"/>
              <a:t/>
            </a:r>
            <a:br>
              <a:rPr lang="es-ES" sz="3600" dirty="0"/>
            </a:br>
            <a:r>
              <a:rPr lang="es-ES" sz="2000" dirty="0"/>
              <a:t>(BPM en cosecha/extracción/desinfección a vapor de agua)</a:t>
            </a:r>
            <a:endParaRPr lang="en-US" sz="20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66</a:t>
            </a:fld>
            <a:endParaRPr lang="en-US"/>
          </a:p>
        </p:txBody>
      </p:sp>
      <p:pic>
        <p:nvPicPr>
          <p:cNvPr id="6" name="Picture 5" descr="C:\TOSHIBA\Pictures\fotos hasta el Broshuere\probolivia\Carpas movil\DSC029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03" y="4162971"/>
            <a:ext cx="2187907" cy="164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TOSHIBA\Pictures\PROEX\imagenes para feria\DSC040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22" y="4257959"/>
            <a:ext cx="2277315" cy="170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942" y="2250278"/>
            <a:ext cx="2373758" cy="178031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2" y="2381302"/>
            <a:ext cx="2848993" cy="174504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809" r="8772" b="6432"/>
          <a:stretch/>
        </p:blipFill>
        <p:spPr>
          <a:xfrm>
            <a:off x="6189429" y="2381301"/>
            <a:ext cx="2579250" cy="28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9" y="0"/>
            <a:ext cx="8229600" cy="189263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sz="3200" dirty="0" smtClean="0"/>
              <a:t>Habilitación de una sala de extracción móvil para su validación y uso de los grupos apícolas que trabajen a mayor escala a futuro en nuevas zonas apícolas alejadas</a:t>
            </a:r>
            <a:endParaRPr lang="en-US" sz="32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52936"/>
            <a:ext cx="4728525" cy="3546393"/>
          </a:xfrm>
          <a:prstGeom prst="rect">
            <a:avLst/>
          </a:prstGeom>
        </p:spPr>
      </p:pic>
      <p:pic>
        <p:nvPicPr>
          <p:cNvPr id="5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131598"/>
            <a:ext cx="3024336" cy="2267731"/>
          </a:xfrm>
        </p:spPr>
      </p:pic>
      <p:pic>
        <p:nvPicPr>
          <p:cNvPr id="6" name="5 Marcador de contenido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92630"/>
            <a:ext cx="2945300" cy="220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2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Logrado un contrato de exportación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206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s-ES" sz="1600" dirty="0" smtClean="0"/>
              <a:t>4.000 kg de miel en panal para el mercado gourmet y de productos exóticos en Estados Unidos (Prueba) </a:t>
            </a:r>
          </a:p>
          <a:p>
            <a:r>
              <a:rPr lang="es-ES" sz="1600" dirty="0" smtClean="0"/>
              <a:t>El 20/12/2016 finalmente se logra enviar 1,600 kg por factores climáticos adversos</a:t>
            </a:r>
          </a:p>
          <a:p>
            <a:r>
              <a:rPr lang="es-ES" sz="1600" dirty="0" smtClean="0"/>
              <a:t>Se incrementa la demanda a 5 toneladas  para 2017 y 20 ton año para el futuro mediato</a:t>
            </a:r>
            <a:endParaRPr lang="es-ES" sz="16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86" y="2492896"/>
            <a:ext cx="2411760" cy="180882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900810"/>
            <a:ext cx="2843807" cy="2132855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492896"/>
            <a:ext cx="3035830" cy="22768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7574"/>
            <a:ext cx="3376876" cy="2532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064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2800" b="1" dirty="0" smtClean="0"/>
              <a:t>ADAPICRUZ en proceso de consolidar su mecanismo de control de calidad ecológica y trazabilidad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168478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es-ES" dirty="0" smtClean="0"/>
              <a:t>Modelo SPG especifico para productos apícolas validado </a:t>
            </a:r>
          </a:p>
          <a:p>
            <a:r>
              <a:rPr lang="es-ES" dirty="0" smtClean="0"/>
              <a:t>Protocolo de BPA y BPM sistematizado </a:t>
            </a:r>
          </a:p>
          <a:p>
            <a:r>
              <a:rPr lang="es-ES" dirty="0" smtClean="0"/>
              <a:t>20 apicultores en proceso de certificación interna</a:t>
            </a:r>
          </a:p>
          <a:p>
            <a:r>
              <a:rPr lang="es-ES" dirty="0" smtClean="0"/>
              <a:t>10 apicultores con sello de Producto </a:t>
            </a:r>
            <a:r>
              <a:rPr lang="es-ES" dirty="0" err="1" smtClean="0"/>
              <a:t>Ecologico</a:t>
            </a:r>
            <a:endParaRPr lang="es-ES" dirty="0" smtClean="0"/>
          </a:p>
          <a:p>
            <a:r>
              <a:rPr lang="es-ES" dirty="0" smtClean="0"/>
              <a:t>ADAPICRUZ acreditado como evaluador SPG con SENASAG y SENAPE </a:t>
            </a: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931912"/>
            <a:ext cx="3456383" cy="2592286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3056"/>
            <a:ext cx="3465157" cy="25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9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143000"/>
          </a:xfrm>
        </p:spPr>
        <p:txBody>
          <a:bodyPr/>
          <a:lstStyle/>
          <a:p>
            <a:r>
              <a:rPr lang="es-ES" dirty="0" smtClean="0"/>
              <a:t>Misión Institucional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2996952"/>
            <a:ext cx="8229600" cy="20162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Desarrollar y difundir </a:t>
            </a:r>
            <a:r>
              <a:rPr lang="es-ES" dirty="0"/>
              <a:t>tecnología </a:t>
            </a:r>
            <a:r>
              <a:rPr lang="es-ES" dirty="0" smtClean="0"/>
              <a:t>apícola ecológica, logrando </a:t>
            </a:r>
            <a:r>
              <a:rPr lang="es-ES" dirty="0"/>
              <a:t>productos saludables y conservando el medio ambiente. </a:t>
            </a:r>
            <a:endParaRPr lang="en-U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3194"/>
            <a:ext cx="1296144" cy="97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800" dirty="0" smtClean="0"/>
              <a:t>Nuestra primera experiencia de exportación de miel </a:t>
            </a:r>
            <a:endParaRPr lang="es-ES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88" y="1417638"/>
            <a:ext cx="2971800" cy="2227811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417638"/>
            <a:ext cx="4698040" cy="352353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84" y="4149080"/>
            <a:ext cx="3177896" cy="238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9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r="26375"/>
          <a:stretch/>
        </p:blipFill>
        <p:spPr>
          <a:xfrm>
            <a:off x="6140601" y="2924944"/>
            <a:ext cx="2546199" cy="378903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03" y="3390864"/>
            <a:ext cx="3635896" cy="272692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Trazabilidad de origen y Control del calidad en </a:t>
            </a:r>
            <a:r>
              <a:rPr lang="es-ES" dirty="0"/>
              <a:t>c</a:t>
            </a:r>
            <a:r>
              <a:rPr lang="es-ES" dirty="0" smtClean="0"/>
              <a:t>osecha y acopio 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64" y="1556792"/>
            <a:ext cx="3484663" cy="2613497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852" y="1767403"/>
            <a:ext cx="3203848" cy="24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4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1605" y="53752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Procesamiento y empaque aplicando BPM y trazabilidad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05" y="1350986"/>
            <a:ext cx="3744416" cy="2808312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287" y="1340768"/>
            <a:ext cx="3829000" cy="2871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8" y="4313532"/>
            <a:ext cx="3419872" cy="2564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71" y="4005063"/>
            <a:ext cx="3849049" cy="288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smtClean="0"/>
              <a:t>4.000 pack preparados para USA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34" y="1600200"/>
            <a:ext cx="6035532" cy="452596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699792" y="6309320"/>
            <a:ext cx="38164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Envío 1 programado para 21.12.2016</a:t>
            </a:r>
            <a:endParaRPr lang="es-ES" dirty="0"/>
          </a:p>
        </p:txBody>
      </p:sp>
      <p:sp>
        <p:nvSpPr>
          <p:cNvPr id="3" name="Estrella de 5 puntas 2"/>
          <p:cNvSpPr/>
          <p:nvPr/>
        </p:nvSpPr>
        <p:spPr>
          <a:xfrm>
            <a:off x="3563888" y="2132856"/>
            <a:ext cx="2952328" cy="17980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8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s-ES_tradnl" b="1" dirty="0" smtClean="0"/>
              <a:t>Nuestro objetivo de aprendizaje</a:t>
            </a:r>
            <a:r>
              <a:rPr lang="es-ES_tradnl" dirty="0" smtClean="0"/>
              <a:t>: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3648" y="1412776"/>
            <a:ext cx="6768752" cy="208823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s-ES_tradnl" dirty="0" smtClean="0"/>
              <a:t>La </a:t>
            </a:r>
            <a:r>
              <a:rPr lang="es-ES_tradnl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generación de una oferta exportable </a:t>
            </a:r>
            <a:r>
              <a:rPr lang="es-ES_tradnl" dirty="0"/>
              <a:t>de miel de abejas con alto valor agregado, para </a:t>
            </a:r>
            <a:r>
              <a:rPr lang="es-ES_tradnl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nichos de mercados especiales</a:t>
            </a:r>
            <a:r>
              <a:rPr lang="es-ES_tradnl" dirty="0"/>
              <a:t>, que mejoren las condiciones de acceso a mercados no tradicionales para la miel boliviana.</a:t>
            </a: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723" y="3488557"/>
            <a:ext cx="4211960" cy="315897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23528" y="4110997"/>
            <a:ext cx="2664296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4000" b="1" dirty="0" smtClean="0"/>
              <a:t>Cumplido</a:t>
            </a:r>
            <a:endParaRPr lang="es-ES" sz="4000" b="1" dirty="0"/>
          </a:p>
        </p:txBody>
      </p:sp>
    </p:spTree>
    <p:extLst>
      <p:ext uri="{BB962C8B-B14F-4D97-AF65-F5344CB8AC3E}">
        <p14:creationId xmlns:p14="http://schemas.microsoft.com/office/powerpoint/2010/main" val="1035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tarea continua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3285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s-ES" dirty="0" smtClean="0"/>
              <a:t>Los escenarios cambian </a:t>
            </a:r>
            <a:r>
              <a:rPr lang="es-ES" dirty="0" err="1" smtClean="0"/>
              <a:t>rapidamente</a:t>
            </a:r>
            <a:endParaRPr lang="es-ES" dirty="0" smtClean="0"/>
          </a:p>
          <a:p>
            <a:r>
              <a:rPr lang="es-ES" dirty="0" smtClean="0"/>
              <a:t>Debemos adaptarnos y competir</a:t>
            </a:r>
          </a:p>
          <a:p>
            <a:r>
              <a:rPr lang="es-ES" dirty="0" smtClean="0"/>
              <a:t>Ya tenemos una base de experiencia</a:t>
            </a:r>
          </a:p>
          <a:p>
            <a:r>
              <a:rPr lang="es-ES" dirty="0" smtClean="0"/>
              <a:t>Ajustar estrategias, innovar y recomenzar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31272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ADAPICRUZ CERTIFICADORA ACREDITADA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506" y="1600200"/>
            <a:ext cx="5606988" cy="4525963"/>
          </a:xfrm>
        </p:spPr>
      </p:pic>
    </p:spTree>
    <p:extLst>
      <p:ext uri="{BB962C8B-B14F-4D97-AF65-F5344CB8AC3E}">
        <p14:creationId xmlns:p14="http://schemas.microsoft.com/office/powerpoint/2010/main" val="107936116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Primer grupo que logra certificación</a:t>
            </a:r>
            <a:br>
              <a:rPr lang="es-ES" dirty="0" smtClean="0"/>
            </a:br>
            <a:r>
              <a:rPr lang="es-ES" dirty="0" smtClean="0"/>
              <a:t>Ecológica en septiembre 2020</a:t>
            </a:r>
            <a:br>
              <a:rPr lang="es-ES" dirty="0" smtClean="0"/>
            </a:br>
            <a:r>
              <a:rPr lang="es-ES" dirty="0" smtClean="0"/>
              <a:t>5.000 kg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98884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1413203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2100" y="1086702"/>
            <a:ext cx="6711900" cy="623100"/>
          </a:xfrm>
        </p:spPr>
        <p:txBody>
          <a:bodyPr/>
          <a:lstStyle/>
          <a:p>
            <a:r>
              <a:rPr lang="es-ES" sz="2000" dirty="0"/>
              <a:t>Estudio previo de ubicación de </a:t>
            </a:r>
            <a:r>
              <a:rPr lang="es-ES" sz="2000" dirty="0" err="1"/>
              <a:t>apiarios</a:t>
            </a:r>
            <a:endParaRPr lang="es-ES" sz="20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78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538" y="2200583"/>
            <a:ext cx="6056032" cy="340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2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79</a:t>
            </a:fld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2430380" y="1049756"/>
            <a:ext cx="352525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/>
              <a:t>Sala Móvil de extracción en apicultura migratoria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075" y="1837824"/>
            <a:ext cx="5678905" cy="425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4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VISIÓN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" dirty="0" smtClean="0"/>
              <a:t>Brindamos </a:t>
            </a:r>
            <a:r>
              <a:rPr lang="es-ES" dirty="0"/>
              <a:t>a la sociedad la seguridad de consumir </a:t>
            </a:r>
            <a:r>
              <a:rPr lang="es-ES" dirty="0" smtClean="0"/>
              <a:t>productos apícolas naturales, saludables </a:t>
            </a:r>
            <a:r>
              <a:rPr lang="es-ES" dirty="0"/>
              <a:t>y de alta calidad.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1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6"/>
          <p:cNvSpPr/>
          <p:nvPr/>
        </p:nvSpPr>
        <p:spPr>
          <a:xfrm>
            <a:off x="4235751" y="2034950"/>
            <a:ext cx="2938896" cy="2788091"/>
          </a:xfrm>
          <a:custGeom>
            <a:avLst/>
            <a:gdLst/>
            <a:ahLst/>
            <a:cxnLst/>
            <a:rect l="l" t="t" r="r" b="b"/>
            <a:pathLst>
              <a:path w="1899125" h="1801674" extrusionOk="0">
                <a:moveTo>
                  <a:pt x="1818538" y="707752"/>
                </a:moveTo>
                <a:cubicBezTo>
                  <a:pt x="1831074" y="497125"/>
                  <a:pt x="1753858" y="325519"/>
                  <a:pt x="1578309" y="205746"/>
                </a:cubicBezTo>
                <a:cubicBezTo>
                  <a:pt x="1408528" y="89914"/>
                  <a:pt x="1198250" y="22552"/>
                  <a:pt x="994519" y="4769"/>
                </a:cubicBezTo>
                <a:cubicBezTo>
                  <a:pt x="827085" y="-9839"/>
                  <a:pt x="652527" y="8307"/>
                  <a:pt x="495522" y="70381"/>
                </a:cubicBezTo>
                <a:cubicBezTo>
                  <a:pt x="429934" y="95571"/>
                  <a:pt x="368486" y="130433"/>
                  <a:pt x="313219" y="173809"/>
                </a:cubicBezTo>
                <a:cubicBezTo>
                  <a:pt x="239976" y="232551"/>
                  <a:pt x="210471" y="301682"/>
                  <a:pt x="158916" y="375104"/>
                </a:cubicBezTo>
                <a:cubicBezTo>
                  <a:pt x="103122" y="454565"/>
                  <a:pt x="46440" y="506438"/>
                  <a:pt x="18368" y="605174"/>
                </a:cubicBezTo>
                <a:cubicBezTo>
                  <a:pt x="-14565" y="720999"/>
                  <a:pt x="5923" y="819242"/>
                  <a:pt x="10454" y="934958"/>
                </a:cubicBezTo>
                <a:cubicBezTo>
                  <a:pt x="14758" y="1044814"/>
                  <a:pt x="-1278" y="1145825"/>
                  <a:pt x="25122" y="1255759"/>
                </a:cubicBezTo>
                <a:cubicBezTo>
                  <a:pt x="47323" y="1350745"/>
                  <a:pt x="90532" y="1439548"/>
                  <a:pt x="151572" y="1515641"/>
                </a:cubicBezTo>
                <a:cubicBezTo>
                  <a:pt x="422033" y="1849229"/>
                  <a:pt x="943761" y="1837532"/>
                  <a:pt x="1324630" y="1747856"/>
                </a:cubicBezTo>
                <a:cubicBezTo>
                  <a:pt x="1538265" y="1697565"/>
                  <a:pt x="1682812" y="1551189"/>
                  <a:pt x="1774457" y="1356692"/>
                </a:cubicBezTo>
                <a:cubicBezTo>
                  <a:pt x="1865783" y="1162882"/>
                  <a:pt x="1991560" y="890940"/>
                  <a:pt x="1818538" y="707752"/>
                </a:cubicBezTo>
                <a:close/>
                <a:moveTo>
                  <a:pt x="1780057" y="1013000"/>
                </a:moveTo>
                <a:cubicBezTo>
                  <a:pt x="1773893" y="989902"/>
                  <a:pt x="1783298" y="964666"/>
                  <a:pt x="1787413" y="941387"/>
                </a:cubicBezTo>
                <a:cubicBezTo>
                  <a:pt x="1787430" y="965448"/>
                  <a:pt x="1784958" y="989447"/>
                  <a:pt x="1780037" y="1013000"/>
                </a:cubicBezTo>
                <a:close/>
                <a:moveTo>
                  <a:pt x="1240206" y="1350652"/>
                </a:moveTo>
                <a:cubicBezTo>
                  <a:pt x="1199929" y="1367787"/>
                  <a:pt x="1164079" y="1357269"/>
                  <a:pt x="1121896" y="1347528"/>
                </a:cubicBezTo>
                <a:cubicBezTo>
                  <a:pt x="1185325" y="1323272"/>
                  <a:pt x="1246595" y="1293709"/>
                  <a:pt x="1305055" y="1259156"/>
                </a:cubicBezTo>
                <a:cubicBezTo>
                  <a:pt x="1286530" y="1291734"/>
                  <a:pt x="1264799" y="1322383"/>
                  <a:pt x="1240186" y="1350646"/>
                </a:cubicBezTo>
                <a:close/>
                <a:moveTo>
                  <a:pt x="1291243" y="1489342"/>
                </a:moveTo>
                <a:cubicBezTo>
                  <a:pt x="1273962" y="1493315"/>
                  <a:pt x="1256501" y="1496665"/>
                  <a:pt x="1238987" y="1499452"/>
                </a:cubicBezTo>
                <a:cubicBezTo>
                  <a:pt x="1256980" y="1483982"/>
                  <a:pt x="1267701" y="1489167"/>
                  <a:pt x="1291223" y="1489348"/>
                </a:cubicBezTo>
                <a:close/>
                <a:moveTo>
                  <a:pt x="1066251" y="829391"/>
                </a:moveTo>
                <a:cubicBezTo>
                  <a:pt x="1043961" y="799579"/>
                  <a:pt x="1027361" y="796436"/>
                  <a:pt x="1043676" y="759852"/>
                </a:cubicBezTo>
                <a:cubicBezTo>
                  <a:pt x="1056548" y="779930"/>
                  <a:pt x="1068915" y="804660"/>
                  <a:pt x="1066251" y="829391"/>
                </a:cubicBezTo>
                <a:close/>
                <a:moveTo>
                  <a:pt x="131680" y="905133"/>
                </a:moveTo>
                <a:cubicBezTo>
                  <a:pt x="135569" y="877323"/>
                  <a:pt x="140671" y="849592"/>
                  <a:pt x="146822" y="822178"/>
                </a:cubicBezTo>
                <a:cubicBezTo>
                  <a:pt x="168547" y="893395"/>
                  <a:pt x="196336" y="962619"/>
                  <a:pt x="229884" y="1029092"/>
                </a:cubicBezTo>
                <a:cubicBezTo>
                  <a:pt x="262843" y="1095845"/>
                  <a:pt x="272015" y="1165598"/>
                  <a:pt x="298810" y="1235112"/>
                </a:cubicBezTo>
                <a:cubicBezTo>
                  <a:pt x="217288" y="1140213"/>
                  <a:pt x="159946" y="1026998"/>
                  <a:pt x="131680" y="905133"/>
                </a:cubicBezTo>
                <a:close/>
                <a:moveTo>
                  <a:pt x="263413" y="518227"/>
                </a:moveTo>
                <a:cubicBezTo>
                  <a:pt x="267756" y="601097"/>
                  <a:pt x="263265" y="667409"/>
                  <a:pt x="254417" y="750351"/>
                </a:cubicBezTo>
                <a:cubicBezTo>
                  <a:pt x="242890" y="706980"/>
                  <a:pt x="235842" y="662542"/>
                  <a:pt x="233384" y="617733"/>
                </a:cubicBezTo>
                <a:cubicBezTo>
                  <a:pt x="231686" y="584111"/>
                  <a:pt x="263660" y="522899"/>
                  <a:pt x="263413" y="518207"/>
                </a:cubicBezTo>
                <a:close/>
                <a:moveTo>
                  <a:pt x="454798" y="739444"/>
                </a:moveTo>
                <a:cubicBezTo>
                  <a:pt x="460884" y="691751"/>
                  <a:pt x="468441" y="598388"/>
                  <a:pt x="506592" y="564461"/>
                </a:cubicBezTo>
                <a:cubicBezTo>
                  <a:pt x="560559" y="516503"/>
                  <a:pt x="618427" y="559464"/>
                  <a:pt x="661686" y="596690"/>
                </a:cubicBezTo>
                <a:cubicBezTo>
                  <a:pt x="571591" y="647105"/>
                  <a:pt x="494711" y="685938"/>
                  <a:pt x="463872" y="794233"/>
                </a:cubicBezTo>
                <a:cubicBezTo>
                  <a:pt x="451181" y="778945"/>
                  <a:pt x="447713" y="758006"/>
                  <a:pt x="454797" y="739444"/>
                </a:cubicBezTo>
                <a:close/>
                <a:moveTo>
                  <a:pt x="731461" y="908134"/>
                </a:moveTo>
                <a:cubicBezTo>
                  <a:pt x="722308" y="910395"/>
                  <a:pt x="744800" y="779767"/>
                  <a:pt x="748890" y="771388"/>
                </a:cubicBezTo>
                <a:cubicBezTo>
                  <a:pt x="760771" y="795114"/>
                  <a:pt x="730521" y="879935"/>
                  <a:pt x="731435" y="908134"/>
                </a:cubicBezTo>
                <a:close/>
                <a:moveTo>
                  <a:pt x="845227" y="1379142"/>
                </a:moveTo>
                <a:cubicBezTo>
                  <a:pt x="857758" y="1385458"/>
                  <a:pt x="870425" y="1391522"/>
                  <a:pt x="883229" y="1397334"/>
                </a:cubicBezTo>
                <a:cubicBezTo>
                  <a:pt x="752707" y="1462829"/>
                  <a:pt x="626011" y="1370055"/>
                  <a:pt x="553798" y="1260257"/>
                </a:cubicBezTo>
                <a:cubicBezTo>
                  <a:pt x="638530" y="1325267"/>
                  <a:pt x="739171" y="1366326"/>
                  <a:pt x="845201" y="1379142"/>
                </a:cubicBezTo>
                <a:close/>
                <a:moveTo>
                  <a:pt x="900431" y="1221080"/>
                </a:moveTo>
                <a:cubicBezTo>
                  <a:pt x="851903" y="1224269"/>
                  <a:pt x="735408" y="1064244"/>
                  <a:pt x="764601" y="1038036"/>
                </a:cubicBezTo>
                <a:cubicBezTo>
                  <a:pt x="801100" y="1107529"/>
                  <a:pt x="838959" y="1170361"/>
                  <a:pt x="900405" y="1221080"/>
                </a:cubicBezTo>
                <a:close/>
                <a:moveTo>
                  <a:pt x="868554" y="883856"/>
                </a:moveTo>
                <a:cubicBezTo>
                  <a:pt x="876831" y="858244"/>
                  <a:pt x="875101" y="846987"/>
                  <a:pt x="894416" y="825528"/>
                </a:cubicBezTo>
                <a:cubicBezTo>
                  <a:pt x="912798" y="846164"/>
                  <a:pt x="891065" y="881406"/>
                  <a:pt x="868528" y="883856"/>
                </a:cubicBezTo>
                <a:close/>
                <a:moveTo>
                  <a:pt x="728486" y="1608635"/>
                </a:moveTo>
                <a:cubicBezTo>
                  <a:pt x="649811" y="1617598"/>
                  <a:pt x="547608" y="1627157"/>
                  <a:pt x="504071" y="1545122"/>
                </a:cubicBezTo>
                <a:cubicBezTo>
                  <a:pt x="575905" y="1575650"/>
                  <a:pt x="651306" y="1596990"/>
                  <a:pt x="728486" y="1608635"/>
                </a:cubicBezTo>
                <a:close/>
                <a:moveTo>
                  <a:pt x="613968" y="944705"/>
                </a:moveTo>
                <a:cubicBezTo>
                  <a:pt x="601558" y="949388"/>
                  <a:pt x="589242" y="954311"/>
                  <a:pt x="577022" y="959475"/>
                </a:cubicBezTo>
                <a:cubicBezTo>
                  <a:pt x="563190" y="872093"/>
                  <a:pt x="576374" y="816384"/>
                  <a:pt x="638384" y="749956"/>
                </a:cubicBezTo>
                <a:cubicBezTo>
                  <a:pt x="611193" y="810726"/>
                  <a:pt x="608452" y="879287"/>
                  <a:pt x="613968" y="944705"/>
                </a:cubicBezTo>
                <a:close/>
                <a:moveTo>
                  <a:pt x="591846" y="303276"/>
                </a:moveTo>
                <a:cubicBezTo>
                  <a:pt x="628408" y="288330"/>
                  <a:pt x="667749" y="281390"/>
                  <a:pt x="707219" y="282926"/>
                </a:cubicBezTo>
                <a:cubicBezTo>
                  <a:pt x="663312" y="299699"/>
                  <a:pt x="637373" y="298999"/>
                  <a:pt x="591846" y="303276"/>
                </a:cubicBezTo>
                <a:close/>
                <a:moveTo>
                  <a:pt x="1317850" y="417689"/>
                </a:moveTo>
                <a:lnTo>
                  <a:pt x="1307285" y="402472"/>
                </a:lnTo>
                <a:cubicBezTo>
                  <a:pt x="1317340" y="410681"/>
                  <a:pt x="1327462" y="418817"/>
                  <a:pt x="1337651" y="426879"/>
                </a:cubicBezTo>
                <a:cubicBezTo>
                  <a:pt x="1330187" y="426198"/>
                  <a:pt x="1323189" y="422950"/>
                  <a:pt x="1317850" y="417689"/>
                </a:cubicBezTo>
                <a:close/>
                <a:moveTo>
                  <a:pt x="1632061" y="731809"/>
                </a:moveTo>
                <a:cubicBezTo>
                  <a:pt x="1624353" y="721440"/>
                  <a:pt x="1616512" y="711161"/>
                  <a:pt x="1608539" y="700973"/>
                </a:cubicBezTo>
                <a:cubicBezTo>
                  <a:pt x="1627021" y="705221"/>
                  <a:pt x="1634861" y="715499"/>
                  <a:pt x="1632061" y="731809"/>
                </a:cubicBezTo>
                <a:close/>
                <a:moveTo>
                  <a:pt x="1164124" y="1111237"/>
                </a:moveTo>
                <a:cubicBezTo>
                  <a:pt x="1193935" y="1064028"/>
                  <a:pt x="1216052" y="1012382"/>
                  <a:pt x="1229647" y="958230"/>
                </a:cubicBezTo>
                <a:cubicBezTo>
                  <a:pt x="1274209" y="1032391"/>
                  <a:pt x="1272861" y="1190594"/>
                  <a:pt x="1155108" y="1191904"/>
                </a:cubicBezTo>
                <a:cubicBezTo>
                  <a:pt x="1160632" y="1165356"/>
                  <a:pt x="1163651" y="1138349"/>
                  <a:pt x="1164124" y="1111237"/>
                </a:cubicBezTo>
                <a:close/>
                <a:moveTo>
                  <a:pt x="1241023" y="537578"/>
                </a:moveTo>
                <a:lnTo>
                  <a:pt x="1217041" y="518933"/>
                </a:lnTo>
                <a:cubicBezTo>
                  <a:pt x="1228622" y="518119"/>
                  <a:pt x="1238958" y="526155"/>
                  <a:pt x="1241023" y="537578"/>
                </a:cubicBezTo>
                <a:close/>
                <a:moveTo>
                  <a:pt x="1601403" y="917090"/>
                </a:moveTo>
                <a:cubicBezTo>
                  <a:pt x="1587347" y="952543"/>
                  <a:pt x="1569018" y="986148"/>
                  <a:pt x="1546821" y="1017161"/>
                </a:cubicBezTo>
                <a:cubicBezTo>
                  <a:pt x="1537578" y="966383"/>
                  <a:pt x="1516869" y="922009"/>
                  <a:pt x="1501184" y="873403"/>
                </a:cubicBezTo>
                <a:cubicBezTo>
                  <a:pt x="1486723" y="828600"/>
                  <a:pt x="1481836" y="780448"/>
                  <a:pt x="1468853" y="734622"/>
                </a:cubicBezTo>
                <a:cubicBezTo>
                  <a:pt x="1518813" y="791032"/>
                  <a:pt x="1563203" y="852139"/>
                  <a:pt x="1601403" y="917090"/>
                </a:cubicBezTo>
                <a:close/>
                <a:moveTo>
                  <a:pt x="1506499" y="1277230"/>
                </a:moveTo>
                <a:cubicBezTo>
                  <a:pt x="1528504" y="1241119"/>
                  <a:pt x="1535426" y="1195876"/>
                  <a:pt x="1557892" y="1163168"/>
                </a:cubicBezTo>
                <a:cubicBezTo>
                  <a:pt x="1581226" y="1129254"/>
                  <a:pt x="1618521" y="1102410"/>
                  <a:pt x="1643080" y="1067996"/>
                </a:cubicBezTo>
                <a:cubicBezTo>
                  <a:pt x="1627336" y="1135145"/>
                  <a:pt x="1607386" y="1202526"/>
                  <a:pt x="1575930" y="1264204"/>
                </a:cubicBezTo>
                <a:cubicBezTo>
                  <a:pt x="1539633" y="1335351"/>
                  <a:pt x="1511412" y="1355584"/>
                  <a:pt x="1428460" y="1365590"/>
                </a:cubicBezTo>
                <a:cubicBezTo>
                  <a:pt x="1459219" y="1340695"/>
                  <a:pt x="1485597" y="1310830"/>
                  <a:pt x="1506499" y="1277231"/>
                </a:cubicBezTo>
                <a:close/>
                <a:moveTo>
                  <a:pt x="1533521" y="332875"/>
                </a:moveTo>
                <a:cubicBezTo>
                  <a:pt x="1592389" y="376330"/>
                  <a:pt x="1638930" y="434359"/>
                  <a:pt x="1668566" y="501253"/>
                </a:cubicBezTo>
                <a:cubicBezTo>
                  <a:pt x="1556693" y="420243"/>
                  <a:pt x="1442466" y="350191"/>
                  <a:pt x="1337301" y="259356"/>
                </a:cubicBezTo>
                <a:cubicBezTo>
                  <a:pt x="1295598" y="223329"/>
                  <a:pt x="1253688" y="183977"/>
                  <a:pt x="1199974" y="166680"/>
                </a:cubicBezTo>
                <a:cubicBezTo>
                  <a:pt x="1173730" y="158255"/>
                  <a:pt x="1150189" y="159985"/>
                  <a:pt x="1123763" y="157555"/>
                </a:cubicBezTo>
                <a:cubicBezTo>
                  <a:pt x="1079629" y="153498"/>
                  <a:pt x="1075922" y="156051"/>
                  <a:pt x="1034964" y="129201"/>
                </a:cubicBezTo>
                <a:cubicBezTo>
                  <a:pt x="1213839" y="155578"/>
                  <a:pt x="1388941" y="223361"/>
                  <a:pt x="1533521" y="332875"/>
                </a:cubicBezTo>
                <a:close/>
                <a:moveTo>
                  <a:pt x="982366" y="363652"/>
                </a:moveTo>
                <a:cubicBezTo>
                  <a:pt x="945492" y="365499"/>
                  <a:pt x="954592" y="374177"/>
                  <a:pt x="913563" y="371507"/>
                </a:cubicBezTo>
                <a:cubicBezTo>
                  <a:pt x="884920" y="369640"/>
                  <a:pt x="855455" y="358389"/>
                  <a:pt x="826709" y="354657"/>
                </a:cubicBezTo>
                <a:cubicBezTo>
                  <a:pt x="894008" y="332557"/>
                  <a:pt x="916603" y="332751"/>
                  <a:pt x="982366" y="363652"/>
                </a:cubicBezTo>
                <a:close/>
                <a:moveTo>
                  <a:pt x="881751" y="188974"/>
                </a:moveTo>
                <a:lnTo>
                  <a:pt x="896899" y="196440"/>
                </a:lnTo>
                <a:cubicBezTo>
                  <a:pt x="837460" y="176929"/>
                  <a:pt x="775327" y="166870"/>
                  <a:pt x="712768" y="166628"/>
                </a:cubicBezTo>
                <a:cubicBezTo>
                  <a:pt x="682225" y="166870"/>
                  <a:pt x="651806" y="170526"/>
                  <a:pt x="622076" y="177529"/>
                </a:cubicBezTo>
                <a:lnTo>
                  <a:pt x="592449" y="185876"/>
                </a:lnTo>
                <a:cubicBezTo>
                  <a:pt x="573172" y="201637"/>
                  <a:pt x="555272" y="200598"/>
                  <a:pt x="538748" y="182759"/>
                </a:cubicBezTo>
                <a:cubicBezTo>
                  <a:pt x="644580" y="132072"/>
                  <a:pt x="776936" y="139758"/>
                  <a:pt x="881751" y="188974"/>
                </a:cubicBezTo>
                <a:close/>
                <a:moveTo>
                  <a:pt x="214866" y="1384255"/>
                </a:moveTo>
                <a:cubicBezTo>
                  <a:pt x="191487" y="1347181"/>
                  <a:pt x="172644" y="1307435"/>
                  <a:pt x="158741" y="1265869"/>
                </a:cubicBezTo>
                <a:cubicBezTo>
                  <a:pt x="193513" y="1313954"/>
                  <a:pt x="233150" y="1358325"/>
                  <a:pt x="277025" y="1398280"/>
                </a:cubicBezTo>
                <a:cubicBezTo>
                  <a:pt x="297559" y="1416945"/>
                  <a:pt x="339489" y="1436944"/>
                  <a:pt x="352465" y="1459115"/>
                </a:cubicBezTo>
                <a:cubicBezTo>
                  <a:pt x="364450" y="1479582"/>
                  <a:pt x="363024" y="1519795"/>
                  <a:pt x="369155" y="1542718"/>
                </a:cubicBezTo>
                <a:cubicBezTo>
                  <a:pt x="307803" y="1500558"/>
                  <a:pt x="255371" y="1446708"/>
                  <a:pt x="214866" y="1384255"/>
                </a:cubicBezTo>
                <a:close/>
                <a:moveTo>
                  <a:pt x="1479256" y="1570216"/>
                </a:moveTo>
                <a:cubicBezTo>
                  <a:pt x="1327449" y="1670760"/>
                  <a:pt x="1099366" y="1675297"/>
                  <a:pt x="923778" y="1679872"/>
                </a:cubicBezTo>
                <a:cubicBezTo>
                  <a:pt x="988666" y="1657403"/>
                  <a:pt x="1038030" y="1628207"/>
                  <a:pt x="1106904" y="1625329"/>
                </a:cubicBezTo>
                <a:cubicBezTo>
                  <a:pt x="1170621" y="1623535"/>
                  <a:pt x="1234050" y="1616067"/>
                  <a:pt x="1296441" y="1603016"/>
                </a:cubicBezTo>
                <a:cubicBezTo>
                  <a:pt x="1353688" y="1590948"/>
                  <a:pt x="1408748" y="1570185"/>
                  <a:pt x="1459708" y="1541448"/>
                </a:cubicBezTo>
                <a:cubicBezTo>
                  <a:pt x="1518269" y="1507573"/>
                  <a:pt x="1559791" y="1451805"/>
                  <a:pt x="1617257" y="1420042"/>
                </a:cubicBezTo>
                <a:cubicBezTo>
                  <a:pt x="1581556" y="1478325"/>
                  <a:pt x="1536658" y="1532193"/>
                  <a:pt x="1479256" y="1570216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36"/>
          <p:cNvSpPr txBox="1">
            <a:spLocks noGrp="1"/>
          </p:cNvSpPr>
          <p:nvPr>
            <p:ph type="sldNum" idx="12"/>
          </p:nvPr>
        </p:nvSpPr>
        <p:spPr>
          <a:xfrm>
            <a:off x="8480584" y="5607101"/>
            <a:ext cx="548700" cy="3936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80</a:t>
            </a:fld>
            <a:endParaRPr/>
          </a:p>
        </p:txBody>
      </p:sp>
      <p:sp>
        <p:nvSpPr>
          <p:cNvPr id="343" name="Google Shape;343;p36"/>
          <p:cNvSpPr/>
          <p:nvPr/>
        </p:nvSpPr>
        <p:spPr>
          <a:xfrm>
            <a:off x="5107580" y="2877016"/>
            <a:ext cx="1195248" cy="1103958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" name="Google Shape;365;p39"/>
          <p:cNvSpPr/>
          <p:nvPr/>
        </p:nvSpPr>
        <p:spPr>
          <a:xfrm>
            <a:off x="3683709" y="3928074"/>
            <a:ext cx="552043" cy="576325"/>
          </a:xfrm>
          <a:custGeom>
            <a:avLst/>
            <a:gdLst/>
            <a:ahLst/>
            <a:cxnLst/>
            <a:rect l="l" t="t" r="r" b="b"/>
            <a:pathLst>
              <a:path w="1322258" h="1380419" extrusionOk="0">
                <a:moveTo>
                  <a:pt x="1276346" y="642194"/>
                </a:moveTo>
                <a:cubicBezTo>
                  <a:pt x="1062640" y="635771"/>
                  <a:pt x="848693" y="629012"/>
                  <a:pt x="635874" y="607437"/>
                </a:cubicBezTo>
                <a:cubicBezTo>
                  <a:pt x="724609" y="605123"/>
                  <a:pt x="823842" y="616005"/>
                  <a:pt x="910995" y="600256"/>
                </a:cubicBezTo>
                <a:cubicBezTo>
                  <a:pt x="941562" y="594735"/>
                  <a:pt x="973050" y="581565"/>
                  <a:pt x="981398" y="547476"/>
                </a:cubicBezTo>
                <a:cubicBezTo>
                  <a:pt x="995704" y="489032"/>
                  <a:pt x="941860" y="483368"/>
                  <a:pt x="899367" y="476057"/>
                </a:cubicBezTo>
                <a:cubicBezTo>
                  <a:pt x="772439" y="454243"/>
                  <a:pt x="644889" y="436546"/>
                  <a:pt x="516716" y="422966"/>
                </a:cubicBezTo>
                <a:cubicBezTo>
                  <a:pt x="642376" y="406641"/>
                  <a:pt x="768774" y="396959"/>
                  <a:pt x="895205" y="389007"/>
                </a:cubicBezTo>
                <a:cubicBezTo>
                  <a:pt x="949944" y="385565"/>
                  <a:pt x="1096092" y="405701"/>
                  <a:pt x="1100441" y="317108"/>
                </a:cubicBezTo>
                <a:cubicBezTo>
                  <a:pt x="1104557" y="233207"/>
                  <a:pt x="928858" y="252060"/>
                  <a:pt x="874691" y="246830"/>
                </a:cubicBezTo>
                <a:lnTo>
                  <a:pt x="482363" y="208949"/>
                </a:lnTo>
                <a:cubicBezTo>
                  <a:pt x="579925" y="199176"/>
                  <a:pt x="685239" y="183026"/>
                  <a:pt x="766985" y="124498"/>
                </a:cubicBezTo>
                <a:cubicBezTo>
                  <a:pt x="796639" y="103273"/>
                  <a:pt x="832774" y="69184"/>
                  <a:pt x="807010" y="30188"/>
                </a:cubicBezTo>
                <a:cubicBezTo>
                  <a:pt x="781569" y="-8314"/>
                  <a:pt x="704736" y="4103"/>
                  <a:pt x="664834" y="2807"/>
                </a:cubicBezTo>
                <a:cubicBezTo>
                  <a:pt x="541683" y="-1211"/>
                  <a:pt x="414785" y="-2728"/>
                  <a:pt x="292139" y="10979"/>
                </a:cubicBezTo>
                <a:cubicBezTo>
                  <a:pt x="180207" y="23481"/>
                  <a:pt x="151118" y="136779"/>
                  <a:pt x="283065" y="127142"/>
                </a:cubicBezTo>
                <a:cubicBezTo>
                  <a:pt x="234258" y="141873"/>
                  <a:pt x="77784" y="198872"/>
                  <a:pt x="127790" y="274186"/>
                </a:cubicBezTo>
                <a:cubicBezTo>
                  <a:pt x="164463" y="329415"/>
                  <a:pt x="359185" y="315819"/>
                  <a:pt x="422135" y="321898"/>
                </a:cubicBezTo>
                <a:cubicBezTo>
                  <a:pt x="322480" y="337827"/>
                  <a:pt x="221729" y="357082"/>
                  <a:pt x="125023" y="386421"/>
                </a:cubicBezTo>
                <a:cubicBezTo>
                  <a:pt x="89153" y="397302"/>
                  <a:pt x="-18002" y="473530"/>
                  <a:pt x="65793" y="506180"/>
                </a:cubicBezTo>
                <a:cubicBezTo>
                  <a:pt x="33255" y="509421"/>
                  <a:pt x="-3885" y="546867"/>
                  <a:pt x="328" y="581358"/>
                </a:cubicBezTo>
                <a:cubicBezTo>
                  <a:pt x="6609" y="632447"/>
                  <a:pt x="94111" y="637547"/>
                  <a:pt x="132865" y="646886"/>
                </a:cubicBezTo>
                <a:cubicBezTo>
                  <a:pt x="274663" y="680336"/>
                  <a:pt x="418456" y="704679"/>
                  <a:pt x="563364" y="719763"/>
                </a:cubicBezTo>
                <a:lnTo>
                  <a:pt x="400150" y="729776"/>
                </a:lnTo>
                <a:cubicBezTo>
                  <a:pt x="358608" y="732323"/>
                  <a:pt x="295737" y="723943"/>
                  <a:pt x="260470" y="751752"/>
                </a:cubicBezTo>
                <a:cubicBezTo>
                  <a:pt x="147041" y="841136"/>
                  <a:pt x="355238" y="866373"/>
                  <a:pt x="401070" y="872478"/>
                </a:cubicBezTo>
                <a:cubicBezTo>
                  <a:pt x="328692" y="890373"/>
                  <a:pt x="256585" y="909328"/>
                  <a:pt x="184751" y="929340"/>
                </a:cubicBezTo>
                <a:cubicBezTo>
                  <a:pt x="141012" y="941537"/>
                  <a:pt x="77233" y="945996"/>
                  <a:pt x="56362" y="994253"/>
                </a:cubicBezTo>
                <a:cubicBezTo>
                  <a:pt x="7608" y="1107019"/>
                  <a:pt x="250164" y="1069981"/>
                  <a:pt x="301369" y="1070837"/>
                </a:cubicBezTo>
                <a:cubicBezTo>
                  <a:pt x="180921" y="1178522"/>
                  <a:pt x="431229" y="1189793"/>
                  <a:pt x="485118" y="1198393"/>
                </a:cubicBezTo>
                <a:cubicBezTo>
                  <a:pt x="348854" y="1316467"/>
                  <a:pt x="526004" y="1346512"/>
                  <a:pt x="622348" y="1374023"/>
                </a:cubicBezTo>
                <a:cubicBezTo>
                  <a:pt x="660958" y="1385041"/>
                  <a:pt x="695383" y="1396058"/>
                  <a:pt x="724369" y="1357031"/>
                </a:cubicBezTo>
                <a:cubicBezTo>
                  <a:pt x="784603" y="1275910"/>
                  <a:pt x="660556" y="1256681"/>
                  <a:pt x="608418" y="1240538"/>
                </a:cubicBezTo>
                <a:cubicBezTo>
                  <a:pt x="644715" y="1222132"/>
                  <a:pt x="707659" y="1213798"/>
                  <a:pt x="712656" y="1162644"/>
                </a:cubicBezTo>
                <a:cubicBezTo>
                  <a:pt x="718166" y="1106183"/>
                  <a:pt x="665100" y="1105328"/>
                  <a:pt x="623825" y="1098743"/>
                </a:cubicBezTo>
                <a:cubicBezTo>
                  <a:pt x="666649" y="1086488"/>
                  <a:pt x="800600" y="1056456"/>
                  <a:pt x="749524" y="981991"/>
                </a:cubicBezTo>
                <a:cubicBezTo>
                  <a:pt x="717485" y="935277"/>
                  <a:pt x="576853" y="958239"/>
                  <a:pt x="526173" y="957364"/>
                </a:cubicBezTo>
                <a:cubicBezTo>
                  <a:pt x="621900" y="935290"/>
                  <a:pt x="718710" y="918304"/>
                  <a:pt x="814483" y="896703"/>
                </a:cubicBezTo>
                <a:cubicBezTo>
                  <a:pt x="875806" y="882873"/>
                  <a:pt x="862882" y="873476"/>
                  <a:pt x="898252" y="833839"/>
                </a:cubicBezTo>
                <a:cubicBezTo>
                  <a:pt x="914878" y="815206"/>
                  <a:pt x="897260" y="823735"/>
                  <a:pt x="929442" y="812906"/>
                </a:cubicBezTo>
                <a:cubicBezTo>
                  <a:pt x="951181" y="805595"/>
                  <a:pt x="982345" y="809665"/>
                  <a:pt x="1004985" y="808278"/>
                </a:cubicBezTo>
                <a:cubicBezTo>
                  <a:pt x="1090543" y="803029"/>
                  <a:pt x="1186640" y="807539"/>
                  <a:pt x="1264090" y="765505"/>
                </a:cubicBezTo>
                <a:cubicBezTo>
                  <a:pt x="1305741" y="742925"/>
                  <a:pt x="1368580" y="644961"/>
                  <a:pt x="1276346" y="6421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7" t="27793" r="2817" b="24695"/>
          <a:stretch/>
        </p:blipFill>
        <p:spPr>
          <a:xfrm>
            <a:off x="209737" y="5054397"/>
            <a:ext cx="1034958" cy="73758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602" y="857251"/>
            <a:ext cx="4390213" cy="5111381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6484419" y="2705054"/>
            <a:ext cx="2484543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dirty="0"/>
              <a:t>Trabajo grupal y asociativo</a:t>
            </a:r>
          </a:p>
        </p:txBody>
      </p:sp>
    </p:spTree>
    <p:extLst>
      <p:ext uri="{BB962C8B-B14F-4D97-AF65-F5344CB8AC3E}">
        <p14:creationId xmlns:p14="http://schemas.microsoft.com/office/powerpoint/2010/main" val="285361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TOSHIBA\Pictures\PROEX\Viaje a Europa\F3 Alemania ANUGA\stand adapicruz\DSC080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812" y="1846672"/>
            <a:ext cx="4490641" cy="336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81</a:t>
            </a:fld>
            <a:endParaRPr lang="en-US"/>
          </a:p>
        </p:txBody>
      </p:sp>
      <p:pic>
        <p:nvPicPr>
          <p:cNvPr id="6" name="Picture 5" descr="C:\TOSHIBA\Pictures\PROEX\Viaje a Europa\F3 Alemania ANUGA\stand adapicruz\DSC08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55" y="1821446"/>
            <a:ext cx="4524274" cy="33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2474864" y="1021227"/>
            <a:ext cx="3757494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b="1" dirty="0"/>
              <a:t>Oferta exportable de Mieles de Bosque </a:t>
            </a:r>
            <a:r>
              <a:rPr lang="es-ES" sz="3200" b="1" dirty="0"/>
              <a:t>Ecológica</a:t>
            </a:r>
            <a:endParaRPr lang="en-US" sz="32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2" y="4099793"/>
            <a:ext cx="1648374" cy="1704109"/>
          </a:xfrm>
          <a:prstGeom prst="rect">
            <a:avLst/>
          </a:prstGeom>
        </p:spPr>
      </p:pic>
      <p:sp>
        <p:nvSpPr>
          <p:cNvPr id="9" name="Google Shape;341;p36"/>
          <p:cNvSpPr txBox="1">
            <a:spLocks/>
          </p:cNvSpPr>
          <p:nvPr/>
        </p:nvSpPr>
        <p:spPr>
          <a:xfrm>
            <a:off x="5219272" y="4840950"/>
            <a:ext cx="35901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pPr algn="r"/>
            <a:r>
              <a:rPr lang="es-ES" sz="6000"/>
              <a:t>Gracias!</a:t>
            </a:r>
            <a:endParaRPr lang="es-ES" sz="60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7" t="27793" r="2817" b="24695"/>
          <a:stretch/>
        </p:blipFill>
        <p:spPr>
          <a:xfrm>
            <a:off x="7326452" y="3026621"/>
            <a:ext cx="1702832" cy="121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2026" y="330326"/>
            <a:ext cx="5256584" cy="1143000"/>
          </a:xfrm>
        </p:spPr>
        <p:txBody>
          <a:bodyPr/>
          <a:lstStyle/>
          <a:p>
            <a:r>
              <a:rPr lang="es-ES" dirty="0" smtClean="0"/>
              <a:t>Nuestra experiencia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0521" y="1889953"/>
            <a:ext cx="3538736" cy="2620888"/>
          </a:xfrm>
        </p:spPr>
        <p:txBody>
          <a:bodyPr>
            <a:normAutofit lnSpcReduction="10000"/>
          </a:bodyPr>
          <a:lstStyle/>
          <a:p>
            <a:r>
              <a:rPr lang="es-ES" dirty="0"/>
              <a:t>Canal Informal de Comercialización de </a:t>
            </a:r>
            <a:r>
              <a:rPr lang="es-ES" dirty="0" smtClean="0"/>
              <a:t>Miel</a:t>
            </a:r>
          </a:p>
          <a:p>
            <a:r>
              <a:rPr lang="es-ES" dirty="0" smtClean="0"/>
              <a:t>Canal formal / </a:t>
            </a:r>
            <a:r>
              <a:rPr lang="es-ES" dirty="0" err="1" smtClean="0"/>
              <a:t>semi</a:t>
            </a:r>
            <a:r>
              <a:rPr lang="es-ES" dirty="0" smtClean="0"/>
              <a:t> formal </a:t>
            </a: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1588"/>
            <a:ext cx="1296144" cy="976223"/>
          </a:xfrm>
          <a:prstGeom prst="rect">
            <a:avLst/>
          </a:prstGeom>
        </p:spPr>
      </p:pic>
      <p:cxnSp>
        <p:nvCxnSpPr>
          <p:cNvPr id="6" name="Conector recto de flecha 5"/>
          <p:cNvCxnSpPr/>
          <p:nvPr/>
        </p:nvCxnSpPr>
        <p:spPr>
          <a:xfrm>
            <a:off x="4139952" y="2060848"/>
            <a:ext cx="936104" cy="9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5508104" y="1876182"/>
            <a:ext cx="9361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9</a:t>
            </a:r>
            <a:r>
              <a:rPr lang="es-ES" dirty="0" smtClean="0"/>
              <a:t>0 %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5508104" y="3237579"/>
            <a:ext cx="9361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10 %</a:t>
            </a:r>
            <a:endParaRPr lang="es-ES" dirty="0"/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4139952" y="3422245"/>
            <a:ext cx="936104" cy="6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642093" y="4742476"/>
            <a:ext cx="532859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La apicultura en Bolivia es muy embrionaria, no organizada, muy poco reglamentada, nada controlada y insuficientemente apoyada</a:t>
            </a:r>
            <a:endParaRPr lang="es-ES" dirty="0"/>
          </a:p>
        </p:txBody>
      </p:sp>
      <p:cxnSp>
        <p:nvCxnSpPr>
          <p:cNvPr id="14" name="Conector angular 13"/>
          <p:cNvCxnSpPr>
            <a:stCxn id="7" idx="3"/>
          </p:cNvCxnSpPr>
          <p:nvPr/>
        </p:nvCxnSpPr>
        <p:spPr>
          <a:xfrm flipV="1">
            <a:off x="6444208" y="1709405"/>
            <a:ext cx="720080" cy="3514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angular 15"/>
          <p:cNvCxnSpPr>
            <a:stCxn id="7" idx="3"/>
          </p:cNvCxnSpPr>
          <p:nvPr/>
        </p:nvCxnSpPr>
        <p:spPr>
          <a:xfrm>
            <a:off x="6444208" y="2060848"/>
            <a:ext cx="792088" cy="47269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7380312" y="1556445"/>
            <a:ext cx="136815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Familiares y amigos</a:t>
            </a:r>
            <a:endParaRPr lang="es-ES" dirty="0"/>
          </a:p>
        </p:txBody>
      </p:sp>
      <p:sp>
        <p:nvSpPr>
          <p:cNvPr id="18" name="CuadroTexto 17"/>
          <p:cNvSpPr txBox="1"/>
          <p:nvPr/>
        </p:nvSpPr>
        <p:spPr>
          <a:xfrm>
            <a:off x="7380312" y="2358741"/>
            <a:ext cx="136815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Ferias municipales</a:t>
            </a:r>
            <a:endParaRPr lang="es-ES" dirty="0"/>
          </a:p>
        </p:txBody>
      </p:sp>
      <p:sp>
        <p:nvSpPr>
          <p:cNvPr id="19" name="CuadroTexto 18"/>
          <p:cNvSpPr txBox="1"/>
          <p:nvPr/>
        </p:nvSpPr>
        <p:spPr>
          <a:xfrm>
            <a:off x="7380312" y="3237579"/>
            <a:ext cx="136815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Ferias Ecológicas</a:t>
            </a:r>
            <a:endParaRPr lang="es-ES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380312" y="4116417"/>
            <a:ext cx="136815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Supermercados</a:t>
            </a:r>
            <a:endParaRPr lang="es-ES" dirty="0"/>
          </a:p>
        </p:txBody>
      </p:sp>
      <p:sp>
        <p:nvSpPr>
          <p:cNvPr id="21" name="CuadroTexto 20"/>
          <p:cNvSpPr txBox="1"/>
          <p:nvPr/>
        </p:nvSpPr>
        <p:spPr>
          <a:xfrm>
            <a:off x="7380312" y="4995255"/>
            <a:ext cx="136815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Subsidios</a:t>
            </a:r>
            <a:endParaRPr lang="es-ES" dirty="0"/>
          </a:p>
        </p:txBody>
      </p:sp>
      <p:sp>
        <p:nvSpPr>
          <p:cNvPr id="22" name="CuadroTexto 21"/>
          <p:cNvSpPr txBox="1"/>
          <p:nvPr/>
        </p:nvSpPr>
        <p:spPr>
          <a:xfrm>
            <a:off x="7380312" y="5581403"/>
            <a:ext cx="136815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Tiendas naturales</a:t>
            </a:r>
            <a:endParaRPr lang="es-ES" dirty="0"/>
          </a:p>
        </p:txBody>
      </p:sp>
      <p:sp>
        <p:nvSpPr>
          <p:cNvPr id="23" name="CuadroTexto 22"/>
          <p:cNvSpPr txBox="1"/>
          <p:nvPr/>
        </p:nvSpPr>
        <p:spPr>
          <a:xfrm>
            <a:off x="5673297" y="5843717"/>
            <a:ext cx="136815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Industria</a:t>
            </a:r>
            <a:endParaRPr lang="es-ES" dirty="0"/>
          </a:p>
        </p:txBody>
      </p:sp>
      <p:sp>
        <p:nvSpPr>
          <p:cNvPr id="24" name="CuadroTexto 23"/>
          <p:cNvSpPr txBox="1"/>
          <p:nvPr/>
        </p:nvSpPr>
        <p:spPr>
          <a:xfrm>
            <a:off x="5316876" y="2424500"/>
            <a:ext cx="136815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Reventa fraccionada</a:t>
            </a:r>
            <a:endParaRPr lang="es-ES" dirty="0"/>
          </a:p>
        </p:txBody>
      </p:sp>
      <p:cxnSp>
        <p:nvCxnSpPr>
          <p:cNvPr id="26" name="Conector angular 25"/>
          <p:cNvCxnSpPr/>
          <p:nvPr/>
        </p:nvCxnSpPr>
        <p:spPr>
          <a:xfrm>
            <a:off x="6660232" y="3422245"/>
            <a:ext cx="504056" cy="1384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angular 27"/>
          <p:cNvCxnSpPr>
            <a:endCxn id="20" idx="1"/>
          </p:cNvCxnSpPr>
          <p:nvPr/>
        </p:nvCxnSpPr>
        <p:spPr>
          <a:xfrm rot="16200000" flipH="1">
            <a:off x="6603936" y="3663207"/>
            <a:ext cx="832672" cy="7200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angular 29"/>
          <p:cNvCxnSpPr>
            <a:endCxn id="21" idx="1"/>
          </p:cNvCxnSpPr>
          <p:nvPr/>
        </p:nvCxnSpPr>
        <p:spPr>
          <a:xfrm rot="16200000" flipH="1">
            <a:off x="6864892" y="4664500"/>
            <a:ext cx="670801" cy="3600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r 31"/>
          <p:cNvCxnSpPr/>
          <p:nvPr/>
        </p:nvCxnSpPr>
        <p:spPr>
          <a:xfrm rot="5400000">
            <a:off x="6223378" y="5138325"/>
            <a:ext cx="1377763" cy="12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angular 33"/>
          <p:cNvCxnSpPr>
            <a:endCxn id="22" idx="1"/>
          </p:cNvCxnSpPr>
          <p:nvPr/>
        </p:nvCxnSpPr>
        <p:spPr>
          <a:xfrm rot="16200000" flipH="1">
            <a:off x="6909976" y="5434233"/>
            <a:ext cx="724648" cy="21602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7642"/>
            <a:ext cx="2060278" cy="159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0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6574</TotalTime>
  <Words>1962</Words>
  <Application>Microsoft Office PowerPoint</Application>
  <PresentationFormat>Presentación en pantalla (4:3)</PresentationFormat>
  <Paragraphs>298</Paragraphs>
  <Slides>81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81</vt:i4>
      </vt:variant>
    </vt:vector>
  </HeadingPairs>
  <TitlesOfParts>
    <vt:vector size="82" baseType="lpstr">
      <vt:lpstr>Tema de Office</vt:lpstr>
      <vt:lpstr>Presentación de PowerPoint</vt:lpstr>
      <vt:lpstr>ESTRATEGIAS PARA COMERCIALIZACION DE MIEL ECOLOGICA DE BOSQUES CONSERVADOS</vt:lpstr>
      <vt:lpstr>Como ser competitivo y rentable</vt:lpstr>
      <vt:lpstr>Mercados apícolas y estrategias de comercialización</vt:lpstr>
      <vt:lpstr>Producción miel sud américa</vt:lpstr>
      <vt:lpstr>Bolivia</vt:lpstr>
      <vt:lpstr>Misión Institucional</vt:lpstr>
      <vt:lpstr>VISIÓN</vt:lpstr>
      <vt:lpstr>Nuestra experiencia</vt:lpstr>
      <vt:lpstr>Análisis del entorno</vt:lpstr>
      <vt:lpstr>Factores que motivaron el proyecto</vt:lpstr>
      <vt:lpstr>La Estrategia: </vt:lpstr>
      <vt:lpstr>Presentación de PowerPoint</vt:lpstr>
      <vt:lpstr>Propósito</vt:lpstr>
      <vt:lpstr>Objetivo Específico: </vt:lpstr>
      <vt:lpstr>R1: Generados dos prototipos de productos apícolas con valor agregado exportables para el mercado internacional</vt:lpstr>
      <vt:lpstr> R3. Promocionar dos prototipos de productos apícolas con potencial de exportación en ferias internacionales</vt:lpstr>
      <vt:lpstr>Firma de convenios con asociaciones y formación de grupos de emprendedores (Apicultura migratoria)</vt:lpstr>
      <vt:lpstr>Acondicionamiento de equipo y material apícola </vt:lpstr>
      <vt:lpstr>Prototipos innovación</vt:lpstr>
      <vt:lpstr>Pruebas de validación de equipos (tupi y fresas) y desarrollo de prototipos</vt:lpstr>
      <vt:lpstr>Prototipos aprobados</vt:lpstr>
      <vt:lpstr>Producción de material apícola en serie y estandarizado</vt:lpstr>
      <vt:lpstr>Entrega de material apícola estandarizado para producción  (3.000 medias alzas y 27,000 marcos  y 3600 marquitos panaleros)</vt:lpstr>
      <vt:lpstr>R2. B1 Desarrollo y consolidación de grupos o consorcios de producción apícola</vt:lpstr>
      <vt:lpstr>Concentración del aprovechamiento</vt:lpstr>
      <vt:lpstr>Identificación de nuevas zonas alternativas para apiarios ecológicos</vt:lpstr>
      <vt:lpstr>Selección de zonas apícolas</vt:lpstr>
      <vt:lpstr>Concertación del plan comercial y marketing de oferta exportable</vt:lpstr>
      <vt:lpstr> Se incentivó el crecimiento de colmenas y la productividad con  1500 Reinas nuevas mediante dotación de capuchones producidos localmente por apicultores lideres.    Cada apicultor tiene entre  5 a 30 nuevas colmenas, según realizo un recambio o una división o ambos. Logrando más de 900 nuevas colmenas </vt:lpstr>
      <vt:lpstr>R1. A2 . Cosechas de miel utilizando medias alzas melarias para prototipos</vt:lpstr>
      <vt:lpstr>R1. A2. Cosecha de miel en panal en modelo para prototipo de marcos panaleros</vt:lpstr>
      <vt:lpstr>Grupos apícolas planifican su producción y sistematizan experiencias  mediante líderes de grupos</vt:lpstr>
      <vt:lpstr>Asamblea de conformación del SPG</vt:lpstr>
      <vt:lpstr>Talleres sobre reglamentación apícola</vt:lpstr>
      <vt:lpstr>Acuerdos para aplicación de proceso SPG y trazabilidad de mieles en cosecha y transporte</vt:lpstr>
      <vt:lpstr>Evaluación de apiarios aplicando criterios SPG  Grupos y municipios</vt:lpstr>
      <vt:lpstr>Apiarios en nuevas zonas Grupo Cabezas</vt:lpstr>
      <vt:lpstr>Evaluación SPG Grupo Mairana</vt:lpstr>
      <vt:lpstr>Producción y acopio de miel prototipos para oferta exportable</vt:lpstr>
      <vt:lpstr>Cosecha y entregas de miel de bosques de 4 regiones</vt:lpstr>
      <vt:lpstr>Protocolo de cosecha y acopio de miel en Panal (piloto)</vt:lpstr>
      <vt:lpstr>Protocolo para miel fluida</vt:lpstr>
      <vt:lpstr>R3. Concertación para implementar la estrategia comercial y plan de marketing para dos productos exportables, bajo el concepto de: </vt:lpstr>
      <vt:lpstr>Promocionar dos prototipos de productos apícolas con potencial de exportación en ferias internacionales</vt:lpstr>
      <vt:lpstr>Producción de video promocional y spot publicitario de la oferta exportable de miel ecológica del Trópico Boliviano para mercado étnico y gourmet o exótico</vt:lpstr>
      <vt:lpstr>Preparación del Broshur Mieles/ Pack Étnico/Gourmet</vt:lpstr>
      <vt:lpstr>Stand ferial: Salón el exportador CADEX Feria internacional Expocruz 2015</vt:lpstr>
      <vt:lpstr>El pack gourmet de miel en panal</vt:lpstr>
      <vt:lpstr>El pack étnico, producto especial, oferta de mieles de bosques en conservación de diferentes zonas ecológicas de Santa Cruz</vt:lpstr>
      <vt:lpstr>Promoción ferial de la oferta exportable</vt:lpstr>
      <vt:lpstr>El pack étnico Mieles ecológicas del Trópico, Chaco y Chiquitanía</vt:lpstr>
      <vt:lpstr>El Pack gourmet (Miel en panal)</vt:lpstr>
      <vt:lpstr> Publicación de oferta exportable en la Pag Web  www.adapicruz.org.bo </vt:lpstr>
      <vt:lpstr>PROMOCION INTERNACIONAL DE PROTOTIPOS DE OFERTA EXPORTABLE PLAN DE MARKETING PARA  ANUGA FERIA DE ALEMANIA</vt:lpstr>
      <vt:lpstr>Presentación de PowerPoint</vt:lpstr>
      <vt:lpstr>R3. Feria ANUGA Alemania OCT 2015</vt:lpstr>
      <vt:lpstr>FERIA ANUGA ALEMANIA</vt:lpstr>
      <vt:lpstr>Registros de empresas interesadas en miel Ecológica Boliviana y de entidades de apoyo futuro</vt:lpstr>
      <vt:lpstr>Acuerdos y negociaciones de apoyos con ONG del mercado Fair Trade en Bruselas y Lieja /Belgica</vt:lpstr>
      <vt:lpstr>Interesados en la importación de miel Bolivia a Europa</vt:lpstr>
      <vt:lpstr>Identificación de restricciones para la venta de los productos a Empresarios Europeos</vt:lpstr>
      <vt:lpstr>Efectos e impactos </vt:lpstr>
      <vt:lpstr>Miel producida en cajas media alza, permitieron cosechas tempranas y aprovechamiento de floraciones cortas, menor esfuerzo, mejor calidad  Disminución del riesgo e incremento de rendimientos</vt:lpstr>
      <vt:lpstr>Experimentar la apicultura migratoria grupal y la equidad de género</vt:lpstr>
      <vt:lpstr>Innovaciones / Equipamiento  (BPM en cosecha/extracción/desinfección a vapor de agua)</vt:lpstr>
      <vt:lpstr>Habilitación de una sala de extracción móvil para su validación y uso de los grupos apícolas que trabajen a mayor escala a futuro en nuevas zonas apícolas alejadas</vt:lpstr>
      <vt:lpstr>Logrado un contrato de exportación</vt:lpstr>
      <vt:lpstr>ADAPICRUZ en proceso de consolidar su mecanismo de control de calidad ecológica y trazabilidad</vt:lpstr>
      <vt:lpstr>Nuestra primera experiencia de exportación de miel </vt:lpstr>
      <vt:lpstr>Trazabilidad de origen y Control del calidad en cosecha y acopio </vt:lpstr>
      <vt:lpstr>Procesamiento y empaque aplicando BPM y trazabilidad</vt:lpstr>
      <vt:lpstr>4.000 pack preparados para USA</vt:lpstr>
      <vt:lpstr>Nuestro objetivo de aprendizaje: </vt:lpstr>
      <vt:lpstr>La tarea continua</vt:lpstr>
      <vt:lpstr>ADAPICRUZ CERTIFICADORA ACREDITADA</vt:lpstr>
      <vt:lpstr>Primer grupo que logra certificación Ecológica en septiembre 2020 5.000 kg</vt:lpstr>
      <vt:lpstr>Estudio previo de ubicación de apiarios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 MIEL DE BOSQUES EN CONSERVACION PARA EL MERCADO EXTERNO</dc:title>
  <dc:creator>Beto</dc:creator>
  <cp:lastModifiedBy>Pura</cp:lastModifiedBy>
  <cp:revision>202</cp:revision>
  <cp:lastPrinted>2016-12-19T17:49:39Z</cp:lastPrinted>
  <dcterms:created xsi:type="dcterms:W3CDTF">2015-07-27T18:52:26Z</dcterms:created>
  <dcterms:modified xsi:type="dcterms:W3CDTF">2020-11-19T01:39:57Z</dcterms:modified>
</cp:coreProperties>
</file>