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67" r:id="rId5"/>
    <p:sldId id="270" r:id="rId6"/>
    <p:sldId id="261" r:id="rId7"/>
    <p:sldId id="271" r:id="rId8"/>
    <p:sldId id="275" r:id="rId9"/>
    <p:sldId id="272" r:id="rId10"/>
    <p:sldId id="276" r:id="rId11"/>
    <p:sldId id="283" r:id="rId12"/>
    <p:sldId id="284" r:id="rId13"/>
    <p:sldId id="277" r:id="rId14"/>
    <p:sldId id="268" r:id="rId15"/>
    <p:sldId id="280" r:id="rId16"/>
    <p:sldId id="281" r:id="rId17"/>
    <p:sldId id="285" r:id="rId18"/>
    <p:sldId id="282" r:id="rId19"/>
    <p:sldId id="269" r:id="rId20"/>
    <p:sldId id="265" r:id="rId21"/>
    <p:sldId id="266" r:id="rId22"/>
    <p:sldId id="262" r:id="rId23"/>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35" d="100"/>
          <a:sy n="35" d="100"/>
        </p:scale>
        <p:origin x="1868"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313398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5436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315231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144047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45400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6" name="Marcador de pie de página 5"/>
          <p:cNvSpPr>
            <a:spLocks noGrp="1"/>
          </p:cNvSpPr>
          <p:nvPr>
            <p:ph type="ftr" sz="quarter" idx="11"/>
          </p:nvPr>
        </p:nvSpPr>
        <p:spPr/>
        <p:txBody>
          <a:bodyPr/>
          <a:lstStyle/>
          <a:p>
            <a:endParaRPr lang="es-BO"/>
          </a:p>
        </p:txBody>
      </p:sp>
      <p:sp>
        <p:nvSpPr>
          <p:cNvPr id="7" name="Marcador de número de diapositiva 6"/>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395666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8" name="Marcador de pie de página 7"/>
          <p:cNvSpPr>
            <a:spLocks noGrp="1"/>
          </p:cNvSpPr>
          <p:nvPr>
            <p:ph type="ftr" sz="quarter" idx="11"/>
          </p:nvPr>
        </p:nvSpPr>
        <p:spPr/>
        <p:txBody>
          <a:bodyPr/>
          <a:lstStyle/>
          <a:p>
            <a:endParaRPr lang="es-BO"/>
          </a:p>
        </p:txBody>
      </p:sp>
      <p:sp>
        <p:nvSpPr>
          <p:cNvPr id="9" name="Marcador de número de diapositiva 8"/>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78288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4" name="Marcador de pie de página 3"/>
          <p:cNvSpPr>
            <a:spLocks noGrp="1"/>
          </p:cNvSpPr>
          <p:nvPr>
            <p:ph type="ftr" sz="quarter" idx="11"/>
          </p:nvPr>
        </p:nvSpPr>
        <p:spPr/>
        <p:txBody>
          <a:bodyPr/>
          <a:lstStyle/>
          <a:p>
            <a:endParaRPr lang="es-BO"/>
          </a:p>
        </p:txBody>
      </p:sp>
      <p:sp>
        <p:nvSpPr>
          <p:cNvPr id="5" name="Marcador de número de diapositiva 4"/>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192035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3" name="Marcador de pie de página 2"/>
          <p:cNvSpPr>
            <a:spLocks noGrp="1"/>
          </p:cNvSpPr>
          <p:nvPr>
            <p:ph type="ftr" sz="quarter" idx="11"/>
          </p:nvPr>
        </p:nvSpPr>
        <p:spPr/>
        <p:txBody>
          <a:bodyPr/>
          <a:lstStyle/>
          <a:p>
            <a:endParaRPr lang="es-BO"/>
          </a:p>
        </p:txBody>
      </p:sp>
      <p:sp>
        <p:nvSpPr>
          <p:cNvPr id="4" name="Marcador de número de diapositiva 3"/>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216316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6" name="Marcador de pie de página 5"/>
          <p:cNvSpPr>
            <a:spLocks noGrp="1"/>
          </p:cNvSpPr>
          <p:nvPr>
            <p:ph type="ftr" sz="quarter" idx="11"/>
          </p:nvPr>
        </p:nvSpPr>
        <p:spPr/>
        <p:txBody>
          <a:bodyPr/>
          <a:lstStyle/>
          <a:p>
            <a:endParaRPr lang="es-BO"/>
          </a:p>
        </p:txBody>
      </p:sp>
      <p:sp>
        <p:nvSpPr>
          <p:cNvPr id="7" name="Marcador de número de diapositiva 6"/>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233482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E8E6FB-E41B-42FC-A982-36975399CFEF}" type="datetimeFigureOut">
              <a:rPr lang="es-BO" smtClean="0"/>
              <a:pPr/>
              <a:t>10/11/2020</a:t>
            </a:fld>
            <a:endParaRPr lang="es-BO"/>
          </a:p>
        </p:txBody>
      </p:sp>
      <p:sp>
        <p:nvSpPr>
          <p:cNvPr id="6" name="Marcador de pie de página 5"/>
          <p:cNvSpPr>
            <a:spLocks noGrp="1"/>
          </p:cNvSpPr>
          <p:nvPr>
            <p:ph type="ftr" sz="quarter" idx="11"/>
          </p:nvPr>
        </p:nvSpPr>
        <p:spPr/>
        <p:txBody>
          <a:bodyPr/>
          <a:lstStyle/>
          <a:p>
            <a:endParaRPr lang="es-BO"/>
          </a:p>
        </p:txBody>
      </p:sp>
      <p:sp>
        <p:nvSpPr>
          <p:cNvPr id="7" name="Marcador de número de diapositiva 6"/>
          <p:cNvSpPr>
            <a:spLocks noGrp="1"/>
          </p:cNvSpPr>
          <p:nvPr>
            <p:ph type="sldNum" sz="quarter" idx="12"/>
          </p:nvPr>
        </p:nvSpPr>
        <p:spPr/>
        <p:txBody>
          <a:bodyPr/>
          <a:lstStyle/>
          <a:p>
            <a:fld id="{F1F6CCE3-A9BF-448C-822F-1B8AE737E8BE}" type="slidenum">
              <a:rPr lang="es-BO" smtClean="0"/>
              <a:pPr/>
              <a:t>‹Nº›</a:t>
            </a:fld>
            <a:endParaRPr lang="es-BO"/>
          </a:p>
        </p:txBody>
      </p:sp>
    </p:spTree>
    <p:extLst>
      <p:ext uri="{BB962C8B-B14F-4D97-AF65-F5344CB8AC3E}">
        <p14:creationId xmlns:p14="http://schemas.microsoft.com/office/powerpoint/2010/main" val="146234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8E6FB-E41B-42FC-A982-36975399CFEF}" type="datetimeFigureOut">
              <a:rPr lang="es-BO" smtClean="0"/>
              <a:pPr/>
              <a:t>10/11/2020</a:t>
            </a:fld>
            <a:endParaRPr lang="es-B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6CCE3-A9BF-448C-822F-1B8AE737E8BE}" type="slidenum">
              <a:rPr lang="es-BO" smtClean="0"/>
              <a:pPr/>
              <a:t>‹Nº›</a:t>
            </a:fld>
            <a:endParaRPr lang="es-BO"/>
          </a:p>
        </p:txBody>
      </p:sp>
    </p:spTree>
    <p:extLst>
      <p:ext uri="{BB962C8B-B14F-4D97-AF65-F5344CB8AC3E}">
        <p14:creationId xmlns:p14="http://schemas.microsoft.com/office/powerpoint/2010/main" val="33512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ciclopediaeconomica.com/bienes-y-servicio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onomipedia.com/definiciones/bien-normal.html" TargetMode="External"/><Relationship Id="rId7" Type="http://schemas.openxmlformats.org/officeDocument/2006/relationships/hyperlink" Target="https://economipedia.com/definiciones/bien-inferior.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economipedia.com/definiciones/bien-de-primera-necesidad.html" TargetMode="External"/><Relationship Id="rId5" Type="http://schemas.openxmlformats.org/officeDocument/2006/relationships/hyperlink" Target="https://economipedia.com/definiciones/bien-de-lujo.html" TargetMode="External"/><Relationship Id="rId4" Type="http://schemas.openxmlformats.org/officeDocument/2006/relationships/hyperlink" Target="https://economipedia.com/definiciones/demanda.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832449" y="2725947"/>
            <a:ext cx="3679166" cy="1015663"/>
          </a:xfrm>
          <a:prstGeom prst="rect">
            <a:avLst/>
          </a:prstGeom>
          <a:noFill/>
        </p:spPr>
        <p:txBody>
          <a:bodyPr wrap="square" rtlCol="0">
            <a:spAutoFit/>
          </a:bodyPr>
          <a:lstStyle/>
          <a:p>
            <a:pPr algn="ctr"/>
            <a:r>
              <a:rPr lang="es-BO" sz="2000" b="1" dirty="0">
                <a:solidFill>
                  <a:schemeClr val="bg1"/>
                </a:solidFill>
                <a:latin typeface="Raleway" panose="020B0503030101060003" pitchFamily="34" charset="0"/>
              </a:rPr>
              <a:t>TEMA 1: </a:t>
            </a:r>
            <a:r>
              <a:rPr lang="es-BO" sz="2000" dirty="0">
                <a:solidFill>
                  <a:schemeClr val="bg1"/>
                </a:solidFill>
                <a:latin typeface="Raleway" panose="020B0503030101060003" pitchFamily="34" charset="0"/>
              </a:rPr>
              <a:t>Los mercados,</a:t>
            </a:r>
          </a:p>
          <a:p>
            <a:pPr algn="ctr"/>
            <a:r>
              <a:rPr lang="es-BO" sz="2000" dirty="0">
                <a:solidFill>
                  <a:schemeClr val="bg1"/>
                </a:solidFill>
                <a:latin typeface="Raleway" panose="020B0503030101060003" pitchFamily="34" charset="0"/>
              </a:rPr>
              <a:t>enfoques, características </a:t>
            </a:r>
          </a:p>
          <a:p>
            <a:pPr algn="ctr"/>
            <a:r>
              <a:rPr lang="es-BO" sz="2000" dirty="0">
                <a:solidFill>
                  <a:schemeClr val="bg1"/>
                </a:solidFill>
                <a:latin typeface="Raleway" panose="020B0503030101060003" pitchFamily="34" charset="0"/>
              </a:rPr>
              <a:t>y determinantes claves</a:t>
            </a:r>
          </a:p>
        </p:txBody>
      </p:sp>
      <p:sp>
        <p:nvSpPr>
          <p:cNvPr id="5" name="CuadroTexto 4"/>
          <p:cNvSpPr txBox="1"/>
          <p:nvPr/>
        </p:nvSpPr>
        <p:spPr>
          <a:xfrm>
            <a:off x="319179" y="5063706"/>
            <a:ext cx="2458527" cy="830997"/>
          </a:xfrm>
          <a:prstGeom prst="rect">
            <a:avLst/>
          </a:prstGeom>
          <a:noFill/>
        </p:spPr>
        <p:txBody>
          <a:bodyPr wrap="square" rtlCol="0">
            <a:spAutoFit/>
          </a:bodyPr>
          <a:lstStyle/>
          <a:p>
            <a:r>
              <a:rPr lang="es-BO" sz="1200" b="1" dirty="0" smtClean="0">
                <a:solidFill>
                  <a:schemeClr val="bg1"/>
                </a:solidFill>
                <a:latin typeface="Raleway" panose="020B0503030101060003" pitchFamily="34" charset="0"/>
              </a:rPr>
              <a:t>Curso virtual </a:t>
            </a:r>
          </a:p>
          <a:p>
            <a:r>
              <a:rPr lang="es-BO" sz="1200" dirty="0" smtClean="0">
                <a:solidFill>
                  <a:schemeClr val="bg1"/>
                </a:solidFill>
                <a:latin typeface="Raleway" panose="020B0503030101060003" pitchFamily="34" charset="0"/>
              </a:rPr>
              <a:t>Determinación de costos y </a:t>
            </a:r>
          </a:p>
          <a:p>
            <a:r>
              <a:rPr lang="es-BO" sz="1200" dirty="0" smtClean="0">
                <a:solidFill>
                  <a:schemeClr val="bg1"/>
                </a:solidFill>
                <a:latin typeface="Raleway" panose="020B0503030101060003" pitchFamily="34" charset="0"/>
              </a:rPr>
              <a:t>experiencias de mercados</a:t>
            </a:r>
          </a:p>
          <a:p>
            <a:r>
              <a:rPr lang="es-BO" sz="1200" dirty="0" smtClean="0">
                <a:solidFill>
                  <a:schemeClr val="bg1"/>
                </a:solidFill>
                <a:latin typeface="Raleway" panose="020B0503030101060003" pitchFamily="34" charset="0"/>
              </a:rPr>
              <a:t>en Bolivia</a:t>
            </a:r>
            <a:endParaRPr lang="es-BO" sz="12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2793033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MANDA DE MERCADO: Que es, tipos, ejemplos y m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77" y="2472762"/>
            <a:ext cx="4709033" cy="264883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BO" dirty="0" smtClean="0"/>
              <a:t>1. Características de la Oferta y Demanda</a:t>
            </a:r>
            <a:endParaRPr lang="en-US" dirty="0"/>
          </a:p>
        </p:txBody>
      </p:sp>
      <p:sp>
        <p:nvSpPr>
          <p:cNvPr id="3" name="Marcador de contenido 2"/>
          <p:cNvSpPr>
            <a:spLocks noGrp="1"/>
          </p:cNvSpPr>
          <p:nvPr>
            <p:ph idx="1"/>
          </p:nvPr>
        </p:nvSpPr>
        <p:spPr>
          <a:xfrm>
            <a:off x="838200" y="1825625"/>
            <a:ext cx="6207177" cy="4351338"/>
          </a:xfrm>
        </p:spPr>
        <p:txBody>
          <a:bodyPr>
            <a:normAutofit fontScale="92500" lnSpcReduction="10000"/>
          </a:bodyPr>
          <a:lstStyle/>
          <a:p>
            <a:r>
              <a:rPr lang="es-ES" b="1" dirty="0"/>
              <a:t>¿Qué es la demanda de mercado?</a:t>
            </a:r>
          </a:p>
          <a:p>
            <a:pPr algn="just"/>
            <a:r>
              <a:rPr lang="es-ES" dirty="0" smtClean="0"/>
              <a:t>Es l</a:t>
            </a:r>
            <a:r>
              <a:rPr lang="es-ES" b="1" dirty="0" smtClean="0"/>
              <a:t>a </a:t>
            </a:r>
            <a:r>
              <a:rPr lang="es-ES" b="1" dirty="0"/>
              <a:t>cantidad de </a:t>
            </a:r>
            <a:r>
              <a:rPr lang="es-ES" dirty="0">
                <a:hlinkClick r:id="rId3"/>
              </a:rPr>
              <a:t>bienes y servicios</a:t>
            </a:r>
            <a:r>
              <a:rPr lang="es-ES" b="1" dirty="0"/>
              <a:t> requeridos por un grupo de personas</a:t>
            </a:r>
            <a:r>
              <a:rPr lang="es-ES" dirty="0"/>
              <a:t> </a:t>
            </a:r>
            <a:r>
              <a:rPr lang="es-ES" b="1" dirty="0"/>
              <a:t>en un mercado determinado</a:t>
            </a:r>
            <a:r>
              <a:rPr lang="es-ES" dirty="0"/>
              <a:t>, en el cual influyen los intereses, las necesidades y las tendencias.</a:t>
            </a:r>
          </a:p>
          <a:p>
            <a:pPr algn="just"/>
            <a:r>
              <a:rPr lang="es-ES" dirty="0" smtClean="0"/>
              <a:t>E</a:t>
            </a:r>
            <a:r>
              <a:rPr lang="es-ES" b="1" dirty="0" smtClean="0"/>
              <a:t>s</a:t>
            </a:r>
            <a:r>
              <a:rPr lang="es-ES" b="1" dirty="0"/>
              <a:t> uno de los principales factores utilizados por las empresas para fijar los precios de sus productos</a:t>
            </a:r>
            <a:r>
              <a:rPr lang="es-ES" dirty="0"/>
              <a:t>. </a:t>
            </a:r>
            <a:endParaRPr lang="es-ES" dirty="0" smtClean="0"/>
          </a:p>
          <a:p>
            <a:pPr algn="just"/>
            <a:r>
              <a:rPr lang="es-ES" dirty="0" smtClean="0"/>
              <a:t>Precio </a:t>
            </a:r>
            <a:r>
              <a:rPr lang="es-ES" dirty="0"/>
              <a:t>y demanda están estrechamente relacionados: a menor precio mayor demanda y viceversa.</a:t>
            </a:r>
          </a:p>
        </p:txBody>
      </p:sp>
    </p:spTree>
    <p:extLst>
      <p:ext uri="{BB962C8B-B14F-4D97-AF65-F5344CB8AC3E}">
        <p14:creationId xmlns:p14="http://schemas.microsoft.com/office/powerpoint/2010/main" val="306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¿Qué es la oferta?</a:t>
            </a:r>
            <a:endParaRPr lang="en-US" dirty="0"/>
          </a:p>
        </p:txBody>
      </p:sp>
      <p:sp>
        <p:nvSpPr>
          <p:cNvPr id="3" name="Marcador de contenido 2"/>
          <p:cNvSpPr>
            <a:spLocks noGrp="1"/>
          </p:cNvSpPr>
          <p:nvPr>
            <p:ph idx="1"/>
          </p:nvPr>
        </p:nvSpPr>
        <p:spPr>
          <a:xfrm>
            <a:off x="838200" y="1825625"/>
            <a:ext cx="5306568" cy="4351338"/>
          </a:xfrm>
        </p:spPr>
        <p:txBody>
          <a:bodyPr>
            <a:normAutofit fontScale="92500"/>
          </a:bodyPr>
          <a:lstStyle/>
          <a:p>
            <a:r>
              <a:rPr lang="es-ES" dirty="0"/>
              <a:t>E</a:t>
            </a:r>
            <a:r>
              <a:rPr lang="es-ES" dirty="0" smtClean="0"/>
              <a:t>s </a:t>
            </a:r>
            <a:r>
              <a:rPr lang="es-ES" dirty="0"/>
              <a:t>la cantidad de bienes y servicios que los oferentes están dispuestos a poner a la venta en el mercado a unos precios concretos.</a:t>
            </a:r>
          </a:p>
          <a:p>
            <a:endParaRPr lang="es-ES" dirty="0"/>
          </a:p>
          <a:p>
            <a:r>
              <a:rPr lang="es-ES" dirty="0" smtClean="0"/>
              <a:t>Los </a:t>
            </a:r>
            <a:r>
              <a:rPr lang="es-ES" dirty="0"/>
              <a:t>precios no tienen por qué ser iguales para cada tipo de productos e incluso en un mismo producto, dos oferentes diferentes pueden decidir poner un precio diferente.</a:t>
            </a:r>
            <a:endParaRPr lang="es-ES" dirty="0"/>
          </a:p>
        </p:txBody>
      </p:sp>
      <p:sp>
        <p:nvSpPr>
          <p:cNvPr id="7" name="Rectangle 4"/>
          <p:cNvSpPr>
            <a:spLocks noChangeArrowheads="1"/>
          </p:cNvSpPr>
          <p:nvPr/>
        </p:nvSpPr>
        <p:spPr bwMode="auto">
          <a:xfrm>
            <a:off x="0" y="457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333333"/>
                </a:solidFill>
                <a:effectLst/>
                <a:latin typeface="Open Sans"/>
              </a:rPr>
              <a:t/>
            </a:r>
            <a:br>
              <a:rPr kumimoji="0" lang="en-US" altLang="en-US" sz="1200" b="0" i="0" u="none" strike="noStrike" cap="none" normalizeH="0" baseline="0" smtClean="0">
                <a:ln>
                  <a:noFill/>
                </a:ln>
                <a:solidFill>
                  <a:srgbClr val="333333"/>
                </a:solidFill>
                <a:effectLst/>
                <a:latin typeface="Open Sans"/>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ángulo 7"/>
          <p:cNvSpPr/>
          <p:nvPr/>
        </p:nvSpPr>
        <p:spPr>
          <a:xfrm>
            <a:off x="1274064" y="1916430"/>
            <a:ext cx="6096000" cy="2585323"/>
          </a:xfrm>
          <a:prstGeom prst="rect">
            <a:avLst/>
          </a:prstGeom>
        </p:spPr>
        <p:txBody>
          <a:bodyPr>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9" name="Rectángulo 8"/>
          <p:cNvSpPr/>
          <p:nvPr/>
        </p:nvSpPr>
        <p:spPr>
          <a:xfrm>
            <a:off x="6580632" y="2142172"/>
            <a:ext cx="4614672" cy="2585323"/>
          </a:xfrm>
          <a:prstGeom prst="rect">
            <a:avLst/>
          </a:prstGeom>
          <a:solidFill>
            <a:schemeClr val="accent6">
              <a:lumMod val="40000"/>
              <a:lumOff val="60000"/>
            </a:schemeClr>
          </a:solidFill>
        </p:spPr>
        <p:txBody>
          <a:bodyPr wrap="square">
            <a:spAutoFit/>
          </a:bodyPr>
          <a:lstStyle/>
          <a:p>
            <a:r>
              <a:rPr lang="es-ES" dirty="0" smtClean="0">
                <a:solidFill>
                  <a:srgbClr val="222222"/>
                </a:solidFill>
                <a:latin typeface="arial" panose="020B0604020202020204" pitchFamily="34" charset="0"/>
              </a:rPr>
              <a:t>Los factores que influye en la oferta:</a:t>
            </a:r>
          </a:p>
          <a:p>
            <a:endParaRPr lang="es-ES" dirty="0" smtClean="0">
              <a:solidFill>
                <a:srgbClr val="222222"/>
              </a:solidFill>
              <a:latin typeface="arial" panose="020B0604020202020204" pitchFamily="34" charset="0"/>
            </a:endParaRPr>
          </a:p>
          <a:p>
            <a:pPr>
              <a:buFont typeface="Arial" panose="020B0604020202020204" pitchFamily="34" charset="0"/>
              <a:buChar char="•"/>
            </a:pPr>
            <a:r>
              <a:rPr lang="es-ES" dirty="0" smtClean="0">
                <a:solidFill>
                  <a:srgbClr val="222222"/>
                </a:solidFill>
                <a:latin typeface="arial" panose="020B0604020202020204" pitchFamily="34" charset="0"/>
              </a:rPr>
              <a:t>EL </a:t>
            </a:r>
            <a:r>
              <a:rPr lang="es-ES" dirty="0">
                <a:solidFill>
                  <a:srgbClr val="222222"/>
                </a:solidFill>
                <a:latin typeface="arial" panose="020B0604020202020204" pitchFamily="34" charset="0"/>
              </a:rPr>
              <a:t>Precio del </a:t>
            </a:r>
            <a:r>
              <a:rPr lang="es-ES" dirty="0" smtClean="0">
                <a:solidFill>
                  <a:srgbClr val="222222"/>
                </a:solidFill>
                <a:latin typeface="arial" panose="020B0604020202020204" pitchFamily="34" charset="0"/>
              </a:rPr>
              <a:t>bien.</a:t>
            </a:r>
            <a:endParaRPr lang="es-ES" dirty="0">
              <a:solidFill>
                <a:srgbClr val="222222"/>
              </a:solidFill>
              <a:latin typeface="arial" panose="020B0604020202020204" pitchFamily="34" charset="0"/>
            </a:endParaRPr>
          </a:p>
          <a:p>
            <a:pPr>
              <a:buFont typeface="Arial" panose="020B0604020202020204" pitchFamily="34" charset="0"/>
              <a:buChar char="•"/>
            </a:pPr>
            <a:r>
              <a:rPr lang="es-ES" dirty="0">
                <a:solidFill>
                  <a:srgbClr val="222222"/>
                </a:solidFill>
                <a:latin typeface="arial" panose="020B0604020202020204" pitchFamily="34" charset="0"/>
              </a:rPr>
              <a:t>El precio de otros bienes sustitutivos en la producción</a:t>
            </a:r>
            <a:r>
              <a:rPr lang="es-ES" dirty="0" smtClean="0">
                <a:solidFill>
                  <a:srgbClr val="222222"/>
                </a:solidFill>
                <a:latin typeface="arial" panose="020B0604020202020204" pitchFamily="34" charset="0"/>
              </a:rPr>
              <a:t>.</a:t>
            </a:r>
            <a:endParaRPr lang="es-ES" dirty="0">
              <a:solidFill>
                <a:srgbClr val="222222"/>
              </a:solidFill>
              <a:latin typeface="arial" panose="020B0604020202020204" pitchFamily="34" charset="0"/>
            </a:endParaRPr>
          </a:p>
          <a:p>
            <a:pPr>
              <a:buFont typeface="Arial" panose="020B0604020202020204" pitchFamily="34" charset="0"/>
              <a:buChar char="•"/>
            </a:pPr>
            <a:r>
              <a:rPr lang="es-ES" dirty="0">
                <a:solidFill>
                  <a:srgbClr val="222222"/>
                </a:solidFill>
                <a:latin typeface="arial" panose="020B0604020202020204" pitchFamily="34" charset="0"/>
              </a:rPr>
              <a:t>Los precios de los </a:t>
            </a:r>
            <a:r>
              <a:rPr lang="es-ES" b="1" dirty="0">
                <a:solidFill>
                  <a:srgbClr val="222222"/>
                </a:solidFill>
                <a:latin typeface="arial" panose="020B0604020202020204" pitchFamily="34" charset="0"/>
              </a:rPr>
              <a:t>factores</a:t>
            </a:r>
            <a:r>
              <a:rPr lang="es-ES" dirty="0">
                <a:solidFill>
                  <a:srgbClr val="222222"/>
                </a:solidFill>
                <a:latin typeface="arial" panose="020B0604020202020204" pitchFamily="34" charset="0"/>
              </a:rPr>
              <a:t> productivos</a:t>
            </a:r>
            <a:r>
              <a:rPr lang="es-ES" dirty="0" smtClean="0">
                <a:solidFill>
                  <a:srgbClr val="222222"/>
                </a:solidFill>
                <a:latin typeface="arial" panose="020B0604020202020204" pitchFamily="34" charset="0"/>
              </a:rPr>
              <a:t>.</a:t>
            </a:r>
            <a:endParaRPr lang="es-ES" dirty="0">
              <a:solidFill>
                <a:srgbClr val="222222"/>
              </a:solidFill>
              <a:latin typeface="arial" panose="020B0604020202020204" pitchFamily="34" charset="0"/>
            </a:endParaRPr>
          </a:p>
          <a:p>
            <a:pPr>
              <a:buFont typeface="Arial" panose="020B0604020202020204" pitchFamily="34" charset="0"/>
              <a:buChar char="•"/>
            </a:pPr>
            <a:r>
              <a:rPr lang="es-ES" dirty="0">
                <a:solidFill>
                  <a:srgbClr val="222222"/>
                </a:solidFill>
                <a:latin typeface="arial" panose="020B0604020202020204" pitchFamily="34" charset="0"/>
              </a:rPr>
              <a:t>La tecnología</a:t>
            </a:r>
            <a:r>
              <a:rPr lang="es-ES" dirty="0" smtClean="0">
                <a:solidFill>
                  <a:srgbClr val="222222"/>
                </a:solidFill>
                <a:latin typeface="arial" panose="020B0604020202020204" pitchFamily="34" charset="0"/>
              </a:rPr>
              <a:t>.</a:t>
            </a:r>
            <a:endParaRPr lang="es-ES" dirty="0">
              <a:solidFill>
                <a:srgbClr val="222222"/>
              </a:solidFill>
              <a:latin typeface="arial" panose="020B0604020202020204" pitchFamily="34" charset="0"/>
            </a:endParaRPr>
          </a:p>
          <a:p>
            <a:pPr>
              <a:buFont typeface="Arial" panose="020B0604020202020204" pitchFamily="34" charset="0"/>
              <a:buChar char="•"/>
            </a:pPr>
            <a:r>
              <a:rPr lang="es-ES" dirty="0">
                <a:solidFill>
                  <a:srgbClr val="222222"/>
                </a:solidFill>
                <a:latin typeface="arial" panose="020B0604020202020204" pitchFamily="34" charset="0"/>
              </a:rPr>
              <a:t>Las expectativas empresariales</a:t>
            </a:r>
            <a:r>
              <a:rPr lang="es-ES" dirty="0" smtClean="0">
                <a:solidFill>
                  <a:srgbClr val="222222"/>
                </a:solidFill>
                <a:latin typeface="arial" panose="020B0604020202020204" pitchFamily="34" charset="0"/>
              </a:rPr>
              <a:t>.</a:t>
            </a:r>
            <a:endParaRPr lang="es-ES" dirty="0">
              <a:solidFill>
                <a:srgbClr val="222222"/>
              </a:solidFill>
              <a:latin typeface="arial" panose="020B0604020202020204" pitchFamily="34" charset="0"/>
            </a:endParaRPr>
          </a:p>
          <a:p>
            <a:pPr>
              <a:buFont typeface="Arial" panose="020B0604020202020204" pitchFamily="34" charset="0"/>
              <a:buChar char="•"/>
            </a:pPr>
            <a:r>
              <a:rPr lang="es-ES" dirty="0">
                <a:solidFill>
                  <a:srgbClr val="222222"/>
                </a:solidFill>
                <a:latin typeface="arial" panose="020B0604020202020204" pitchFamily="34" charset="0"/>
              </a:rPr>
              <a:t>Cambio en el número de productores.</a:t>
            </a:r>
            <a:endParaRPr lang="es-E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592369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749300"/>
            <a:ext cx="11049000" cy="941388"/>
          </a:xfrm>
        </p:spPr>
        <p:txBody>
          <a:bodyPr>
            <a:normAutofit fontScale="90000"/>
          </a:bodyPr>
          <a:lstStyle/>
          <a:p>
            <a:r>
              <a:rPr lang="es-BO" dirty="0" smtClean="0"/>
              <a:t>Tipos de mercado en función a la demanda y oferta</a:t>
            </a:r>
            <a:endParaRPr lang="en-US" dirty="0"/>
          </a:p>
        </p:txBody>
      </p:sp>
      <p:pic>
        <p:nvPicPr>
          <p:cNvPr id="4" name="Imagen 3"/>
          <p:cNvPicPr>
            <a:picLocks noChangeAspect="1"/>
          </p:cNvPicPr>
          <p:nvPr/>
        </p:nvPicPr>
        <p:blipFill rotWithShape="1">
          <a:blip r:embed="rId2"/>
          <a:srcRect l="12864" t="30000" r="14642" b="29693"/>
          <a:stretch/>
        </p:blipFill>
        <p:spPr>
          <a:xfrm>
            <a:off x="203200" y="1981200"/>
            <a:ext cx="11150600" cy="3487295"/>
          </a:xfrm>
          <a:prstGeom prst="rect">
            <a:avLst/>
          </a:prstGeom>
        </p:spPr>
      </p:pic>
    </p:spTree>
    <p:extLst>
      <p:ext uri="{BB962C8B-B14F-4D97-AF65-F5344CB8AC3E}">
        <p14:creationId xmlns:p14="http://schemas.microsoft.com/office/powerpoint/2010/main" val="198684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2. Estudio del mercado</a:t>
            </a:r>
            <a:endParaRPr lang="en-US" dirty="0"/>
          </a:p>
        </p:txBody>
      </p:sp>
      <p:pic>
        <p:nvPicPr>
          <p:cNvPr id="2050" name="Picture 2" descr="Estudio de mercado y de factibilidad de producto • Gesti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462" y="1219278"/>
            <a:ext cx="5550281" cy="423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45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01844" y="587737"/>
            <a:ext cx="10515600" cy="1325563"/>
          </a:xfrm>
        </p:spPr>
        <p:txBody>
          <a:bodyPr>
            <a:normAutofit/>
          </a:bodyPr>
          <a:lstStyle/>
          <a:p>
            <a:r>
              <a:rPr lang="es-BO" sz="4000" b="1" dirty="0" smtClean="0"/>
              <a:t>3. Dinámicas de funcionamiento: Segmentación </a:t>
            </a:r>
            <a:r>
              <a:rPr lang="es-BO" sz="4000" b="1" dirty="0" smtClean="0"/>
              <a:t>de mercado</a:t>
            </a:r>
            <a:endParaRPr lang="es-BO" sz="4000" b="1" dirty="0"/>
          </a:p>
        </p:txBody>
      </p:sp>
      <p:sp>
        <p:nvSpPr>
          <p:cNvPr id="6" name="5 Marcador de contenido"/>
          <p:cNvSpPr>
            <a:spLocks noGrp="1"/>
          </p:cNvSpPr>
          <p:nvPr>
            <p:ph idx="1"/>
          </p:nvPr>
        </p:nvSpPr>
        <p:spPr>
          <a:xfrm>
            <a:off x="3657600" y="1825625"/>
            <a:ext cx="7696200" cy="4351338"/>
          </a:xfrm>
        </p:spPr>
        <p:txBody>
          <a:bodyPr>
            <a:normAutofit/>
          </a:bodyPr>
          <a:lstStyle/>
          <a:p>
            <a:r>
              <a:rPr lang="es-BO" dirty="0" smtClean="0"/>
              <a:t>Concepto: </a:t>
            </a:r>
            <a:r>
              <a:rPr lang="es-ES" i="1" dirty="0" smtClean="0"/>
              <a:t>Es un proceso de división del mercado global en una serie de grupos homogéneos, distintos entre si, con el fin de desarrollar una oferta comercial adaptada a cada uno de ellos, de forma que permita satisfacer de una manera más efectiva las necesidades de cada uno de ellos y, a la vez, alcanzar los objetivos de la organización. La segmentación es la base de la orientación al mercado</a:t>
            </a:r>
            <a:endParaRPr lang="es-BO" dirty="0" smtClean="0"/>
          </a:p>
          <a:p>
            <a:pPr>
              <a:buNone/>
            </a:pPr>
            <a:r>
              <a:rPr lang="es-ES" dirty="0" smtClean="0"/>
              <a:t> </a:t>
            </a:r>
            <a:endParaRPr lang="es-BO" dirty="0" smtClean="0"/>
          </a:p>
          <a:p>
            <a:endParaRPr lang="es-BO" dirty="0" smtClean="0"/>
          </a:p>
        </p:txBody>
      </p:sp>
      <p:pic>
        <p:nvPicPr>
          <p:cNvPr id="4098" name="Picture 2"/>
          <p:cNvPicPr>
            <a:picLocks noChangeAspect="1" noChangeArrowheads="1"/>
          </p:cNvPicPr>
          <p:nvPr/>
        </p:nvPicPr>
        <p:blipFill>
          <a:blip r:embed="rId2" cstate="print"/>
          <a:srcRect/>
          <a:stretch>
            <a:fillRect/>
          </a:stretch>
        </p:blipFill>
        <p:spPr bwMode="auto">
          <a:xfrm>
            <a:off x="333375" y="1913300"/>
            <a:ext cx="2956363" cy="3326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6856" y="2310032"/>
            <a:ext cx="9144000" cy="2387600"/>
          </a:xfrm>
        </p:spPr>
        <p:txBody>
          <a:bodyPr/>
          <a:lstStyle/>
          <a:p>
            <a:r>
              <a:rPr lang="es-BO" dirty="0" smtClean="0"/>
              <a:t>3. COMPORTAMIENTO DEL CONSUMIDOR</a:t>
            </a:r>
            <a:endParaRPr lang="en-US" dirty="0"/>
          </a:p>
        </p:txBody>
      </p:sp>
    </p:spTree>
    <p:extLst>
      <p:ext uri="{BB962C8B-B14F-4D97-AF65-F5344CB8AC3E}">
        <p14:creationId xmlns:p14="http://schemas.microsoft.com/office/powerpoint/2010/main" val="1659542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1.Características del Consumidor</a:t>
            </a:r>
            <a:endParaRPr lang="en-US" dirty="0"/>
          </a:p>
        </p:txBody>
      </p:sp>
      <p:sp>
        <p:nvSpPr>
          <p:cNvPr id="3" name="Marcador de contenido 2"/>
          <p:cNvSpPr>
            <a:spLocks noGrp="1"/>
          </p:cNvSpPr>
          <p:nvPr>
            <p:ph idx="1"/>
          </p:nvPr>
        </p:nvSpPr>
        <p:spPr/>
        <p:txBody>
          <a:bodyPr/>
          <a:lstStyle/>
          <a:p>
            <a:r>
              <a:rPr lang="es-ES" dirty="0"/>
              <a:t>EL Precio del bien en cuestión. </a:t>
            </a:r>
          </a:p>
          <a:p>
            <a:r>
              <a:rPr lang="es-ES" dirty="0"/>
              <a:t>El precio de otros bienes relacionados</a:t>
            </a:r>
            <a:r>
              <a:rPr lang="es-ES" dirty="0" smtClean="0"/>
              <a:t>.</a:t>
            </a:r>
            <a:endParaRPr lang="es-ES" dirty="0"/>
          </a:p>
          <a:p>
            <a:r>
              <a:rPr lang="es-ES" dirty="0"/>
              <a:t>La renta</a:t>
            </a:r>
            <a:r>
              <a:rPr lang="es-ES" dirty="0" smtClean="0"/>
              <a:t>.</a:t>
            </a:r>
            <a:endParaRPr lang="es-ES" dirty="0"/>
          </a:p>
          <a:p>
            <a:r>
              <a:rPr lang="es-ES" dirty="0"/>
              <a:t>Las preferencias del consumidor</a:t>
            </a:r>
            <a:r>
              <a:rPr lang="es-ES" dirty="0" smtClean="0"/>
              <a:t>.</a:t>
            </a:r>
            <a:endParaRPr lang="es-ES" dirty="0"/>
          </a:p>
          <a:p>
            <a:r>
              <a:rPr lang="es-ES" dirty="0"/>
              <a:t>Las expectativas del precio y de la renta</a:t>
            </a:r>
            <a:r>
              <a:rPr lang="es-ES" dirty="0" smtClean="0"/>
              <a:t>.</a:t>
            </a:r>
          </a:p>
          <a:p>
            <a:r>
              <a:rPr lang="es-ES" dirty="0" smtClean="0"/>
              <a:t> Cambios </a:t>
            </a:r>
            <a:r>
              <a:rPr lang="es-ES" dirty="0"/>
              <a:t>en el número de consumidores</a:t>
            </a:r>
            <a:r>
              <a:rPr lang="es-ES" dirty="0" smtClean="0"/>
              <a:t>.</a:t>
            </a:r>
            <a:endParaRPr lang="es-ES" dirty="0"/>
          </a:p>
          <a:p>
            <a:endParaRPr lang="es-ES" dirty="0" smtClean="0"/>
          </a:p>
          <a:p>
            <a:r>
              <a:rPr lang="es-ES" dirty="0" smtClean="0"/>
              <a:t>(Video)</a:t>
            </a:r>
            <a:endParaRPr lang="es-ES" dirty="0"/>
          </a:p>
        </p:txBody>
      </p:sp>
    </p:spTree>
    <p:extLst>
      <p:ext uri="{BB962C8B-B14F-4D97-AF65-F5344CB8AC3E}">
        <p14:creationId xmlns:p14="http://schemas.microsoft.com/office/powerpoint/2010/main" val="2020347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Tipo de bienes</a:t>
            </a:r>
            <a:endParaRPr lang="en-US" dirty="0"/>
          </a:p>
        </p:txBody>
      </p:sp>
      <p:pic>
        <p:nvPicPr>
          <p:cNvPr id="4098" name="Picture 2" descr="Tipos-de-bien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881" y="1459865"/>
            <a:ext cx="590011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096000" y="1024127"/>
            <a:ext cx="5650992" cy="5078313"/>
          </a:xfrm>
          <a:prstGeom prst="rect">
            <a:avLst/>
          </a:prstGeom>
        </p:spPr>
        <p:txBody>
          <a:bodyPr wrap="square">
            <a:spAutoFit/>
          </a:bodyPr>
          <a:lstStyle/>
          <a:p>
            <a:pPr>
              <a:buFont typeface="Arial" panose="020B0604020202020204" pitchFamily="34" charset="0"/>
              <a:buChar char="•"/>
            </a:pPr>
            <a:r>
              <a:rPr lang="es-ES" b="1" dirty="0">
                <a:solidFill>
                  <a:srgbClr val="333333"/>
                </a:solidFill>
                <a:latin typeface="Open Sans"/>
                <a:hlinkClick r:id="rId3"/>
              </a:rPr>
              <a:t>Bienes normales:</a:t>
            </a:r>
            <a:r>
              <a:rPr lang="es-ES" dirty="0">
                <a:solidFill>
                  <a:srgbClr val="333333"/>
                </a:solidFill>
                <a:latin typeface="Open Sans"/>
              </a:rPr>
              <a:t> Su </a:t>
            </a:r>
            <a:r>
              <a:rPr lang="es-ES" b="1" dirty="0">
                <a:latin typeface="Open Sans"/>
                <a:hlinkClick r:id="rId4"/>
              </a:rPr>
              <a:t>demanda</a:t>
            </a:r>
            <a:r>
              <a:rPr lang="es-ES" dirty="0">
                <a:solidFill>
                  <a:srgbClr val="333333"/>
                </a:solidFill>
                <a:latin typeface="Open Sans"/>
              </a:rPr>
              <a:t> aumenta porque aumenta la renta de las personas. Se da en la mayoría de los bienes. Por ejemplo, unos zapatos. Dentro de los bienes normales debemos distinguir otros dos </a:t>
            </a:r>
            <a:r>
              <a:rPr lang="es-ES" dirty="0" err="1">
                <a:solidFill>
                  <a:srgbClr val="333333"/>
                </a:solidFill>
                <a:latin typeface="Open Sans"/>
              </a:rPr>
              <a:t>tipos:Los</a:t>
            </a:r>
            <a:r>
              <a:rPr lang="es-ES" dirty="0">
                <a:solidFill>
                  <a:srgbClr val="333333"/>
                </a:solidFill>
                <a:latin typeface="Open Sans"/>
              </a:rPr>
              <a:t> </a:t>
            </a:r>
            <a:r>
              <a:rPr lang="es-ES" b="1" dirty="0">
                <a:solidFill>
                  <a:srgbClr val="333333"/>
                </a:solidFill>
                <a:latin typeface="Open Sans"/>
                <a:hlinkClick r:id="rId5"/>
              </a:rPr>
              <a:t>bienes de lujo o superiores</a:t>
            </a:r>
            <a:r>
              <a:rPr lang="es-ES" b="1" dirty="0">
                <a:solidFill>
                  <a:srgbClr val="333333"/>
                </a:solidFill>
                <a:latin typeface="Open Sans"/>
              </a:rPr>
              <a:t>: </a:t>
            </a:r>
            <a:r>
              <a:rPr lang="es-ES" dirty="0">
                <a:solidFill>
                  <a:srgbClr val="333333"/>
                </a:solidFill>
                <a:latin typeface="Open Sans"/>
              </a:rPr>
              <a:t>Su demanda aumenta de manera más rápida que lo que lo hace la renta de los consumidores. Se da sobre todo en los servicios de ocio.</a:t>
            </a:r>
          </a:p>
          <a:p>
            <a:pPr>
              <a:buFont typeface="Arial" panose="020B0604020202020204" pitchFamily="34" charset="0"/>
              <a:buChar char="•"/>
            </a:pPr>
            <a:r>
              <a:rPr lang="es-ES" dirty="0">
                <a:solidFill>
                  <a:srgbClr val="333333"/>
                </a:solidFill>
                <a:latin typeface="Open Sans"/>
              </a:rPr>
              <a:t>Los </a:t>
            </a:r>
            <a:r>
              <a:rPr lang="es-ES" b="1" dirty="0">
                <a:solidFill>
                  <a:srgbClr val="333333"/>
                </a:solidFill>
                <a:latin typeface="Open Sans"/>
                <a:hlinkClick r:id="rId6"/>
              </a:rPr>
              <a:t>bienes de primera necesidad</a:t>
            </a:r>
            <a:r>
              <a:rPr lang="es-ES" b="1" dirty="0">
                <a:solidFill>
                  <a:srgbClr val="333333"/>
                </a:solidFill>
                <a:latin typeface="Open Sans"/>
              </a:rPr>
              <a:t>:</a:t>
            </a:r>
            <a:r>
              <a:rPr lang="es-ES" dirty="0">
                <a:solidFill>
                  <a:srgbClr val="333333"/>
                </a:solidFill>
                <a:latin typeface="Open Sans"/>
              </a:rPr>
              <a:t> Su demanda crece a un ritmo menor al que lo hace la renta de los consumidores. Por ejemplo, el pan.</a:t>
            </a:r>
          </a:p>
          <a:p>
            <a:pPr>
              <a:buFont typeface="Arial" panose="020B0604020202020204" pitchFamily="34" charset="0"/>
              <a:buChar char="•"/>
            </a:pPr>
            <a:r>
              <a:rPr lang="es-ES" b="1" dirty="0">
                <a:solidFill>
                  <a:srgbClr val="333333"/>
                </a:solidFill>
                <a:latin typeface="Open Sans"/>
                <a:hlinkClick r:id="rId7"/>
              </a:rPr>
              <a:t>Bienes inferiores</a:t>
            </a:r>
            <a:r>
              <a:rPr lang="es-ES" dirty="0">
                <a:solidFill>
                  <a:srgbClr val="333333"/>
                </a:solidFill>
                <a:latin typeface="Open Sans"/>
              </a:rPr>
              <a:t>: Son aquellos cuya demanda disminuye mientras que la renta de los consumidores aumenta. Esto se da porque al tener más renta los consumidores prefieren productos de mayor calidad. Por ejemplo, la comida rápida, los coches de segunda mano, etc.</a:t>
            </a:r>
            <a:endParaRPr lang="es-ES" b="0" i="0" dirty="0">
              <a:solidFill>
                <a:srgbClr val="333333"/>
              </a:solidFill>
              <a:effectLst/>
              <a:latin typeface="Open Sans"/>
            </a:endParaRPr>
          </a:p>
        </p:txBody>
      </p:sp>
    </p:spTree>
    <p:extLst>
      <p:ext uri="{BB962C8B-B14F-4D97-AF65-F5344CB8AC3E}">
        <p14:creationId xmlns:p14="http://schemas.microsoft.com/office/powerpoint/2010/main" val="299381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2. Estrategias para el estudio de consumidores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465" y="1690688"/>
            <a:ext cx="4637087"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6405817" y="2018447"/>
            <a:ext cx="4420679" cy="2574936"/>
          </a:xfrm>
          <a:prstGeom prst="rect">
            <a:avLst/>
          </a:prstGeom>
        </p:spPr>
        <p:txBody>
          <a:bodyPr wrap="square">
            <a:spAutoFit/>
          </a:bodyPr>
          <a:lstStyle/>
          <a:p>
            <a:pPr algn="just">
              <a:lnSpc>
                <a:spcPts val="1200"/>
              </a:lnSpc>
              <a:spcAft>
                <a:spcPts val="0"/>
              </a:spcAft>
            </a:pPr>
            <a:r>
              <a:rPr lang="es-ES" dirty="0">
                <a:latin typeface="Calibri" panose="020F0502020204030204" pitchFamily="34" charset="0"/>
                <a:ea typeface="Times New Roman" panose="02020603050405020304" pitchFamily="18" charset="0"/>
                <a:cs typeface="Arial" panose="020B0604020202020204" pitchFamily="34" charset="0"/>
              </a:rPr>
              <a:t>El análisis del comportamiento de compra del consumidor va a permitir a la empresa conocer e identificar las necesidades o deseos actuales y potenciales que tienen los clientes (base de marketing). </a:t>
            </a:r>
            <a:endParaRPr lang="es-ES" dirty="0" smtClean="0">
              <a:latin typeface="Calibri" panose="020F0502020204030204" pitchFamily="34" charset="0"/>
              <a:ea typeface="Times New Roman" panose="02020603050405020304" pitchFamily="18" charset="0"/>
              <a:cs typeface="Arial" panose="020B0604020202020204" pitchFamily="34" charset="0"/>
            </a:endParaRPr>
          </a:p>
          <a:p>
            <a:pPr algn="just">
              <a:lnSpc>
                <a:spcPts val="1200"/>
              </a:lnSpc>
              <a:spcAft>
                <a:spcPts val="0"/>
              </a:spcAft>
            </a:pPr>
            <a:endParaRPr lang="es-ES" dirty="0">
              <a:latin typeface="Calibri" panose="020F0502020204030204" pitchFamily="34" charset="0"/>
              <a:ea typeface="Times New Roman" panose="02020603050405020304" pitchFamily="18" charset="0"/>
              <a:cs typeface="Arial" panose="020B0604020202020204" pitchFamily="34" charset="0"/>
            </a:endParaRPr>
          </a:p>
          <a:p>
            <a:pPr algn="just">
              <a:lnSpc>
                <a:spcPts val="1200"/>
              </a:lnSpc>
              <a:spcAft>
                <a:spcPts val="0"/>
              </a:spcAft>
            </a:pPr>
            <a:r>
              <a:rPr lang="es-ES" dirty="0" smtClean="0">
                <a:latin typeface="Calibri" panose="020F0502020204030204" pitchFamily="34" charset="0"/>
                <a:ea typeface="Times New Roman" panose="02020603050405020304" pitchFamily="18" charset="0"/>
                <a:cs typeface="Arial" panose="020B0604020202020204" pitchFamily="34" charset="0"/>
              </a:rPr>
              <a:t>Como </a:t>
            </a:r>
            <a:r>
              <a:rPr lang="es-ES" dirty="0">
                <a:latin typeface="Calibri" panose="020F0502020204030204" pitchFamily="34" charset="0"/>
                <a:ea typeface="Times New Roman" panose="02020603050405020304" pitchFamily="18" charset="0"/>
                <a:cs typeface="Arial" panose="020B0604020202020204" pitchFamily="34" charset="0"/>
              </a:rPr>
              <a:t>consecuencia, le va a permitir segmentar el mercado, de forma que se dirija mejor a cada uno de esos segmentos. Eso va a suponer una fuente de oportunidades si la empresa lo sabe aprovechar, lo que le va a permitir a su vez planificar de forma más eficaz y eficiente las políticas de marketing, facilitando esto la lealtad, es decir, va a permitir fidelizar a los clientes y obtener, por tanto, una rentabilidad. </a:t>
            </a:r>
            <a:endParaRPr lang="en-US"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91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BO" dirty="0" smtClean="0"/>
              <a:t>3. Fidelización </a:t>
            </a:r>
            <a:r>
              <a:rPr lang="es-BO" dirty="0" smtClean="0"/>
              <a:t>del cliente</a:t>
            </a:r>
            <a:endParaRPr lang="es-BO" dirty="0"/>
          </a:p>
        </p:txBody>
      </p:sp>
      <p:pic>
        <p:nvPicPr>
          <p:cNvPr id="8" name="Picture 2"/>
          <p:cNvPicPr>
            <a:picLocks noGrp="1" noChangeAspect="1" noChangeArrowheads="1"/>
          </p:cNvPicPr>
          <p:nvPr>
            <p:ph idx="1"/>
          </p:nvPr>
        </p:nvPicPr>
        <p:blipFill>
          <a:blip r:embed="rId2" cstate="print"/>
          <a:srcRect l="3149"/>
          <a:stretch>
            <a:fillRect/>
          </a:stretch>
        </p:blipFill>
        <p:spPr bwMode="auto">
          <a:xfrm>
            <a:off x="5442856" y="2017486"/>
            <a:ext cx="6357257" cy="3259934"/>
          </a:xfrm>
          <a:prstGeom prst="rect">
            <a:avLst/>
          </a:prstGeom>
          <a:ln>
            <a:noFill/>
          </a:ln>
          <a:effectLst>
            <a:softEdge rad="112500"/>
          </a:effectLst>
        </p:spPr>
      </p:pic>
      <p:sp>
        <p:nvSpPr>
          <p:cNvPr id="11" name="10 Rectángulo"/>
          <p:cNvSpPr/>
          <p:nvPr/>
        </p:nvSpPr>
        <p:spPr>
          <a:xfrm>
            <a:off x="972457" y="2320835"/>
            <a:ext cx="3947886" cy="1938992"/>
          </a:xfrm>
          <a:prstGeom prst="rect">
            <a:avLst/>
          </a:prstGeom>
        </p:spPr>
        <p:txBody>
          <a:bodyPr wrap="square">
            <a:spAutoFit/>
          </a:bodyPr>
          <a:lstStyle/>
          <a:p>
            <a:pPr algn="just"/>
            <a:r>
              <a:rPr lang="es-BO" sz="2000" dirty="0" smtClean="0"/>
              <a:t>La fidelización del cliente es un proceso que consiste en desarrollar una relación positiva entre los consumidores y la empresa, para que regresen a comprar tus productos o servicios.</a:t>
            </a:r>
            <a:endParaRPr lang="es-BO"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ÍNDICE</a:t>
            </a:r>
            <a:endParaRPr lang="en-US" dirty="0"/>
          </a:p>
        </p:txBody>
      </p:sp>
      <p:sp>
        <p:nvSpPr>
          <p:cNvPr id="3" name="Marcador de contenido 2"/>
          <p:cNvSpPr>
            <a:spLocks noGrp="1"/>
          </p:cNvSpPr>
          <p:nvPr>
            <p:ph idx="1"/>
          </p:nvPr>
        </p:nvSpPr>
        <p:spPr/>
        <p:txBody>
          <a:bodyPr/>
          <a:lstStyle/>
          <a:p>
            <a:pPr marL="0" indent="0">
              <a:buNone/>
            </a:pPr>
            <a:r>
              <a:rPr lang="es-BO" dirty="0" smtClean="0"/>
              <a:t>1. </a:t>
            </a:r>
            <a:r>
              <a:rPr lang="es-ES_tradnl" dirty="0"/>
              <a:t>Fundamentos generales de mercados y sus principales características</a:t>
            </a:r>
            <a:endParaRPr lang="en-US" dirty="0"/>
          </a:p>
          <a:p>
            <a:pPr marL="0" indent="0">
              <a:buNone/>
            </a:pPr>
            <a:r>
              <a:rPr lang="es-BO" dirty="0" smtClean="0"/>
              <a:t>2. </a:t>
            </a:r>
            <a:r>
              <a:rPr lang="es-ES_tradnl" dirty="0"/>
              <a:t>Enfoque de demanda y oferta y dinámicas de funcionamiento desde el </a:t>
            </a:r>
            <a:r>
              <a:rPr lang="es-ES_tradnl" dirty="0" smtClean="0"/>
              <a:t>emprendimiento</a:t>
            </a:r>
          </a:p>
          <a:p>
            <a:pPr marL="0" indent="0">
              <a:buNone/>
            </a:pPr>
            <a:r>
              <a:rPr lang="es-ES_tradnl" dirty="0" smtClean="0"/>
              <a:t>3.</a:t>
            </a:r>
            <a:r>
              <a:rPr lang="es-ES_tradnl" dirty="0"/>
              <a:t> Principales determinantes que influyen en el comportamiento del consumidor.</a:t>
            </a:r>
            <a:endParaRPr lang="en-US" dirty="0"/>
          </a:p>
          <a:p>
            <a:pPr marL="0" indent="0">
              <a:buNone/>
            </a:pPr>
            <a:endParaRPr lang="en-US" dirty="0"/>
          </a:p>
        </p:txBody>
      </p:sp>
    </p:spTree>
    <p:extLst>
      <p:ext uri="{BB962C8B-B14F-4D97-AF65-F5344CB8AC3E}">
        <p14:creationId xmlns:p14="http://schemas.microsoft.com/office/powerpoint/2010/main" val="3141626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81486" y="2639682"/>
            <a:ext cx="3381555" cy="461665"/>
          </a:xfrm>
          <a:prstGeom prst="rect">
            <a:avLst/>
          </a:prstGeom>
          <a:noFill/>
        </p:spPr>
        <p:txBody>
          <a:bodyPr wrap="square" rtlCol="0">
            <a:spAutoFit/>
          </a:bodyPr>
          <a:lstStyle/>
          <a:p>
            <a:r>
              <a:rPr lang="x-none" sz="2400" b="1" dirty="0" smtClean="0">
                <a:solidFill>
                  <a:schemeClr val="bg1"/>
                </a:solidFill>
                <a:latin typeface="Raleway" panose="020B0503030101060003" pitchFamily="34" charset="0"/>
              </a:rPr>
              <a:t>Introducción al Curso</a:t>
            </a:r>
            <a:endParaRPr lang="es-BO" sz="2400" b="1" dirty="0">
              <a:solidFill>
                <a:schemeClr val="bg1"/>
              </a:solidFill>
              <a:latin typeface="Raleway" panose="020B0503030101060003" pitchFamily="34" charset="0"/>
            </a:endParaRPr>
          </a:p>
        </p:txBody>
      </p:sp>
      <p:sp>
        <p:nvSpPr>
          <p:cNvPr id="6" name="5 Título"/>
          <p:cNvSpPr>
            <a:spLocks noGrp="1"/>
          </p:cNvSpPr>
          <p:nvPr>
            <p:ph type="title"/>
          </p:nvPr>
        </p:nvSpPr>
        <p:spPr/>
        <p:txBody>
          <a:bodyPr/>
          <a:lstStyle/>
          <a:p>
            <a:r>
              <a:rPr lang="es-BO" dirty="0" smtClean="0"/>
              <a:t>4. Características </a:t>
            </a:r>
            <a:r>
              <a:rPr lang="es-BO" dirty="0" smtClean="0"/>
              <a:t>de un emprendedor</a:t>
            </a:r>
            <a:endParaRPr lang="es-BO" dirty="0"/>
          </a:p>
        </p:txBody>
      </p:sp>
      <p:sp>
        <p:nvSpPr>
          <p:cNvPr id="8" name="7 Rectángulo"/>
          <p:cNvSpPr/>
          <p:nvPr/>
        </p:nvSpPr>
        <p:spPr>
          <a:xfrm>
            <a:off x="1030514" y="2161180"/>
            <a:ext cx="3497943" cy="1200329"/>
          </a:xfrm>
          <a:prstGeom prst="rect">
            <a:avLst/>
          </a:prstGeom>
        </p:spPr>
        <p:txBody>
          <a:bodyPr wrap="square">
            <a:spAutoFit/>
          </a:bodyPr>
          <a:lstStyle/>
          <a:p>
            <a:r>
              <a:rPr lang="es-BO" dirty="0" smtClean="0"/>
              <a:t>Quien quiera convertirse en</a:t>
            </a:r>
          </a:p>
          <a:p>
            <a:r>
              <a:rPr lang="it-IT" dirty="0" smtClean="0"/>
              <a:t>primera figura necesita una dosis</a:t>
            </a:r>
          </a:p>
          <a:p>
            <a:r>
              <a:rPr lang="es-BO" dirty="0" smtClean="0"/>
              <a:t>de humildad y aprender de los</a:t>
            </a:r>
          </a:p>
          <a:p>
            <a:r>
              <a:rPr lang="es-BO" dirty="0" smtClean="0"/>
              <a:t>maestros en las respectivas artes:</a:t>
            </a:r>
            <a:endParaRPr lang="es-BO" dirty="0"/>
          </a:p>
        </p:txBody>
      </p:sp>
      <p:sp>
        <p:nvSpPr>
          <p:cNvPr id="9" name="8 Rectángulo"/>
          <p:cNvSpPr/>
          <p:nvPr/>
        </p:nvSpPr>
        <p:spPr>
          <a:xfrm>
            <a:off x="1059543" y="3605964"/>
            <a:ext cx="3439886" cy="1754326"/>
          </a:xfrm>
          <a:prstGeom prst="rect">
            <a:avLst/>
          </a:prstGeom>
        </p:spPr>
        <p:txBody>
          <a:bodyPr wrap="square">
            <a:spAutoFit/>
          </a:bodyPr>
          <a:lstStyle/>
          <a:p>
            <a:r>
              <a:rPr lang="es-BO" dirty="0" smtClean="0"/>
              <a:t>Encuentre maestros en cualquier lugar del mundo.</a:t>
            </a:r>
          </a:p>
          <a:p>
            <a:r>
              <a:rPr lang="es-BO" dirty="0" smtClean="0"/>
              <a:t>– Estúdielos con mente abierta y disposición de aprender.</a:t>
            </a:r>
          </a:p>
          <a:p>
            <a:r>
              <a:rPr lang="es-BO" dirty="0" smtClean="0"/>
              <a:t>– No suponga nunca que descubrió lo mejor.</a:t>
            </a:r>
            <a:endParaRPr lang="es-BO" dirty="0"/>
          </a:p>
        </p:txBody>
      </p:sp>
      <p:pic>
        <p:nvPicPr>
          <p:cNvPr id="5122" name="Picture 2"/>
          <p:cNvPicPr>
            <a:picLocks noChangeAspect="1" noChangeArrowheads="1"/>
          </p:cNvPicPr>
          <p:nvPr/>
        </p:nvPicPr>
        <p:blipFill>
          <a:blip r:embed="rId3" cstate="print"/>
          <a:srcRect/>
          <a:stretch>
            <a:fillRect/>
          </a:stretch>
        </p:blipFill>
        <p:spPr bwMode="auto">
          <a:xfrm>
            <a:off x="6676799" y="1508125"/>
            <a:ext cx="5079773" cy="3726474"/>
          </a:xfrm>
          <a:prstGeom prst="rect">
            <a:avLst/>
          </a:prstGeom>
          <a:noFill/>
          <a:ln w="9525">
            <a:noFill/>
            <a:miter lim="800000"/>
            <a:headEnd/>
            <a:tailEnd/>
          </a:ln>
          <a:effectLst/>
        </p:spPr>
      </p:pic>
    </p:spTree>
    <p:extLst>
      <p:ext uri="{BB962C8B-B14F-4D97-AF65-F5344CB8AC3E}">
        <p14:creationId xmlns:p14="http://schemas.microsoft.com/office/powerpoint/2010/main" val="3770114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81486" y="2639682"/>
            <a:ext cx="3381555" cy="461665"/>
          </a:xfrm>
          <a:prstGeom prst="rect">
            <a:avLst/>
          </a:prstGeom>
          <a:noFill/>
        </p:spPr>
        <p:txBody>
          <a:bodyPr wrap="square" rtlCol="0">
            <a:spAutoFit/>
          </a:bodyPr>
          <a:lstStyle/>
          <a:p>
            <a:r>
              <a:rPr lang="x-none" sz="2400" b="1" dirty="0" smtClean="0">
                <a:solidFill>
                  <a:schemeClr val="bg1"/>
                </a:solidFill>
                <a:latin typeface="Raleway" panose="020B0503030101060003" pitchFamily="34" charset="0"/>
              </a:rPr>
              <a:t>Introducción al Curso</a:t>
            </a:r>
            <a:endParaRPr lang="es-BO" sz="2400" b="1" dirty="0">
              <a:solidFill>
                <a:schemeClr val="bg1"/>
              </a:solidFill>
              <a:latin typeface="Raleway" panose="020B0503030101060003" pitchFamily="34" charset="0"/>
            </a:endParaRPr>
          </a:p>
        </p:txBody>
      </p:sp>
      <p:sp>
        <p:nvSpPr>
          <p:cNvPr id="3" name="2 Título"/>
          <p:cNvSpPr>
            <a:spLocks noGrp="1"/>
          </p:cNvSpPr>
          <p:nvPr>
            <p:ph type="title"/>
          </p:nvPr>
        </p:nvSpPr>
        <p:spPr/>
        <p:txBody>
          <a:bodyPr/>
          <a:lstStyle/>
          <a:p>
            <a:r>
              <a:rPr lang="es-BO" dirty="0" smtClean="0"/>
              <a:t>Preguntas que debe hacerse cuando se emprende </a:t>
            </a:r>
            <a:endParaRPr lang="es-BO" dirty="0"/>
          </a:p>
        </p:txBody>
      </p:sp>
      <p:sp>
        <p:nvSpPr>
          <p:cNvPr id="5" name="4 Marcador de contenido"/>
          <p:cNvSpPr>
            <a:spLocks noGrp="1"/>
          </p:cNvSpPr>
          <p:nvPr>
            <p:ph idx="1"/>
          </p:nvPr>
        </p:nvSpPr>
        <p:spPr/>
        <p:txBody>
          <a:bodyPr/>
          <a:lstStyle/>
          <a:p>
            <a:r>
              <a:rPr lang="es-BO" dirty="0" smtClean="0"/>
              <a:t>· ¿Qué producto o servicio venderá su negocio?</a:t>
            </a:r>
          </a:p>
          <a:p>
            <a:r>
              <a:rPr lang="es-BO" dirty="0" smtClean="0"/>
              <a:t>· ¿A quién le venderá su negocio?</a:t>
            </a:r>
          </a:p>
          <a:p>
            <a:r>
              <a:rPr lang="es-BO" dirty="0" smtClean="0"/>
              <a:t>· ¿Cómo venderá su negocio sus productos o servicios?</a:t>
            </a:r>
          </a:p>
          <a:p>
            <a:r>
              <a:rPr lang="es-BO" dirty="0" smtClean="0"/>
              <a:t>· ¿Qué necesidad de sus clientes atenderá su negocio?</a:t>
            </a:r>
            <a:endParaRPr lang="es-BO" dirty="0"/>
          </a:p>
        </p:txBody>
      </p:sp>
    </p:spTree>
    <p:extLst>
      <p:ext uri="{BB962C8B-B14F-4D97-AF65-F5344CB8AC3E}">
        <p14:creationId xmlns:p14="http://schemas.microsoft.com/office/powerpoint/2010/main" val="1317392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81486" y="2639682"/>
            <a:ext cx="3381555" cy="461665"/>
          </a:xfrm>
          <a:prstGeom prst="rect">
            <a:avLst/>
          </a:prstGeom>
          <a:noFill/>
        </p:spPr>
        <p:txBody>
          <a:bodyPr wrap="square" rtlCol="0">
            <a:spAutoFit/>
          </a:bodyPr>
          <a:lstStyle/>
          <a:p>
            <a:r>
              <a:rPr lang="x-none" sz="2400" b="1" dirty="0" smtClean="0">
                <a:solidFill>
                  <a:schemeClr val="bg1"/>
                </a:solidFill>
                <a:latin typeface="Raleway" panose="020B0503030101060003" pitchFamily="34" charset="0"/>
              </a:rPr>
              <a:t>Introducción al Curso</a:t>
            </a:r>
            <a:endParaRPr lang="es-BO" sz="2400" b="1" dirty="0">
              <a:solidFill>
                <a:schemeClr val="bg1"/>
              </a:solidFill>
              <a:latin typeface="Raleway" panose="020B0503030101060003" pitchFamily="34" charset="0"/>
            </a:endParaRPr>
          </a:p>
        </p:txBody>
      </p:sp>
      <p:sp>
        <p:nvSpPr>
          <p:cNvPr id="3" name="2 Título"/>
          <p:cNvSpPr>
            <a:spLocks noGrp="1"/>
          </p:cNvSpPr>
          <p:nvPr>
            <p:ph type="title"/>
          </p:nvPr>
        </p:nvSpPr>
        <p:spPr>
          <a:xfrm>
            <a:off x="831850" y="1709738"/>
            <a:ext cx="10515600" cy="1573789"/>
          </a:xfrm>
        </p:spPr>
        <p:txBody>
          <a:bodyPr/>
          <a:lstStyle/>
          <a:p>
            <a:pPr algn="ctr"/>
            <a:r>
              <a:rPr lang="es-BO" dirty="0" smtClean="0"/>
              <a:t>TRABAJO GRUPAL </a:t>
            </a:r>
            <a:endParaRPr lang="es-BO" dirty="0"/>
          </a:p>
        </p:txBody>
      </p:sp>
      <p:sp>
        <p:nvSpPr>
          <p:cNvPr id="5" name="4 Marcador de texto"/>
          <p:cNvSpPr>
            <a:spLocks noGrp="1"/>
          </p:cNvSpPr>
          <p:nvPr>
            <p:ph type="body" idx="1"/>
          </p:nvPr>
        </p:nvSpPr>
        <p:spPr>
          <a:xfrm>
            <a:off x="831850" y="3429001"/>
            <a:ext cx="10515600" cy="2660650"/>
          </a:xfrm>
        </p:spPr>
        <p:txBody>
          <a:bodyPr>
            <a:normAutofit/>
          </a:bodyPr>
          <a:lstStyle/>
          <a:p>
            <a:endParaRPr lang="es-BO" dirty="0" smtClean="0">
              <a:solidFill>
                <a:schemeClr val="tx1"/>
              </a:solidFill>
            </a:endParaRPr>
          </a:p>
        </p:txBody>
      </p:sp>
    </p:spTree>
    <p:extLst>
      <p:ext uri="{BB962C8B-B14F-4D97-AF65-F5344CB8AC3E}">
        <p14:creationId xmlns:p14="http://schemas.microsoft.com/office/powerpoint/2010/main" val="1228039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BO" b="1" dirty="0" smtClean="0"/>
              <a:t>1. FUNDAMENTOS GENERALES</a:t>
            </a:r>
            <a:endParaRPr lang="en-US" b="1" dirty="0"/>
          </a:p>
        </p:txBody>
      </p:sp>
      <p:sp>
        <p:nvSpPr>
          <p:cNvPr id="5" name="Marcador de texto 4"/>
          <p:cNvSpPr>
            <a:spLocks noGrp="1"/>
          </p:cNvSpPr>
          <p:nvPr>
            <p:ph type="body" idx="1"/>
          </p:nvPr>
        </p:nvSpPr>
        <p:spPr/>
        <p:txBody>
          <a:bodyPr/>
          <a:lstStyle/>
          <a:p>
            <a:endParaRPr lang="en-US"/>
          </a:p>
        </p:txBody>
      </p:sp>
    </p:spTree>
    <p:extLst>
      <p:ext uri="{BB962C8B-B14F-4D97-AF65-F5344CB8AC3E}">
        <p14:creationId xmlns:p14="http://schemas.microsoft.com/office/powerpoint/2010/main" val="570291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BO" b="1" dirty="0" smtClean="0"/>
              <a:t>1. Descripción de los Mercados</a:t>
            </a:r>
            <a:endParaRPr lang="es-BO" b="1" dirty="0"/>
          </a:p>
        </p:txBody>
      </p:sp>
      <p:sp>
        <p:nvSpPr>
          <p:cNvPr id="3" name="2 Marcador de contenido"/>
          <p:cNvSpPr>
            <a:spLocks noGrp="1"/>
          </p:cNvSpPr>
          <p:nvPr>
            <p:ph idx="1"/>
          </p:nvPr>
        </p:nvSpPr>
        <p:spPr/>
        <p:txBody>
          <a:bodyPr>
            <a:normAutofit fontScale="92500" lnSpcReduction="10000"/>
          </a:bodyPr>
          <a:lstStyle/>
          <a:p>
            <a:r>
              <a:rPr lang="es-BO" dirty="0" smtClean="0"/>
              <a:t>En </a:t>
            </a:r>
            <a:r>
              <a:rPr lang="es-BO" dirty="0" smtClean="0"/>
              <a:t>economía</a:t>
            </a:r>
            <a:r>
              <a:rPr lang="es-BO" dirty="0" smtClean="0"/>
              <a:t>, es cualquier conjunto de transacciones o acuerdos de negocios entre compradores y vendedores. </a:t>
            </a:r>
          </a:p>
          <a:p>
            <a:r>
              <a:rPr lang="es-BO" dirty="0" smtClean="0"/>
              <a:t>El mercado es, también el ambiente social (o virtual) que propicia las condiciones para el intercambio</a:t>
            </a:r>
          </a:p>
          <a:p>
            <a:r>
              <a:rPr lang="es-BO" dirty="0" smtClean="0"/>
              <a:t>Desde el punto de vista desde el marketing, el mercado esta formado por todos los consumidores o compradores actuales y potenciales de un determinado producto. El proceso de medición es un aspecto fundamental en la investigación de mercados</a:t>
            </a:r>
          </a:p>
          <a:p>
            <a:r>
              <a:rPr lang="es-BO" dirty="0" smtClean="0"/>
              <a:t>Mercado: </a:t>
            </a:r>
            <a:r>
              <a:rPr lang="es-BO" i="1" dirty="0" smtClean="0"/>
              <a:t>donde confluyen la oferta y la demanda. En un sentido menos amplio, el mercado es el conjunto de todos los compradores reales y potenciales de un producto.</a:t>
            </a:r>
          </a:p>
          <a:p>
            <a:endParaRPr lang="es-BO" dirty="0" smtClean="0"/>
          </a:p>
          <a:p>
            <a:endParaRPr lang="es-B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417676"/>
            <a:ext cx="10515600" cy="1325563"/>
          </a:xfrm>
        </p:spPr>
        <p:txBody>
          <a:bodyPr/>
          <a:lstStyle/>
          <a:p>
            <a:r>
              <a:rPr lang="es-BO" b="1" dirty="0" smtClean="0"/>
              <a:t>2. Características de los </a:t>
            </a:r>
            <a:r>
              <a:rPr lang="es-BO" b="1" dirty="0" smtClean="0"/>
              <a:t>Mercado </a:t>
            </a:r>
            <a:r>
              <a:rPr lang="es-BO" b="1" dirty="0" smtClean="0"/>
              <a:t>de competencia perfecta </a:t>
            </a:r>
            <a:endParaRPr lang="es-BO" b="1" dirty="0"/>
          </a:p>
        </p:txBody>
      </p:sp>
      <p:sp>
        <p:nvSpPr>
          <p:cNvPr id="3" name="2 Marcador de contenido"/>
          <p:cNvSpPr>
            <a:spLocks noGrp="1"/>
          </p:cNvSpPr>
          <p:nvPr>
            <p:ph idx="1"/>
          </p:nvPr>
        </p:nvSpPr>
        <p:spPr/>
        <p:txBody>
          <a:bodyPr>
            <a:normAutofit fontScale="92500"/>
          </a:bodyPr>
          <a:lstStyle/>
          <a:p>
            <a:r>
              <a:rPr lang="es-BO" dirty="0" smtClean="0"/>
              <a:t>No todos los mercados son eficientes en el sentido de que no en todos ellos existe una condiciones técnicas llamadas de competencia perfecta. </a:t>
            </a:r>
          </a:p>
          <a:p>
            <a:r>
              <a:rPr lang="es-BO" dirty="0" smtClean="0"/>
              <a:t>Un mercado de competencia perfecta es aquel en el que existen muchos compradores y muchos vendedores, de forma que ningún comprador o vendedor individual ejerce influencia decisiva sobre el precio</a:t>
            </a:r>
          </a:p>
          <a:p>
            <a:r>
              <a:rPr lang="es-BO" dirty="0" smtClean="0"/>
              <a:t>Mercado real tiene </a:t>
            </a:r>
          </a:p>
          <a:p>
            <a:pPr marL="1157288"/>
            <a:r>
              <a:rPr lang="es-BO" dirty="0" smtClean="0"/>
              <a:t>Fluctuaciones demanda insatisfecha </a:t>
            </a:r>
          </a:p>
          <a:p>
            <a:pPr marL="1157288"/>
            <a:r>
              <a:rPr lang="es-BO" dirty="0" smtClean="0"/>
              <a:t>Excesos de demanda o sobredemanda</a:t>
            </a:r>
          </a:p>
          <a:p>
            <a:pPr marL="1157288"/>
            <a:r>
              <a:rPr lang="es-BO" dirty="0" smtClean="0"/>
              <a:t>Falta de demanda.</a:t>
            </a:r>
          </a:p>
          <a:p>
            <a:endParaRPr lang="es-B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81486" y="2639682"/>
            <a:ext cx="3381555" cy="461665"/>
          </a:xfrm>
          <a:prstGeom prst="rect">
            <a:avLst/>
          </a:prstGeom>
          <a:noFill/>
        </p:spPr>
        <p:txBody>
          <a:bodyPr wrap="square" rtlCol="0">
            <a:spAutoFit/>
          </a:bodyPr>
          <a:lstStyle/>
          <a:p>
            <a:r>
              <a:rPr lang="x-none" sz="2400" b="1" dirty="0" smtClean="0">
                <a:solidFill>
                  <a:schemeClr val="bg1"/>
                </a:solidFill>
                <a:latin typeface="Raleway" panose="020B0503030101060003" pitchFamily="34" charset="0"/>
              </a:rPr>
              <a:t>Introducción al Curso</a:t>
            </a:r>
            <a:endParaRPr lang="es-BO" sz="2400" b="1" dirty="0">
              <a:solidFill>
                <a:schemeClr val="bg1"/>
              </a:solidFill>
              <a:latin typeface="Raleway" panose="020B0503030101060003" pitchFamily="34" charset="0"/>
            </a:endParaRPr>
          </a:p>
        </p:txBody>
      </p:sp>
      <p:sp>
        <p:nvSpPr>
          <p:cNvPr id="3" name="2 Título"/>
          <p:cNvSpPr>
            <a:spLocks noGrp="1"/>
          </p:cNvSpPr>
          <p:nvPr>
            <p:ph type="title"/>
          </p:nvPr>
        </p:nvSpPr>
        <p:spPr>
          <a:xfrm>
            <a:off x="839788" y="457200"/>
            <a:ext cx="6895826" cy="1600200"/>
          </a:xfrm>
        </p:spPr>
        <p:txBody>
          <a:bodyPr>
            <a:normAutofit/>
          </a:bodyPr>
          <a:lstStyle/>
          <a:p>
            <a:r>
              <a:rPr lang="es-BO" sz="4400" b="1" dirty="0"/>
              <a:t>4. </a:t>
            </a:r>
            <a:r>
              <a:rPr lang="es-BO" sz="4400" b="1" dirty="0" smtClean="0"/>
              <a:t>Tipos de </a:t>
            </a:r>
            <a:r>
              <a:rPr lang="es-BO" sz="4400" b="1" dirty="0"/>
              <a:t>l</a:t>
            </a:r>
            <a:r>
              <a:rPr lang="es-BO" sz="4400" b="1" dirty="0" smtClean="0"/>
              <a:t>os Mercados</a:t>
            </a:r>
            <a:r>
              <a:rPr lang="es-BO" sz="3600" b="1" dirty="0" smtClean="0"/>
              <a:t/>
            </a:r>
            <a:br>
              <a:rPr lang="es-BO" sz="3600" b="1" dirty="0" smtClean="0"/>
            </a:br>
            <a:endParaRPr lang="es-BO" sz="3600" b="1" dirty="0"/>
          </a:p>
        </p:txBody>
      </p:sp>
      <p:sp>
        <p:nvSpPr>
          <p:cNvPr id="6" name="5 Marcador de texto"/>
          <p:cNvSpPr>
            <a:spLocks noGrp="1"/>
          </p:cNvSpPr>
          <p:nvPr>
            <p:ph type="body" sz="half" idx="2"/>
          </p:nvPr>
        </p:nvSpPr>
        <p:spPr>
          <a:xfrm>
            <a:off x="839789" y="2057400"/>
            <a:ext cx="7358280" cy="3811588"/>
          </a:xfrm>
        </p:spPr>
        <p:txBody>
          <a:bodyPr>
            <a:noAutofit/>
          </a:bodyPr>
          <a:lstStyle/>
          <a:p>
            <a:r>
              <a:rPr lang="es-BO" sz="2000" b="1" dirty="0" smtClean="0"/>
              <a:t>En base a su situación geográfica</a:t>
            </a:r>
            <a:r>
              <a:rPr lang="es-BO" sz="2000" dirty="0" smtClean="0"/>
              <a:t>. Mercados locales, nacionales, regionales, internacionales e incluso del mercado global.</a:t>
            </a:r>
          </a:p>
          <a:p>
            <a:r>
              <a:rPr lang="es-BO" sz="2000" b="1" dirty="0" smtClean="0"/>
              <a:t>En base al tipo de cliente.</a:t>
            </a:r>
            <a:r>
              <a:rPr lang="es-BO" sz="2000" dirty="0" smtClean="0"/>
              <a:t> Se habla de mercado consumidor, si sus productos van a manos del cliente final, que los usa; mercado industrial, si van a otros particulares que generan a partir de ellos productos elaborados; mercado revendedor, si los bienes van a manos de otros vendedores que los trasladan de lugar y los venden de nuevo a mayor precio; mercado de gobierno, formado por las instituciones públicas y del Estado.</a:t>
            </a:r>
          </a:p>
          <a:p>
            <a:r>
              <a:rPr lang="es-BO" sz="2000" b="1" dirty="0" smtClean="0"/>
              <a:t>En base a la naturaleza de lo comerciado.</a:t>
            </a:r>
            <a:r>
              <a:rPr lang="es-BO" sz="2000" dirty="0" smtClean="0"/>
              <a:t> Se habla entonces de mercado de bienes o productos, mercado de servicios, mercado de ideas o mercado de lugares o bienes raíces, de acuerdo al</a:t>
            </a:r>
            <a:endParaRPr lang="es-BO" sz="2000" dirty="0"/>
          </a:p>
        </p:txBody>
      </p:sp>
      <p:pic>
        <p:nvPicPr>
          <p:cNvPr id="1028" name="Picture 4"/>
          <p:cNvPicPr>
            <a:picLocks noChangeAspect="1" noChangeArrowheads="1"/>
          </p:cNvPicPr>
          <p:nvPr/>
        </p:nvPicPr>
        <p:blipFill>
          <a:blip r:embed="rId3" cstate="print"/>
          <a:srcRect/>
          <a:stretch>
            <a:fillRect/>
          </a:stretch>
        </p:blipFill>
        <p:spPr bwMode="auto">
          <a:xfrm>
            <a:off x="8523889" y="1789401"/>
            <a:ext cx="2760637" cy="3957443"/>
          </a:xfrm>
          <a:prstGeom prst="rect">
            <a:avLst/>
          </a:prstGeom>
          <a:noFill/>
          <a:ln w="9525">
            <a:noFill/>
            <a:miter lim="800000"/>
            <a:headEnd/>
            <a:tailEnd/>
          </a:ln>
          <a:effectLst/>
        </p:spPr>
      </p:pic>
    </p:spTree>
    <p:extLst>
      <p:ext uri="{BB962C8B-B14F-4D97-AF65-F5344CB8AC3E}">
        <p14:creationId xmlns:p14="http://schemas.microsoft.com/office/powerpoint/2010/main" val="188279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BO" b="1" dirty="0" smtClean="0"/>
              <a:t>3. Características de los </a:t>
            </a:r>
            <a:r>
              <a:rPr lang="es-BO" b="1" dirty="0" smtClean="0"/>
              <a:t>Mercados </a:t>
            </a:r>
            <a:r>
              <a:rPr lang="es-BO" b="1" dirty="0" smtClean="0"/>
              <a:t>de competencia imperfecta</a:t>
            </a:r>
            <a:endParaRPr lang="es-BO" b="1" dirty="0"/>
          </a:p>
        </p:txBody>
      </p:sp>
      <p:sp>
        <p:nvSpPr>
          <p:cNvPr id="3" name="2 Marcador de contenido"/>
          <p:cNvSpPr>
            <a:spLocks noGrp="1"/>
          </p:cNvSpPr>
          <p:nvPr>
            <p:ph idx="1"/>
          </p:nvPr>
        </p:nvSpPr>
        <p:spPr>
          <a:xfrm>
            <a:off x="838200" y="1825625"/>
            <a:ext cx="6622143" cy="4351338"/>
          </a:xfrm>
        </p:spPr>
        <p:txBody>
          <a:bodyPr>
            <a:normAutofit/>
          </a:bodyPr>
          <a:lstStyle/>
          <a:p>
            <a:r>
              <a:rPr lang="es-BO" dirty="0" smtClean="0"/>
              <a:t>Los mercados de competencia imperfecta son aquellos en los que bienes y productores son lo suficientemente grandes como para tener un efecto notable sobre el precio. </a:t>
            </a:r>
          </a:p>
          <a:p>
            <a:r>
              <a:rPr lang="es-BO" dirty="0" smtClean="0"/>
              <a:t>Existen varios modelos de este tipo de mercado entre ellos el mercado monopolístico y los diversos modelos </a:t>
            </a:r>
            <a:r>
              <a:rPr lang="es-BO" dirty="0" err="1" smtClean="0"/>
              <a:t>oligopolisticos</a:t>
            </a:r>
            <a:r>
              <a:rPr lang="es-BO" dirty="0" smtClean="0"/>
              <a:t>. </a:t>
            </a:r>
          </a:p>
          <a:p>
            <a:pPr>
              <a:buNone/>
            </a:pPr>
            <a:endParaRPr lang="es-BO" dirty="0"/>
          </a:p>
        </p:txBody>
      </p:sp>
      <p:pic>
        <p:nvPicPr>
          <p:cNvPr id="2050" name="Picture 2"/>
          <p:cNvPicPr>
            <a:picLocks noChangeAspect="1" noChangeArrowheads="1"/>
          </p:cNvPicPr>
          <p:nvPr/>
        </p:nvPicPr>
        <p:blipFill>
          <a:blip r:embed="rId2" cstate="print"/>
          <a:srcRect/>
          <a:stretch>
            <a:fillRect/>
          </a:stretch>
        </p:blipFill>
        <p:spPr bwMode="auto">
          <a:xfrm>
            <a:off x="7656658" y="1901371"/>
            <a:ext cx="3489405" cy="3541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1486" y="2639682"/>
            <a:ext cx="3381555" cy="461665"/>
          </a:xfrm>
          <a:prstGeom prst="rect">
            <a:avLst/>
          </a:prstGeom>
          <a:noFill/>
        </p:spPr>
        <p:txBody>
          <a:bodyPr wrap="square" rtlCol="0">
            <a:spAutoFit/>
          </a:bodyPr>
          <a:lstStyle/>
          <a:p>
            <a:r>
              <a:rPr lang="x-none" sz="2400" b="1" dirty="0" smtClean="0">
                <a:solidFill>
                  <a:schemeClr val="bg1"/>
                </a:solidFill>
                <a:latin typeface="Raleway" panose="020B0503030101060003" pitchFamily="34" charset="0"/>
              </a:rPr>
              <a:t>Introducción al Curso</a:t>
            </a:r>
            <a:endParaRPr lang="es-BO" sz="2400" b="1" dirty="0">
              <a:solidFill>
                <a:schemeClr val="bg1"/>
              </a:solidFill>
              <a:latin typeface="Raleway" panose="020B0503030101060003" pitchFamily="34" charset="0"/>
            </a:endParaRPr>
          </a:p>
        </p:txBody>
      </p:sp>
      <p:sp>
        <p:nvSpPr>
          <p:cNvPr id="3" name="2 Título"/>
          <p:cNvSpPr>
            <a:spLocks noGrp="1"/>
          </p:cNvSpPr>
          <p:nvPr>
            <p:ph type="title"/>
          </p:nvPr>
        </p:nvSpPr>
        <p:spPr>
          <a:xfrm>
            <a:off x="839788" y="457200"/>
            <a:ext cx="6895826" cy="1600200"/>
          </a:xfrm>
        </p:spPr>
        <p:txBody>
          <a:bodyPr>
            <a:normAutofit fontScale="90000"/>
          </a:bodyPr>
          <a:lstStyle/>
          <a:p>
            <a:r>
              <a:rPr lang="es-BO" sz="4400" b="1" dirty="0" smtClean="0"/>
              <a:t>5. VARIABLES DETERMINANTES DEL MERCADO</a:t>
            </a:r>
            <a:endParaRPr lang="es-BO" sz="3600" b="1" dirty="0"/>
          </a:p>
        </p:txBody>
      </p:sp>
      <p:sp>
        <p:nvSpPr>
          <p:cNvPr id="6" name="5 Marcador de texto"/>
          <p:cNvSpPr>
            <a:spLocks noGrp="1"/>
          </p:cNvSpPr>
          <p:nvPr>
            <p:ph type="body" sz="half" idx="2"/>
          </p:nvPr>
        </p:nvSpPr>
        <p:spPr>
          <a:xfrm>
            <a:off x="839789" y="2057400"/>
            <a:ext cx="7358280" cy="3811588"/>
          </a:xfrm>
        </p:spPr>
        <p:txBody>
          <a:bodyPr>
            <a:noAutofit/>
          </a:bodyPr>
          <a:lstStyle/>
          <a:p>
            <a:r>
              <a:rPr lang="es-ES" sz="2000" dirty="0"/>
              <a:t>La intervención de la empresa en el mercado está condicionada por la siguiente serie de factores:</a:t>
            </a:r>
            <a:endParaRPr lang="en-US" sz="2000" dirty="0"/>
          </a:p>
          <a:p>
            <a:r>
              <a:rPr lang="es-ES" sz="2000" dirty="0"/>
              <a:t> </a:t>
            </a:r>
            <a:endParaRPr lang="es-ES" sz="2000" dirty="0" smtClean="0"/>
          </a:p>
          <a:p>
            <a:r>
              <a:rPr lang="es-ES" sz="2000" b="1" i="1" dirty="0" smtClean="0"/>
              <a:t>Factores </a:t>
            </a:r>
            <a:r>
              <a:rPr lang="es-ES" sz="2000" b="1" i="1" dirty="0"/>
              <a:t>controlables por la empresa (Microambiente interno)</a:t>
            </a:r>
            <a:r>
              <a:rPr lang="es-ES" sz="2000" b="1" dirty="0"/>
              <a:t>:</a:t>
            </a:r>
            <a:r>
              <a:rPr lang="es-ES" sz="2000" dirty="0"/>
              <a:t> Precio, promoción, producto, plaza.</a:t>
            </a:r>
            <a:endParaRPr lang="en-US" sz="2000" dirty="0"/>
          </a:p>
          <a:p>
            <a:r>
              <a:rPr lang="es-ES" sz="2000" dirty="0"/>
              <a:t> </a:t>
            </a:r>
            <a:r>
              <a:rPr lang="es-ES" sz="2000" b="1" i="1" dirty="0" smtClean="0"/>
              <a:t>Factores  </a:t>
            </a:r>
            <a:r>
              <a:rPr lang="es-ES" sz="2000" b="1" i="1" dirty="0"/>
              <a:t>que  no  controla  la  </a:t>
            </a:r>
            <a:r>
              <a:rPr lang="es-ES" sz="2000" b="1" i="1" dirty="0" smtClean="0"/>
              <a:t>empresa</a:t>
            </a:r>
            <a:r>
              <a:rPr lang="es-ES" sz="2000" b="1" dirty="0" smtClean="0"/>
              <a:t>: </a:t>
            </a:r>
            <a:endParaRPr lang="en-US" sz="2000" b="1" dirty="0"/>
          </a:p>
          <a:p>
            <a:pPr lvl="1"/>
            <a:r>
              <a:rPr lang="es-ES" sz="2000" dirty="0"/>
              <a:t>Factores del </a:t>
            </a:r>
            <a:r>
              <a:rPr lang="es-ES" sz="2000" dirty="0" err="1"/>
              <a:t>macroentorno</a:t>
            </a:r>
            <a:r>
              <a:rPr lang="es-ES" sz="2000" dirty="0"/>
              <a:t>: Evolución de la tecnología, economía, socio .cultural, político –legal, etc.</a:t>
            </a:r>
            <a:endParaRPr lang="en-US" sz="2000" dirty="0"/>
          </a:p>
          <a:p>
            <a:pPr lvl="1"/>
            <a:r>
              <a:rPr lang="es-ES" sz="2000" dirty="0"/>
              <a:t>Factores </a:t>
            </a:r>
            <a:r>
              <a:rPr lang="es-ES" sz="2000" dirty="0" err="1"/>
              <a:t>microentorno</a:t>
            </a:r>
            <a:r>
              <a:rPr lang="es-ES" sz="2000" dirty="0"/>
              <a:t>: nº de competidores, estructura de la competencia, proveedores, etc.</a:t>
            </a:r>
            <a:endParaRPr lang="en-US" sz="2000" dirty="0"/>
          </a:p>
          <a:p>
            <a:pPr lvl="1"/>
            <a:r>
              <a:rPr lang="es-ES" sz="2000" dirty="0"/>
              <a:t>Factores inherentes al consumidor: nivel de renta, edad, n° de personas, etc.…</a:t>
            </a:r>
            <a:endParaRPr lang="en-US" sz="2000" dirty="0"/>
          </a:p>
          <a:p>
            <a:endParaRPr lang="es-BO" sz="2000" dirty="0"/>
          </a:p>
        </p:txBody>
      </p:sp>
      <p:pic>
        <p:nvPicPr>
          <p:cNvPr id="1028" name="Picture 4"/>
          <p:cNvPicPr>
            <a:picLocks noChangeAspect="1" noChangeArrowheads="1"/>
          </p:cNvPicPr>
          <p:nvPr/>
        </p:nvPicPr>
        <p:blipFill>
          <a:blip r:embed="rId2" cstate="print"/>
          <a:srcRect/>
          <a:stretch>
            <a:fillRect/>
          </a:stretch>
        </p:blipFill>
        <p:spPr bwMode="auto">
          <a:xfrm>
            <a:off x="8523889" y="1789401"/>
            <a:ext cx="2760637" cy="3957443"/>
          </a:xfrm>
          <a:prstGeom prst="rect">
            <a:avLst/>
          </a:prstGeom>
          <a:noFill/>
          <a:ln w="9525">
            <a:noFill/>
            <a:miter lim="800000"/>
            <a:headEnd/>
            <a:tailEnd/>
          </a:ln>
          <a:effectLst/>
        </p:spPr>
      </p:pic>
    </p:spTree>
    <p:extLst>
      <p:ext uri="{BB962C8B-B14F-4D97-AF65-F5344CB8AC3E}">
        <p14:creationId xmlns:p14="http://schemas.microsoft.com/office/powerpoint/2010/main" val="91359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135117" y="2446666"/>
            <a:ext cx="9144000" cy="2387600"/>
          </a:xfrm>
        </p:spPr>
        <p:txBody>
          <a:bodyPr>
            <a:normAutofit/>
          </a:bodyPr>
          <a:lstStyle/>
          <a:p>
            <a:r>
              <a:rPr lang="es-BO" b="1" dirty="0" smtClean="0"/>
              <a:t>2.ENFOQUE DE LA DEMANDA Y OFERTA</a:t>
            </a:r>
            <a:endParaRPr lang="es-BO"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868</Words>
  <Application>Microsoft Office PowerPoint</Application>
  <PresentationFormat>Panorámica</PresentationFormat>
  <Paragraphs>109</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Arial</vt:lpstr>
      <vt:lpstr>Arial</vt:lpstr>
      <vt:lpstr>Calibri</vt:lpstr>
      <vt:lpstr>Calibri Light</vt:lpstr>
      <vt:lpstr>Century Gothic</vt:lpstr>
      <vt:lpstr>Open Sans</vt:lpstr>
      <vt:lpstr>Raleway</vt:lpstr>
      <vt:lpstr>Times New Roman</vt:lpstr>
      <vt:lpstr>Tema de Office</vt:lpstr>
      <vt:lpstr>Presentación de PowerPoint</vt:lpstr>
      <vt:lpstr>ÍNDICE</vt:lpstr>
      <vt:lpstr>1. FUNDAMENTOS GENERALES</vt:lpstr>
      <vt:lpstr>1. Descripción de los Mercados</vt:lpstr>
      <vt:lpstr>2. Características de los Mercado de competencia perfecta </vt:lpstr>
      <vt:lpstr>4. Tipos de los Mercados </vt:lpstr>
      <vt:lpstr>3. Características de los Mercados de competencia imperfecta</vt:lpstr>
      <vt:lpstr>5. VARIABLES DETERMINANTES DEL MERCADO</vt:lpstr>
      <vt:lpstr>2.ENFOQUE DE LA DEMANDA Y OFERTA</vt:lpstr>
      <vt:lpstr>1. Características de la Oferta y Demanda</vt:lpstr>
      <vt:lpstr>¿Qué es la oferta?</vt:lpstr>
      <vt:lpstr>Tipos de mercado en función a la demanda y oferta</vt:lpstr>
      <vt:lpstr>2. Estudio del mercado</vt:lpstr>
      <vt:lpstr>3. Dinámicas de funcionamiento: Segmentación de mercado</vt:lpstr>
      <vt:lpstr>3. COMPORTAMIENTO DEL CONSUMIDOR</vt:lpstr>
      <vt:lpstr>1.Características del Consumidor</vt:lpstr>
      <vt:lpstr>Tipo de bienes</vt:lpstr>
      <vt:lpstr>2. Estrategias para el estudio de consumidores</vt:lpstr>
      <vt:lpstr>3. Fidelización del cliente</vt:lpstr>
      <vt:lpstr>4. Características de un emprendedor</vt:lpstr>
      <vt:lpstr>Preguntas que debe hacerse cuando se emprende </vt:lpstr>
      <vt:lpstr>TRABAJO GRUPAL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Cabrera Ovando</dc:creator>
  <cp:lastModifiedBy>fanny</cp:lastModifiedBy>
  <cp:revision>73</cp:revision>
  <dcterms:created xsi:type="dcterms:W3CDTF">2020-11-06T14:12:39Z</dcterms:created>
  <dcterms:modified xsi:type="dcterms:W3CDTF">2020-11-10T22:46:16Z</dcterms:modified>
</cp:coreProperties>
</file>