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9" r:id="rId3"/>
    <p:sldId id="279" r:id="rId4"/>
    <p:sldId id="257" r:id="rId5"/>
    <p:sldId id="258" r:id="rId6"/>
    <p:sldId id="260" r:id="rId7"/>
    <p:sldId id="273" r:id="rId8"/>
    <p:sldId id="261" r:id="rId9"/>
    <p:sldId id="280" r:id="rId10"/>
    <p:sldId id="272" r:id="rId11"/>
    <p:sldId id="263" r:id="rId12"/>
    <p:sldId id="282" r:id="rId13"/>
    <p:sldId id="262" r:id="rId14"/>
    <p:sldId id="275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2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NI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E3118-7A22-4E4E-8D04-3D63486B053D}" type="datetimeFigureOut">
              <a:rPr lang="es-NI" smtClean="0"/>
              <a:t>20/6/18</a:t>
            </a:fld>
            <a:endParaRPr lang="es-NI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NI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NI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8EA07-DA74-48DB-A252-F7D63C4FEDA3}" type="slidenum">
              <a:rPr lang="es-NI" smtClean="0"/>
              <a:t>‹Nr.›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01043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NI" sz="1200" b="1" noProof="0" dirty="0" smtClean="0">
                <a:latin typeface="ArialMT"/>
              </a:rPr>
              <a:t>Es la colectividad humana que mantiene una continuidad histórica con las sociedades anteriores a la Colonia cuyas condiciones sociales, culturales y económicas les distingue de otros sectores de la sociedad nacional y que están regidos total o parcialmente por sus propias costumbres y tradiciones.</a:t>
            </a:r>
            <a:endParaRPr lang="es-NI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190B85-2450-A248-B46A-1BD1BB5D263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7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/>
          </a:p>
          <a:p>
            <a:pPr eaLnBrk="1" hangingPunct="1">
              <a:spcBef>
                <a:spcPct val="0"/>
              </a:spcBef>
            </a:pPr>
            <a:endParaRPr lang="es-ES_tradnl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87F0E8D-D0E2-AB41-8251-1BDB24002018}" type="slidenum">
              <a:rPr lang="es-ES_tradnl"/>
              <a:pPr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395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20/6/18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8571" y="4624668"/>
            <a:ext cx="6480629" cy="93345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Régimen autonómico en Nicaragua. Antecedentes, desafíos y oportunidades</a:t>
            </a:r>
            <a:r>
              <a:rPr lang="en-CA" dirty="0"/>
              <a:t/>
            </a:r>
            <a:br>
              <a:rPr lang="en-CA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Daniel Barrios A</a:t>
            </a:r>
          </a:p>
          <a:p>
            <a:r>
              <a:rPr lang="en-US" dirty="0" err="1" smtClean="0"/>
              <a:t>Cientista</a:t>
            </a:r>
            <a:r>
              <a:rPr lang="en-US" dirty="0" smtClean="0"/>
              <a:t> Social e </a:t>
            </a:r>
            <a:r>
              <a:rPr lang="en-US" dirty="0" err="1" smtClean="0"/>
              <a:t>investigador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3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Ley 87, Ley de </a:t>
            </a:r>
            <a:r>
              <a:rPr lang="es-ES_tradnl" dirty="0" smtClean="0"/>
              <a:t>Autonomía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El primer paso para unir al </a:t>
            </a:r>
            <a:r>
              <a:rPr lang="es-ES" dirty="0" err="1"/>
              <a:t>pais</a:t>
            </a:r>
            <a:r>
              <a:rPr lang="es-ES" dirty="0"/>
              <a:t> </a:t>
            </a:r>
          </a:p>
          <a:p>
            <a:r>
              <a:rPr lang="es-ES_tradnl" dirty="0" smtClean="0"/>
              <a:t>Gobiernos y Consejos regionales (45)</a:t>
            </a:r>
          </a:p>
          <a:p>
            <a:r>
              <a:rPr lang="es-ES_tradnl" dirty="0" smtClean="0"/>
              <a:t>Derecho a la tierra comunal, organización e identidad</a:t>
            </a:r>
          </a:p>
          <a:p>
            <a:r>
              <a:rPr lang="es-ES_tradnl" dirty="0" smtClean="0"/>
              <a:t>Uso y disfrute de los recursos naturales</a:t>
            </a:r>
          </a:p>
          <a:p>
            <a:r>
              <a:rPr lang="es-ES_tradnl" dirty="0" smtClean="0"/>
              <a:t>Participación social y política</a:t>
            </a:r>
          </a:p>
          <a:p>
            <a:r>
              <a:rPr lang="es-ES_tradnl" dirty="0" smtClean="0"/>
              <a:t>Sentido de pertenencia, Nicaragua es única e indivisible</a:t>
            </a:r>
          </a:p>
          <a:p>
            <a:r>
              <a:rPr lang="es-ES_tradnl" dirty="0" smtClean="0"/>
              <a:t>Multiétnica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40846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Los momentos históricos del régimen de autonomía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1987-1990: formulación, la paz y a esperanza</a:t>
            </a:r>
          </a:p>
          <a:p>
            <a:r>
              <a:rPr lang="es-ES_tradnl" dirty="0" smtClean="0"/>
              <a:t>1990-1995: “el arranque” (expectativas, implementación, Universidades)</a:t>
            </a:r>
          </a:p>
          <a:p>
            <a:r>
              <a:rPr lang="es-ES_tradnl" dirty="0" smtClean="0"/>
              <a:t>1996-2002: “a la defensa” (polarización política, control en los consejos, integración, desencanto)</a:t>
            </a:r>
          </a:p>
          <a:p>
            <a:r>
              <a:rPr lang="es-ES_tradnl" dirty="0" smtClean="0"/>
              <a:t>2002-2005: un “respiro” (ley 445, reglamento de la Ley de autonomía, ley de educación, salud, etc.)</a:t>
            </a:r>
          </a:p>
          <a:p>
            <a:r>
              <a:rPr lang="es-ES_tradnl" dirty="0" smtClean="0"/>
              <a:t>2006-2011: “si se puede, pero…” (titulación, expansión de servicios públicos en la Costa, control en los consejos);</a:t>
            </a:r>
          </a:p>
          <a:p>
            <a:r>
              <a:rPr lang="es-ES_tradnl" dirty="0" smtClean="0"/>
              <a:t>2011--: “y ahora que”, (centralismo, contradicciones y desencanto, saneamiento, territorios)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97222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36 Rectángulo"/>
          <p:cNvSpPr/>
          <p:nvPr/>
        </p:nvSpPr>
        <p:spPr>
          <a:xfrm>
            <a:off x="263525" y="5327650"/>
            <a:ext cx="8072438" cy="357188"/>
          </a:xfrm>
          <a:prstGeom prst="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600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65113" y="5322888"/>
          <a:ext cx="8072448" cy="36560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  <a:gridCol w="252264"/>
              </a:tblGrid>
              <a:tr h="365125"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 marT="45641" marB="45641">
                    <a:noFill/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396875" y="5337175"/>
            <a:ext cx="601663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1980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20963" y="5337175"/>
            <a:ext cx="601662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1990</a:t>
            </a:r>
          </a:p>
        </p:txBody>
      </p:sp>
      <p:sp>
        <p:nvSpPr>
          <p:cNvPr id="22601" name="9 CuadroTexto"/>
          <p:cNvSpPr txBox="1">
            <a:spLocks noChangeArrowheads="1"/>
          </p:cNvSpPr>
          <p:nvPr/>
        </p:nvSpPr>
        <p:spPr bwMode="auto">
          <a:xfrm>
            <a:off x="5121275" y="5337175"/>
            <a:ext cx="6016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" sz="1600" b="1">
                <a:solidFill>
                  <a:schemeClr val="bg1"/>
                </a:solidFill>
                <a:latin typeface="Calibri" charset="0"/>
              </a:rPr>
              <a:t>2000</a:t>
            </a:r>
          </a:p>
        </p:txBody>
      </p:sp>
      <p:sp>
        <p:nvSpPr>
          <p:cNvPr id="22602" name="14 CuadroTexto"/>
          <p:cNvSpPr txBox="1">
            <a:spLocks noChangeArrowheads="1"/>
          </p:cNvSpPr>
          <p:nvPr/>
        </p:nvSpPr>
        <p:spPr bwMode="auto">
          <a:xfrm>
            <a:off x="192088" y="3975100"/>
            <a:ext cx="19288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 dirty="0"/>
              <a:t>1987 </a:t>
            </a:r>
            <a:r>
              <a:rPr lang="es-ES" sz="1200" dirty="0"/>
              <a:t>Aprobación de Ley de Autonomía. Reconoce derechos colectivos de</a:t>
            </a:r>
            <a:r>
              <a:rPr lang="es-ES" sz="1200" dirty="0" smtClean="0"/>
              <a:t> pueblos  indígenas y afro descendientes </a:t>
            </a:r>
            <a:endParaRPr lang="es-ES" sz="1200" dirty="0"/>
          </a:p>
        </p:txBody>
      </p:sp>
      <p:sp>
        <p:nvSpPr>
          <p:cNvPr id="22603" name="7 CuadroTexto"/>
          <p:cNvSpPr txBox="1">
            <a:spLocks noChangeArrowheads="1"/>
          </p:cNvSpPr>
          <p:nvPr/>
        </p:nvSpPr>
        <p:spPr bwMode="auto">
          <a:xfrm>
            <a:off x="7499350" y="5337175"/>
            <a:ext cx="6477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" sz="1600" b="1">
                <a:solidFill>
                  <a:schemeClr val="bg1"/>
                </a:solidFill>
                <a:latin typeface="Calibri" charset="0"/>
              </a:rPr>
              <a:t>201 0</a:t>
            </a:r>
          </a:p>
        </p:txBody>
      </p:sp>
      <p:cxnSp>
        <p:nvCxnSpPr>
          <p:cNvPr id="19" name="18 Conector recto"/>
          <p:cNvCxnSpPr/>
          <p:nvPr/>
        </p:nvCxnSpPr>
        <p:spPr>
          <a:xfrm rot="5400000" flipH="1" flipV="1">
            <a:off x="1723232" y="4764881"/>
            <a:ext cx="785812" cy="9525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5" name="19 CuadroTexto"/>
          <p:cNvSpPr txBox="1">
            <a:spLocks noChangeArrowheads="1"/>
          </p:cNvSpPr>
          <p:nvPr/>
        </p:nvSpPr>
        <p:spPr bwMode="auto">
          <a:xfrm>
            <a:off x="4549775" y="2571750"/>
            <a:ext cx="2714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/>
              <a:t>2007</a:t>
            </a:r>
            <a:r>
              <a:rPr lang="es-ES" sz="1200"/>
              <a:t> Gobierno titula cinco territorios indígenas, a nombre del Estado </a:t>
            </a:r>
          </a:p>
        </p:txBody>
      </p:sp>
      <p:cxnSp>
        <p:nvCxnSpPr>
          <p:cNvPr id="34" name="33 Conector recto"/>
          <p:cNvCxnSpPr/>
          <p:nvPr/>
        </p:nvCxnSpPr>
        <p:spPr>
          <a:xfrm rot="16200000" flipV="1">
            <a:off x="5933282" y="3540918"/>
            <a:ext cx="3238500" cy="4763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7" name="34 CuadroTexto"/>
          <p:cNvSpPr txBox="1">
            <a:spLocks noChangeArrowheads="1"/>
          </p:cNvSpPr>
          <p:nvPr/>
        </p:nvSpPr>
        <p:spPr bwMode="auto">
          <a:xfrm>
            <a:off x="3621088" y="1924049"/>
            <a:ext cx="3929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/>
              <a:t>2008</a:t>
            </a:r>
            <a:r>
              <a:rPr lang="es-ES" sz="1200"/>
              <a:t> Gobierno anula títulos a nombre del Estado y emite nuevos a nombre de comunidades indígenas</a:t>
            </a:r>
          </a:p>
        </p:txBody>
      </p:sp>
      <p:cxnSp>
        <p:nvCxnSpPr>
          <p:cNvPr id="51" name="50 Conector recto"/>
          <p:cNvCxnSpPr/>
          <p:nvPr/>
        </p:nvCxnSpPr>
        <p:spPr>
          <a:xfrm rot="16200000" flipV="1">
            <a:off x="5965825" y="3863975"/>
            <a:ext cx="2590800" cy="6350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16200000" flipV="1">
            <a:off x="6071394" y="3255169"/>
            <a:ext cx="3814762" cy="0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10" name="59 CuadroTexto"/>
          <p:cNvSpPr txBox="1">
            <a:spLocks noChangeArrowheads="1"/>
          </p:cNvSpPr>
          <p:nvPr/>
        </p:nvSpPr>
        <p:spPr bwMode="auto">
          <a:xfrm>
            <a:off x="4043363" y="1101725"/>
            <a:ext cx="3929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 dirty="0"/>
              <a:t>2007-2010</a:t>
            </a:r>
            <a:r>
              <a:rPr lang="es-ES" sz="1200" dirty="0"/>
              <a:t> Gobierno titula 15 territorios a nombre de comunidades indígenas de la RAAN, RAAS y </a:t>
            </a:r>
            <a:r>
              <a:rPr lang="es-ES" sz="1200" dirty="0" smtClean="0"/>
              <a:t>Jinotega</a:t>
            </a:r>
          </a:p>
          <a:p>
            <a:pPr algn="r"/>
            <a:r>
              <a:rPr lang="es-ES" sz="1200" dirty="0" smtClean="0"/>
              <a:t>Nicaragua ratifica el Convenio 169 de la OIT y copatrocina la Delcaracion  de la ONU sobre derechos de pueblos indigenas  </a:t>
            </a:r>
            <a:endParaRPr lang="es-ES" sz="1200" dirty="0"/>
          </a:p>
        </p:txBody>
      </p:sp>
      <p:sp>
        <p:nvSpPr>
          <p:cNvPr id="22611" name="32 CuadroTexto"/>
          <p:cNvSpPr txBox="1">
            <a:spLocks noChangeArrowheads="1"/>
          </p:cNvSpPr>
          <p:nvPr/>
        </p:nvSpPr>
        <p:spPr bwMode="auto">
          <a:xfrm>
            <a:off x="2768600" y="3876675"/>
            <a:ext cx="30781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 dirty="0"/>
              <a:t>2002</a:t>
            </a:r>
            <a:r>
              <a:rPr lang="es-ES" sz="1200" dirty="0"/>
              <a:t> Aprobación de la Ley de Régimen de la Propiedad Comunal (…) o Ley </a:t>
            </a:r>
            <a:r>
              <a:rPr lang="es-ES" sz="1200" dirty="0" smtClean="0"/>
              <a:t>445</a:t>
            </a:r>
          </a:p>
          <a:p>
            <a:pPr algn="r"/>
            <a:r>
              <a:rPr lang="es-ES" sz="1200" dirty="0" smtClean="0"/>
              <a:t>Consolida Sistema Regional de Autonomia </a:t>
            </a:r>
            <a:endParaRPr lang="es-ES" sz="1200" dirty="0"/>
          </a:p>
        </p:txBody>
      </p:sp>
      <p:cxnSp>
        <p:nvCxnSpPr>
          <p:cNvPr id="36" name="35 Conector recto"/>
          <p:cNvCxnSpPr/>
          <p:nvPr/>
        </p:nvCxnSpPr>
        <p:spPr>
          <a:xfrm rot="5400000" flipH="1" flipV="1">
            <a:off x="5314157" y="4631531"/>
            <a:ext cx="1052512" cy="9525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49 Grupo"/>
          <p:cNvGrpSpPr>
            <a:grpSpLocks/>
          </p:cNvGrpSpPr>
          <p:nvPr/>
        </p:nvGrpSpPr>
        <p:grpSpPr bwMode="auto">
          <a:xfrm>
            <a:off x="1549400" y="5827713"/>
            <a:ext cx="7286625" cy="552450"/>
            <a:chOff x="1357290" y="6000768"/>
            <a:chExt cx="7286676" cy="551841"/>
          </a:xfrm>
        </p:grpSpPr>
        <p:sp>
          <p:nvSpPr>
            <p:cNvPr id="40" name="39 Abrir corchete"/>
            <p:cNvSpPr/>
            <p:nvPr/>
          </p:nvSpPr>
          <p:spPr>
            <a:xfrm rot="16200000">
              <a:off x="3310776" y="5404605"/>
              <a:ext cx="93559" cy="1285884"/>
            </a:xfrm>
            <a:prstGeom prst="leftBracke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900"/>
            </a:p>
          </p:txBody>
        </p:sp>
        <p:sp>
          <p:nvSpPr>
            <p:cNvPr id="41" name="40 Abrir corchete"/>
            <p:cNvSpPr/>
            <p:nvPr/>
          </p:nvSpPr>
          <p:spPr>
            <a:xfrm rot="16200000">
              <a:off x="4739535" y="5333167"/>
              <a:ext cx="93559" cy="1428760"/>
            </a:xfrm>
            <a:prstGeom prst="leftBracke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900"/>
            </a:p>
          </p:txBody>
        </p:sp>
        <p:sp>
          <p:nvSpPr>
            <p:cNvPr id="42" name="41 Abrir corchete"/>
            <p:cNvSpPr/>
            <p:nvPr/>
          </p:nvSpPr>
          <p:spPr>
            <a:xfrm rot="16200000">
              <a:off x="6239733" y="5333167"/>
              <a:ext cx="93559" cy="1428760"/>
            </a:xfrm>
            <a:prstGeom prst="leftBracke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900"/>
            </a:p>
          </p:txBody>
        </p:sp>
        <p:sp>
          <p:nvSpPr>
            <p:cNvPr id="43" name="42 Abrir corchete"/>
            <p:cNvSpPr/>
            <p:nvPr/>
          </p:nvSpPr>
          <p:spPr>
            <a:xfrm rot="16200000">
              <a:off x="7739931" y="5333167"/>
              <a:ext cx="93559" cy="1428760"/>
            </a:xfrm>
            <a:prstGeom prst="leftBracke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900"/>
            </a:p>
          </p:txBody>
        </p:sp>
        <p:sp>
          <p:nvSpPr>
            <p:cNvPr id="44" name="43 CuadroTexto"/>
            <p:cNvSpPr txBox="1"/>
            <p:nvPr/>
          </p:nvSpPr>
          <p:spPr>
            <a:xfrm>
              <a:off x="1428729" y="6137142"/>
              <a:ext cx="1357321" cy="41546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Daniel Ortega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1985-1990 </a:t>
              </a:r>
            </a:p>
          </p:txBody>
        </p:sp>
        <p:sp>
          <p:nvSpPr>
            <p:cNvPr id="45" name="44 CuadroTexto"/>
            <p:cNvSpPr txBox="1"/>
            <p:nvPr/>
          </p:nvSpPr>
          <p:spPr>
            <a:xfrm>
              <a:off x="2803513" y="6137142"/>
              <a:ext cx="1285884" cy="41546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Violeta Barrios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1990-1997</a:t>
              </a:r>
            </a:p>
          </p:txBody>
        </p:sp>
        <p:sp>
          <p:nvSpPr>
            <p:cNvPr id="22627" name="45 CuadroTexto"/>
            <p:cNvSpPr txBox="1">
              <a:spLocks noChangeArrowheads="1"/>
            </p:cNvSpPr>
            <p:nvPr/>
          </p:nvSpPr>
          <p:spPr bwMode="auto">
            <a:xfrm>
              <a:off x="4108447" y="6137142"/>
              <a:ext cx="1428760" cy="415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" sz="1000"/>
                <a:t>Arnoldo Alemán</a:t>
              </a:r>
            </a:p>
            <a:p>
              <a:pPr algn="ctr"/>
              <a:r>
                <a:rPr lang="es-ES" sz="1000"/>
                <a:t>1997-2002</a:t>
              </a:r>
            </a:p>
          </p:txBody>
        </p:sp>
        <p:sp>
          <p:nvSpPr>
            <p:cNvPr id="22628" name="46 CuadroTexto"/>
            <p:cNvSpPr txBox="1">
              <a:spLocks noChangeArrowheads="1"/>
            </p:cNvSpPr>
            <p:nvPr/>
          </p:nvSpPr>
          <p:spPr bwMode="auto">
            <a:xfrm>
              <a:off x="5554669" y="6137142"/>
              <a:ext cx="1500199" cy="415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" sz="1000"/>
                <a:t>Enrique Bolaños.</a:t>
              </a:r>
            </a:p>
            <a:p>
              <a:pPr algn="ctr"/>
              <a:r>
                <a:rPr lang="es-ES" sz="1000"/>
                <a:t>2002-2007</a:t>
              </a:r>
            </a:p>
          </p:txBody>
        </p:sp>
        <p:sp>
          <p:nvSpPr>
            <p:cNvPr id="48" name="47 CuadroTexto"/>
            <p:cNvSpPr txBox="1"/>
            <p:nvPr/>
          </p:nvSpPr>
          <p:spPr>
            <a:xfrm>
              <a:off x="7072330" y="6137142"/>
              <a:ext cx="1571636" cy="41546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Daniel Ortega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1050" dirty="0">
                  <a:latin typeface="Arial" pitchFamily="34" charset="0"/>
                  <a:ea typeface="+mn-ea"/>
                  <a:cs typeface="Arial" pitchFamily="34" charset="0"/>
                </a:rPr>
                <a:t>2007-2012 </a:t>
              </a:r>
            </a:p>
          </p:txBody>
        </p:sp>
        <p:sp>
          <p:nvSpPr>
            <p:cNvPr id="53" name="52 Abrir corchete"/>
            <p:cNvSpPr/>
            <p:nvPr/>
          </p:nvSpPr>
          <p:spPr>
            <a:xfrm rot="16200000">
              <a:off x="1953453" y="5404605"/>
              <a:ext cx="93559" cy="1285884"/>
            </a:xfrm>
            <a:prstGeom prst="leftBracke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900"/>
            </a:p>
          </p:txBody>
        </p:sp>
      </p:grpSp>
      <p:cxnSp>
        <p:nvCxnSpPr>
          <p:cNvPr id="52" name="51 Conector recto"/>
          <p:cNvCxnSpPr/>
          <p:nvPr/>
        </p:nvCxnSpPr>
        <p:spPr>
          <a:xfrm rot="5400000" flipH="1" flipV="1">
            <a:off x="5400675" y="4922838"/>
            <a:ext cx="471487" cy="7938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15" name="72 CuadroTexto"/>
          <p:cNvSpPr txBox="1">
            <a:spLocks noChangeArrowheads="1"/>
          </p:cNvSpPr>
          <p:nvPr/>
        </p:nvSpPr>
        <p:spPr bwMode="auto">
          <a:xfrm>
            <a:off x="2547938" y="4484688"/>
            <a:ext cx="3059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/>
              <a:t>2001 </a:t>
            </a:r>
            <a:r>
              <a:rPr lang="es-ES" sz="1200"/>
              <a:t>CIDH falla a favor de la comunidad de Awas Tingni contra el Estado de Nicaragua </a:t>
            </a:r>
          </a:p>
        </p:txBody>
      </p:sp>
      <p:sp>
        <p:nvSpPr>
          <p:cNvPr id="84" name="83 Estrella de 7 puntas"/>
          <p:cNvSpPr>
            <a:spLocks noChangeAspect="1"/>
          </p:cNvSpPr>
          <p:nvPr/>
        </p:nvSpPr>
        <p:spPr>
          <a:xfrm>
            <a:off x="5783263" y="4056063"/>
            <a:ext cx="133350" cy="133350"/>
          </a:xfrm>
          <a:prstGeom prst="star7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200"/>
          </a:p>
        </p:txBody>
      </p:sp>
      <p:cxnSp>
        <p:nvCxnSpPr>
          <p:cNvPr id="54" name="53 Conector recto"/>
          <p:cNvCxnSpPr/>
          <p:nvPr/>
        </p:nvCxnSpPr>
        <p:spPr>
          <a:xfrm rot="16200000" flipV="1">
            <a:off x="6065838" y="4241800"/>
            <a:ext cx="1835150" cy="6350"/>
          </a:xfrm>
          <a:prstGeom prst="line">
            <a:avLst/>
          </a:prstGeom>
          <a:ln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18" name="64 CuadroTexto"/>
          <p:cNvSpPr txBox="1">
            <a:spLocks noChangeArrowheads="1"/>
          </p:cNvSpPr>
          <p:nvPr/>
        </p:nvSpPr>
        <p:spPr bwMode="auto">
          <a:xfrm>
            <a:off x="5156200" y="3101975"/>
            <a:ext cx="1835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s-ES" sz="1200" b="1"/>
              <a:t>2006 </a:t>
            </a:r>
            <a:r>
              <a:rPr lang="es-ES" sz="1200"/>
              <a:t>Acuerdo de Gobernabilidad</a:t>
            </a:r>
          </a:p>
          <a:p>
            <a:pPr algn="r"/>
            <a:r>
              <a:rPr lang="es-ES" sz="1200"/>
              <a:t>FSLN-YATAMA</a:t>
            </a:r>
          </a:p>
        </p:txBody>
      </p:sp>
      <p:sp>
        <p:nvSpPr>
          <p:cNvPr id="22619" name="37 Título"/>
          <p:cNvSpPr>
            <a:spLocks noGrp="1"/>
          </p:cNvSpPr>
          <p:nvPr>
            <p:ph type="title" idx="4294967295"/>
          </p:nvPr>
        </p:nvSpPr>
        <p:spPr>
          <a:xfrm>
            <a:off x="0" y="93663"/>
            <a:ext cx="8229600" cy="1143000"/>
          </a:xfrm>
        </p:spPr>
        <p:txBody>
          <a:bodyPr/>
          <a:lstStyle/>
          <a:p>
            <a:pPr eaLnBrk="1" hangingPunct="1"/>
            <a:r>
              <a:rPr lang="es-ES" sz="2400" b="1"/>
              <a:t>HECHOS POLÍTICOS RELEVANTES EN LA COSTA CARIBE DURANTE LOS ÚLTIMOS 30 AÑOS</a:t>
            </a:r>
          </a:p>
        </p:txBody>
      </p:sp>
    </p:spTree>
    <p:extLst>
      <p:ext uri="{BB962C8B-B14F-4D97-AF65-F5344CB8AC3E}">
        <p14:creationId xmlns:p14="http://schemas.microsoft.com/office/powerpoint/2010/main" val="2563127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desafíos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14" y="1160060"/>
            <a:ext cx="8741060" cy="5540991"/>
          </a:xfrm>
        </p:spPr>
        <p:txBody>
          <a:bodyPr>
            <a:noAutofit/>
          </a:bodyPr>
          <a:lstStyle/>
          <a:p>
            <a:r>
              <a:rPr lang="es-ES_tradnl" sz="2400" dirty="0" smtClean="0"/>
              <a:t>Continuar avanzando en el ejercicio de la autonomía</a:t>
            </a:r>
          </a:p>
          <a:p>
            <a:r>
              <a:rPr lang="es-ES_tradnl" sz="2400" dirty="0" smtClean="0"/>
              <a:t>Crear capacidades en los gobiernos territoriales </a:t>
            </a:r>
          </a:p>
          <a:p>
            <a:r>
              <a:rPr lang="es-ES_tradnl" sz="2400" dirty="0" smtClean="0"/>
              <a:t>Cambios al modelo económico extractivo</a:t>
            </a:r>
          </a:p>
          <a:p>
            <a:r>
              <a:rPr lang="es-ES_tradnl" sz="2400" dirty="0" smtClean="0"/>
              <a:t>Crecimiento, con dignidad, justicia social</a:t>
            </a:r>
          </a:p>
          <a:p>
            <a:r>
              <a:rPr lang="es-ES_tradnl" sz="2400" dirty="0" smtClean="0"/>
              <a:t>Liderazgos juveniles</a:t>
            </a:r>
          </a:p>
          <a:p>
            <a:r>
              <a:rPr lang="es-ES_tradnl" sz="2400" dirty="0" smtClean="0"/>
              <a:t>Construcción de un pensamiento político autonómico.</a:t>
            </a:r>
          </a:p>
          <a:p>
            <a:r>
              <a:rPr lang="es-NI" sz="2400" dirty="0"/>
              <a:t>M</a:t>
            </a:r>
            <a:r>
              <a:rPr lang="es-NI" sz="2400" dirty="0" smtClean="0"/>
              <a:t>ayor </a:t>
            </a:r>
            <a:r>
              <a:rPr lang="es-NI" sz="2400" dirty="0"/>
              <a:t>conciencia de sociedad </a:t>
            </a:r>
            <a:r>
              <a:rPr lang="es-NI" sz="2400" dirty="0" smtClean="0"/>
              <a:t>multicultural.</a:t>
            </a:r>
          </a:p>
          <a:p>
            <a:r>
              <a:rPr lang="es-NI" sz="2400" dirty="0" smtClean="0"/>
              <a:t>Profundizar </a:t>
            </a:r>
            <a:r>
              <a:rPr lang="es-NI" sz="2400" dirty="0"/>
              <a:t>medidas para avanzar hacia un verdadero Estado </a:t>
            </a:r>
            <a:r>
              <a:rPr lang="es-NI" sz="2400" dirty="0" err="1"/>
              <a:t>multi</a:t>
            </a:r>
            <a:r>
              <a:rPr lang="es-NI" sz="2400" dirty="0"/>
              <a:t>- nacional y el ejercicio de  formas de ciudadanía intercultural</a:t>
            </a:r>
            <a:r>
              <a:rPr lang="es-NI" sz="2400" dirty="0" smtClean="0"/>
              <a:t>.</a:t>
            </a:r>
          </a:p>
          <a:p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3259916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000" dirty="0"/>
              <a:t>Extracción versus desarrollo equitativo (el desarrollo productivo, como debe proceder?</a:t>
            </a:r>
            <a:r>
              <a:rPr lang="es-ES_tradnl" sz="2000" dirty="0" smtClean="0"/>
              <a:t>)</a:t>
            </a:r>
            <a:endParaRPr lang="en-US" sz="2000" dirty="0"/>
          </a:p>
        </p:txBody>
      </p:sp>
      <p:pic>
        <p:nvPicPr>
          <p:cNvPr id="4" name="Content Placeholder 3" descr="Territorios.pn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59" r="-150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75625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6422"/>
            <a:ext cx="7556313" cy="1116106"/>
          </a:xfrm>
        </p:spPr>
        <p:txBody>
          <a:bodyPr>
            <a:normAutofit/>
          </a:bodyPr>
          <a:lstStyle/>
          <a:p>
            <a:r>
              <a:rPr lang="es-NI" dirty="0" smtClean="0"/>
              <a:t>Conclusiones e  interrogantes</a:t>
            </a:r>
            <a:endParaRPr lang="es-N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039500"/>
            <a:ext cx="8761863" cy="5415891"/>
          </a:xfrm>
        </p:spPr>
        <p:txBody>
          <a:bodyPr>
            <a:noAutofit/>
          </a:bodyPr>
          <a:lstStyle/>
          <a:p>
            <a:r>
              <a:rPr lang="es-NI" sz="1600" dirty="0"/>
              <a:t>¿Cómo formular políticas y programas de Estado no solo “para” sino enmarcados en el sistema regional de autonomía y los derechos individuales y colectivos de pueblos indígenas y afro- descendientes?</a:t>
            </a:r>
          </a:p>
          <a:p>
            <a:r>
              <a:rPr lang="es-NI" sz="1600" dirty="0" smtClean="0"/>
              <a:t>¿ </a:t>
            </a:r>
            <a:r>
              <a:rPr lang="es-NI" sz="1600" dirty="0"/>
              <a:t>Cómo consolidar Instituciones autonómicas incluyentes (enfoque de equidad de género, interculturales e inter- generacionales)?</a:t>
            </a:r>
          </a:p>
          <a:p>
            <a:r>
              <a:rPr lang="es-NI" sz="1600" dirty="0" smtClean="0"/>
              <a:t>¿Cómo abordamos el tema de la nueva organización politico- administrativa creada a partir de la implementacion de la Ley 445 y el Convenio 169 de la OIT?</a:t>
            </a:r>
          </a:p>
          <a:p>
            <a:r>
              <a:rPr lang="es-NI" sz="1600" dirty="0" smtClean="0"/>
              <a:t>¿Cómo transitamos hacia un modelo de desarrollo incluyente y sostenible, especialmente ante las amenazas crecientes  del cambio climático, escasez de recursos forestales, mineros y pesqueros en las Regiones Autónomas?</a:t>
            </a:r>
          </a:p>
          <a:p>
            <a:r>
              <a:rPr lang="es-NI" sz="1600" dirty="0" smtClean="0"/>
              <a:t>¿Cómo fortalecer la institucionalidad y gobernabilidad de una sociedad y Estado, excluyentes, frágiles  para responder a los retos supra nacionales como tráficos ilegales de tierras, territorios, recursos forestales, marinos, personas y estupefacientes?</a:t>
            </a:r>
          </a:p>
          <a:p>
            <a:r>
              <a:rPr lang="es-NI" sz="1600" dirty="0" smtClean="0"/>
              <a:t>¿Cómo abordar las tensiones inter- étnicas y la convivencia  intercultural y multi- étnica que caracteriza a la sociedad nicaragüense,  en el marco de los derechos humanos? </a:t>
            </a:r>
          </a:p>
        </p:txBody>
      </p:sp>
    </p:spTree>
    <p:extLst>
      <p:ext uri="{BB962C8B-B14F-4D97-AF65-F5344CB8AC3E}">
        <p14:creationId xmlns:p14="http://schemas.microsoft.com/office/powerpoint/2010/main" val="30141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pensar</a:t>
            </a:r>
            <a:r>
              <a:rPr lang="en-US" dirty="0" smtClean="0"/>
              <a:t> en </a:t>
            </a:r>
            <a:r>
              <a:rPr lang="en-US" dirty="0" err="1" smtClean="0"/>
              <a:t>cierto</a:t>
            </a:r>
            <a:r>
              <a:rPr lang="en-US" dirty="0" smtClean="0"/>
              <a:t> </a:t>
            </a:r>
            <a:r>
              <a:rPr lang="en-US" dirty="0" err="1" smtClean="0"/>
              <a:t>orden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99772"/>
            <a:ext cx="7556313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smtClean="0"/>
              <a:t>1. El régimen de autonomía, sus orígenes y avances</a:t>
            </a:r>
          </a:p>
          <a:p>
            <a:pPr marL="457200" indent="-457200">
              <a:buAutoNum type="arabicPeriod"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2. Los desafíos</a:t>
            </a:r>
          </a:p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3. Oportunidades</a:t>
            </a:r>
          </a:p>
        </p:txBody>
      </p:sp>
      <p:pic>
        <p:nvPicPr>
          <p:cNvPr id="5" name="Content Placeholder 3" descr="Untitled-5-4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91" b="12491"/>
          <a:stretch>
            <a:fillRect/>
          </a:stretch>
        </p:blipFill>
        <p:spPr>
          <a:xfrm>
            <a:off x="4606233" y="3539066"/>
            <a:ext cx="4169473" cy="228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348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n 1" descr="regiones indigenas n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546" y="750627"/>
            <a:ext cx="8461612" cy="58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624084" y="123941"/>
            <a:ext cx="573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NI" sz="2800" dirty="0" smtClean="0"/>
              <a:t>De quienes estamos hablando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0348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</a:t>
            </a:r>
            <a:r>
              <a:rPr lang="en-US" dirty="0" err="1" smtClean="0"/>
              <a:t>rigenes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Un proceso de colonización no consumado</a:t>
            </a:r>
          </a:p>
          <a:p>
            <a:r>
              <a:rPr lang="es-ES_tradnl" dirty="0" smtClean="0"/>
              <a:t>Un territorio, pueblos indígenas y afro-descendientes</a:t>
            </a:r>
          </a:p>
          <a:p>
            <a:r>
              <a:rPr lang="es-ES_tradnl" dirty="0" smtClean="0"/>
              <a:t>Y mestizos (tras la anexión)</a:t>
            </a:r>
          </a:p>
          <a:p>
            <a:r>
              <a:rPr lang="es-ES_tradnl" dirty="0" smtClean="0"/>
              <a:t>Un país con un Estado-nación en formación (1821)</a:t>
            </a:r>
          </a:p>
          <a:p>
            <a:r>
              <a:rPr lang="es-ES_tradnl" dirty="0" smtClean="0"/>
              <a:t>La reserva de la </a:t>
            </a:r>
            <a:r>
              <a:rPr lang="es-ES_tradnl" dirty="0" err="1" smtClean="0"/>
              <a:t>Mosquitia</a:t>
            </a:r>
            <a:r>
              <a:rPr lang="es-ES_tradnl" dirty="0" smtClean="0"/>
              <a:t> (1860-1894)</a:t>
            </a:r>
          </a:p>
          <a:p>
            <a:r>
              <a:rPr lang="es-ES_tradnl" dirty="0" smtClean="0"/>
              <a:t>La anexión de la Reserva de la </a:t>
            </a:r>
            <a:r>
              <a:rPr lang="es-ES_tradnl" dirty="0" err="1" smtClean="0"/>
              <a:t>Mosquitia</a:t>
            </a:r>
            <a:r>
              <a:rPr lang="es-ES_tradnl" dirty="0" smtClean="0"/>
              <a:t> (1894)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9049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Origenes</a:t>
            </a:r>
            <a:r>
              <a:rPr lang="en-US" sz="3200" dirty="0" smtClean="0"/>
              <a:t> (</a:t>
            </a:r>
            <a:r>
              <a:rPr lang="en-US" sz="3200" dirty="0" err="1" smtClean="0"/>
              <a:t>cont</a:t>
            </a:r>
            <a:r>
              <a:rPr lang="en-US" sz="32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875971"/>
            <a:ext cx="7556313" cy="4144963"/>
          </a:xfrm>
        </p:spPr>
        <p:txBody>
          <a:bodyPr>
            <a:normAutofit/>
          </a:bodyPr>
          <a:lstStyle/>
          <a:p>
            <a:r>
              <a:rPr lang="es-ES_tradnl" dirty="0" smtClean="0"/>
              <a:t>Siglo XX, expansión capitalista</a:t>
            </a:r>
          </a:p>
          <a:p>
            <a:r>
              <a:rPr lang="es-ES_tradnl" dirty="0" smtClean="0"/>
              <a:t>Presencia estatal</a:t>
            </a:r>
          </a:p>
          <a:p>
            <a:r>
              <a:rPr lang="es-ES_tradnl" dirty="0" smtClean="0"/>
              <a:t>Cambios en la composición étnica</a:t>
            </a:r>
          </a:p>
          <a:p>
            <a:r>
              <a:rPr lang="es-ES_tradnl" dirty="0" smtClean="0"/>
              <a:t>Nacionalismo indígena, sentido de identidad, sentido de pertenencia, justicia social y anti-racismo; no-discriminación;</a:t>
            </a:r>
          </a:p>
          <a:p>
            <a:endParaRPr lang="es-ES_tradn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6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Origenes</a:t>
            </a:r>
            <a:r>
              <a:rPr lang="en-US" dirty="0" smtClean="0"/>
              <a:t>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1979, cambios nacionales profundos</a:t>
            </a:r>
          </a:p>
          <a:p>
            <a:r>
              <a:rPr lang="es-ES_tradnl" dirty="0" smtClean="0"/>
              <a:t>Fin de la dictadura de la familia Somoza </a:t>
            </a:r>
          </a:p>
          <a:p>
            <a:r>
              <a:rPr lang="es-ES_tradnl" dirty="0" smtClean="0"/>
              <a:t>FSLN</a:t>
            </a:r>
          </a:p>
          <a:p>
            <a:r>
              <a:rPr lang="es-ES_tradnl" dirty="0" smtClean="0"/>
              <a:t>Nacionalización de los RRNN</a:t>
            </a:r>
          </a:p>
          <a:p>
            <a:r>
              <a:rPr lang="es-ES_tradnl" dirty="0" smtClean="0"/>
              <a:t>Organización de masas</a:t>
            </a:r>
          </a:p>
          <a:p>
            <a:r>
              <a:rPr lang="en-US" dirty="0"/>
              <a:t>MISURASATA, </a:t>
            </a:r>
            <a:r>
              <a:rPr lang="en-US" dirty="0" err="1"/>
              <a:t>Organizacion</a:t>
            </a:r>
            <a:r>
              <a:rPr lang="en-US" dirty="0"/>
              <a:t> </a:t>
            </a:r>
            <a:r>
              <a:rPr lang="en-US" dirty="0" err="1"/>
              <a:t>propia</a:t>
            </a:r>
            <a:r>
              <a:rPr lang="en-US" dirty="0"/>
              <a:t> (“no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haber</a:t>
            </a:r>
            <a:r>
              <a:rPr lang="en-US" dirty="0"/>
              <a:t> dos </a:t>
            </a:r>
            <a:r>
              <a:rPr lang="en-US" dirty="0" err="1"/>
              <a:t>vanguardias</a:t>
            </a:r>
            <a:r>
              <a:rPr lang="en-US" dirty="0"/>
              <a:t>”)</a:t>
            </a:r>
          </a:p>
          <a:p>
            <a:r>
              <a:rPr lang="es-ES_tradnl" dirty="0" smtClean="0"/>
              <a:t>La demanda territorial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59228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“</a:t>
            </a:r>
            <a:r>
              <a:rPr lang="en-US" sz="2800" dirty="0" err="1"/>
              <a:t>D</a:t>
            </a:r>
            <a:r>
              <a:rPr lang="en-US" sz="2800" dirty="0" err="1" smtClean="0"/>
              <a:t>emarcaciones</a:t>
            </a:r>
            <a:r>
              <a:rPr lang="en-US" sz="2800" dirty="0" smtClean="0"/>
              <a:t> </a:t>
            </a:r>
            <a:r>
              <a:rPr lang="en-US" sz="2800" dirty="0" err="1" smtClean="0"/>
              <a:t>territoriales</a:t>
            </a:r>
            <a:r>
              <a:rPr lang="en-US" sz="2800" dirty="0" smtClean="0"/>
              <a:t> en la Costa </a:t>
            </a:r>
            <a:r>
              <a:rPr lang="en-US" sz="2800" dirty="0" err="1" smtClean="0"/>
              <a:t>Atlantica</a:t>
            </a:r>
            <a:r>
              <a:rPr lang="en-US" sz="2800" dirty="0" smtClean="0"/>
              <a:t> de Nicaragua” (Hale, 1994:3)</a:t>
            </a:r>
            <a:endParaRPr lang="en-US" sz="2800" dirty="0"/>
          </a:p>
        </p:txBody>
      </p:sp>
      <p:pic>
        <p:nvPicPr>
          <p:cNvPr id="4" name="Content Placeholder 3" descr="tn500L_img00528.hale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7094" r="-87094"/>
          <a:stretch>
            <a:fillRect/>
          </a:stretch>
        </p:blipFill>
        <p:spPr>
          <a:xfrm>
            <a:off x="159621" y="1600201"/>
            <a:ext cx="8612848" cy="5003800"/>
          </a:xfrm>
        </p:spPr>
      </p:pic>
    </p:spTree>
    <p:extLst>
      <p:ext uri="{BB962C8B-B14F-4D97-AF65-F5344CB8AC3E}">
        <p14:creationId xmlns:p14="http://schemas.microsoft.com/office/powerpoint/2010/main" val="204725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Origenes</a:t>
            </a:r>
            <a:r>
              <a:rPr lang="en-US" dirty="0" smtClean="0"/>
              <a:t>: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rebelion</a:t>
            </a:r>
            <a:r>
              <a:rPr lang="en-US" dirty="0" smtClean="0"/>
              <a:t> en la Costa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432702"/>
            <a:ext cx="3882457" cy="469346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Conflicto</a:t>
            </a:r>
            <a:r>
              <a:rPr lang="en-US" dirty="0" smtClean="0"/>
              <a:t> </a:t>
            </a:r>
            <a:r>
              <a:rPr lang="en-US" dirty="0" err="1" smtClean="0"/>
              <a:t>armado</a:t>
            </a:r>
            <a:r>
              <a:rPr lang="en-US" dirty="0" smtClean="0"/>
              <a:t> (1981-1985)</a:t>
            </a:r>
          </a:p>
          <a:p>
            <a:r>
              <a:rPr lang="en-US" dirty="0" err="1" smtClean="0"/>
              <a:t>Negociaciones</a:t>
            </a:r>
            <a:r>
              <a:rPr lang="en-US" dirty="0" smtClean="0"/>
              <a:t> de </a:t>
            </a:r>
            <a:r>
              <a:rPr lang="en-US" dirty="0" err="1" smtClean="0"/>
              <a:t>paz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Autonomia</a:t>
            </a:r>
            <a:r>
              <a:rPr lang="en-US" dirty="0" smtClean="0"/>
              <a:t> (1987)</a:t>
            </a:r>
          </a:p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  </a:t>
            </a:r>
            <a:r>
              <a:rPr lang="en-US" dirty="0" err="1" smtClean="0"/>
              <a:t>extractivo</a:t>
            </a:r>
            <a:r>
              <a:rPr lang="en-US" dirty="0" smtClean="0"/>
              <a:t> </a:t>
            </a:r>
            <a:r>
              <a:rPr lang="en-US" dirty="0" err="1" smtClean="0"/>
              <a:t>insostenible</a:t>
            </a:r>
            <a:r>
              <a:rPr lang="en-US" dirty="0" smtClean="0"/>
              <a:t>: </a:t>
            </a:r>
            <a:r>
              <a:rPr lang="en-US" dirty="0" err="1" smtClean="0"/>
              <a:t>basado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explotación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Tendencia</a:t>
            </a:r>
            <a:r>
              <a:rPr lang="en-US" dirty="0" smtClean="0"/>
              <a:t> </a:t>
            </a:r>
            <a:r>
              <a:rPr lang="en-US" dirty="0" err="1" smtClean="0"/>
              <a:t>histórica</a:t>
            </a:r>
            <a:r>
              <a:rPr lang="en-US" dirty="0" smtClean="0"/>
              <a:t> para </a:t>
            </a:r>
            <a:r>
              <a:rPr lang="en-US" dirty="0" err="1" smtClean="0"/>
              <a:t>despojar</a:t>
            </a:r>
            <a:r>
              <a:rPr lang="en-US" dirty="0" smtClean="0"/>
              <a:t> a </a:t>
            </a:r>
            <a:r>
              <a:rPr lang="en-US" dirty="0" err="1" smtClean="0"/>
              <a:t>los</a:t>
            </a:r>
            <a:r>
              <a:rPr lang="en-US" dirty="0" smtClean="0"/>
              <a:t> pueblos </a:t>
            </a:r>
            <a:r>
              <a:rPr lang="en-US" dirty="0" err="1" smtClean="0"/>
              <a:t>indígenas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patrimonio</a:t>
            </a:r>
            <a:r>
              <a:rPr lang="en-US" dirty="0" smtClean="0"/>
              <a:t> cultural y natural.</a:t>
            </a:r>
            <a:endParaRPr lang="en-US" dirty="0"/>
          </a:p>
        </p:txBody>
      </p:sp>
      <p:pic>
        <p:nvPicPr>
          <p:cNvPr id="6" name="Picture 5" descr="Untitled-2-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793" y="1432701"/>
            <a:ext cx="3253994" cy="4596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90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1069" y="1036097"/>
            <a:ext cx="8939284" cy="570590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NI" sz="2800" dirty="0" smtClean="0"/>
              <a:t>Régimen autonómico: Ordenamiento político- administrativo  diferente.</a:t>
            </a:r>
          </a:p>
          <a:p>
            <a:endParaRPr lang="es-NI" sz="2800" dirty="0" smtClean="0"/>
          </a:p>
          <a:p>
            <a:r>
              <a:rPr lang="es-NI" sz="2800" dirty="0"/>
              <a:t>Sistema Regional Autonómico </a:t>
            </a:r>
            <a:endParaRPr lang="es-NI" sz="2800" dirty="0" smtClean="0"/>
          </a:p>
          <a:p>
            <a:endParaRPr lang="es-NI" sz="2800" dirty="0"/>
          </a:p>
          <a:p>
            <a:r>
              <a:rPr lang="es-NI" sz="2800" dirty="0"/>
              <a:t> Gobiernos regionales </a:t>
            </a:r>
            <a:r>
              <a:rPr lang="es-NI" sz="2800" dirty="0" smtClean="0"/>
              <a:t>autónomos</a:t>
            </a:r>
          </a:p>
          <a:p>
            <a:endParaRPr lang="es-NI" sz="2800" dirty="0"/>
          </a:p>
          <a:p>
            <a:r>
              <a:rPr lang="es-NI" sz="2800" dirty="0"/>
              <a:t>Gobiernos </a:t>
            </a:r>
            <a:r>
              <a:rPr lang="es-NI" sz="2800" dirty="0" smtClean="0"/>
              <a:t>Municipales</a:t>
            </a:r>
          </a:p>
          <a:p>
            <a:endParaRPr lang="es-NI" sz="2800" dirty="0"/>
          </a:p>
          <a:p>
            <a:r>
              <a:rPr lang="es-NI" sz="2800" dirty="0"/>
              <a:t>Gobiernos territoriales y comunales </a:t>
            </a:r>
          </a:p>
          <a:p>
            <a:r>
              <a:rPr lang="es-NI" sz="2800" dirty="0" smtClean="0"/>
              <a:t> </a:t>
            </a:r>
            <a:endParaRPr lang="es-NI" sz="2800" dirty="0"/>
          </a:p>
        </p:txBody>
      </p:sp>
    </p:spTree>
    <p:extLst>
      <p:ext uri="{BB962C8B-B14F-4D97-AF65-F5344CB8AC3E}">
        <p14:creationId xmlns:p14="http://schemas.microsoft.com/office/powerpoint/2010/main" val="1914950109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3085</TotalTime>
  <Words>942</Words>
  <Application>Microsoft Macintosh PowerPoint</Application>
  <PresentationFormat>Presentación en pantalla (4:3)</PresentationFormat>
  <Paragraphs>107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Advantage</vt:lpstr>
      <vt:lpstr>Régimen autonómico en Nicaragua. Antecedentes, desafíos y oportunidades </vt:lpstr>
      <vt:lpstr>Para pensar en cierto orden:</vt:lpstr>
      <vt:lpstr>Presentación de PowerPoint</vt:lpstr>
      <vt:lpstr>Origenes</vt:lpstr>
      <vt:lpstr>Origenes (cont)</vt:lpstr>
      <vt:lpstr>Origenes (cont)</vt:lpstr>
      <vt:lpstr>“Demarcaciones territoriales en la Costa Atlantica de Nicaragua” (Hale, 1994:3)</vt:lpstr>
      <vt:lpstr>Origenes: Una rebelion en la Costa</vt:lpstr>
      <vt:lpstr>Presentación de PowerPoint</vt:lpstr>
      <vt:lpstr>Ley 87, Ley de Autonomía</vt:lpstr>
      <vt:lpstr>Los momentos históricos del régimen de autonomía</vt:lpstr>
      <vt:lpstr>HECHOS POLÍTICOS RELEVANTES EN LA COSTA CARIBE DURANTE LOS ÚLTIMOS 30 AÑOS</vt:lpstr>
      <vt:lpstr>Los desafíos</vt:lpstr>
      <vt:lpstr>Extracción versus desarrollo equitativo (el desarrollo productivo, como debe proceder?)</vt:lpstr>
      <vt:lpstr>Conclusiones e  interrogantes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Malicious Consent: Lands, Rights and Indigenous Peoples in Central America</dc:title>
  <dc:creator>Daniel Barrios A</dc:creator>
  <cp:lastModifiedBy>Tierra Mojada</cp:lastModifiedBy>
  <cp:revision>92</cp:revision>
  <dcterms:created xsi:type="dcterms:W3CDTF">2016-03-09T17:42:41Z</dcterms:created>
  <dcterms:modified xsi:type="dcterms:W3CDTF">2018-06-20T13:43:58Z</dcterms:modified>
</cp:coreProperties>
</file>