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79B81-2EA0-4EFE-952E-CE3A86574DD1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C117C-ED5A-4B6B-802E-F71102182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5674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26B270-6095-461E-AAF8-FA5B2EFDBEA2}" type="slidenum">
              <a:rPr lang="es-ES"/>
              <a:pPr/>
              <a:t>2</a:t>
            </a:fld>
            <a:endParaRPr lang="es-ES"/>
          </a:p>
        </p:txBody>
      </p:sp>
      <p:sp>
        <p:nvSpPr>
          <p:cNvPr id="238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641E46-73FF-4E39-BF2D-F99BC83F6D5C}" type="slidenum">
              <a:rPr lang="es-ES"/>
              <a:pPr/>
              <a:t>3</a:t>
            </a:fld>
            <a:endParaRPr lang="es-ES"/>
          </a:p>
        </p:txBody>
      </p:sp>
      <p:sp>
        <p:nvSpPr>
          <p:cNvPr id="147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639BA06-5026-43C0-88AE-9384C2D2AD29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47FF212-EE06-4EF9-B4B9-C503A8A1C785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3960440" cy="2965299"/>
          </a:xfrm>
        </p:spPr>
        <p:txBody>
          <a:bodyPr>
            <a:noAutofit/>
          </a:bodyPr>
          <a:lstStyle/>
          <a:p>
            <a:pPr algn="r"/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Cadena productiva en el emprendimiento: </a:t>
            </a:r>
            <a:r>
              <a:rPr lang="es-VE" sz="2000" b="1" dirty="0">
                <a:solidFill>
                  <a:schemeClr val="accent1">
                    <a:lumMod val="75000"/>
                  </a:schemeClr>
                </a:solidFill>
              </a:rPr>
              <a:t>Construir una planta receptora de leche de cabra en la comunidad de La Vega, parroquia Montes de Oca, municipio Torres, estado Lara</a:t>
            </a:r>
            <a:endParaRPr lang="es-E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704517" y="6093296"/>
            <a:ext cx="3309803" cy="503597"/>
          </a:xfrm>
        </p:spPr>
        <p:txBody>
          <a:bodyPr>
            <a:normAutofit fontScale="92500"/>
          </a:bodyPr>
          <a:lstStyle/>
          <a:p>
            <a:pPr>
              <a:spcBef>
                <a:spcPct val="0"/>
              </a:spcBef>
            </a:pPr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Estudiante: </a:t>
            </a:r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Lisbe León</a:t>
            </a:r>
          </a:p>
        </p:txBody>
      </p:sp>
      <p:pic>
        <p:nvPicPr>
          <p:cNvPr id="5" name="Picture 2" descr="C:\Users\Castillo\Desktop\los Chucos Nuevo\Proyecto Modificado Los Chucos\Fotos los Chucos\DSC089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4664"/>
            <a:ext cx="3312368" cy="25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DSC_00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600" y="3717032"/>
            <a:ext cx="2016224" cy="295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84984"/>
            <a:ext cx="3670033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526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16632"/>
            <a:ext cx="3743771" cy="504056"/>
          </a:xfrm>
        </p:spPr>
        <p:txBody>
          <a:bodyPr>
            <a:normAutofit/>
          </a:bodyPr>
          <a:lstStyle/>
          <a:p>
            <a:pPr marL="0" algn="ctr"/>
            <a:r>
              <a:rPr lang="es-MX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Cadena productiva</a:t>
            </a:r>
            <a:endParaRPr lang="es-ES" sz="2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7571" name="Rectangle 3"/>
          <p:cNvSpPr>
            <a:spLocks noChangeArrowheads="1"/>
          </p:cNvSpPr>
          <p:nvPr/>
        </p:nvSpPr>
        <p:spPr bwMode="auto">
          <a:xfrm>
            <a:off x="415518" y="1727417"/>
            <a:ext cx="1295400" cy="45354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s-ES" sz="1800"/>
          </a:p>
        </p:txBody>
      </p:sp>
      <p:sp>
        <p:nvSpPr>
          <p:cNvPr id="237572" name="Rectangle 4"/>
          <p:cNvSpPr>
            <a:spLocks noChangeArrowheads="1"/>
          </p:cNvSpPr>
          <p:nvPr/>
        </p:nvSpPr>
        <p:spPr bwMode="auto">
          <a:xfrm>
            <a:off x="250825" y="981075"/>
            <a:ext cx="187166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400" b="1" dirty="0"/>
              <a:t>Sistema Primario</a:t>
            </a:r>
            <a:endParaRPr lang="es-ES" sz="1400" b="1" dirty="0"/>
          </a:p>
        </p:txBody>
      </p:sp>
      <p:pic>
        <p:nvPicPr>
          <p:cNvPr id="237573" name="Picture 5" descr="DESECHO 05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25" t="4181" b="7755"/>
          <a:stretch>
            <a:fillRect/>
          </a:stretch>
        </p:blipFill>
        <p:spPr bwMode="auto">
          <a:xfrm>
            <a:off x="486672" y="4691243"/>
            <a:ext cx="1153091" cy="92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7575" name="Text Box 7"/>
          <p:cNvSpPr txBox="1">
            <a:spLocks noChangeArrowheads="1"/>
          </p:cNvSpPr>
          <p:nvPr/>
        </p:nvSpPr>
        <p:spPr bwMode="auto">
          <a:xfrm>
            <a:off x="530830" y="1844675"/>
            <a:ext cx="122336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MX" sz="1400" dirty="0" smtClean="0"/>
              <a:t>Producción de Leche de cabra</a:t>
            </a:r>
            <a:endParaRPr lang="es-ES" sz="1400" dirty="0"/>
          </a:p>
        </p:txBody>
      </p:sp>
      <p:sp>
        <p:nvSpPr>
          <p:cNvPr id="237580" name="Rectangle 12"/>
          <p:cNvSpPr>
            <a:spLocks noChangeArrowheads="1"/>
          </p:cNvSpPr>
          <p:nvPr/>
        </p:nvSpPr>
        <p:spPr bwMode="auto">
          <a:xfrm>
            <a:off x="2339975" y="945356"/>
            <a:ext cx="15113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37581" name="Rectangle 13"/>
          <p:cNvSpPr>
            <a:spLocks noChangeArrowheads="1"/>
          </p:cNvSpPr>
          <p:nvPr/>
        </p:nvSpPr>
        <p:spPr bwMode="auto">
          <a:xfrm>
            <a:off x="2327058" y="918913"/>
            <a:ext cx="1511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1400" b="1" dirty="0"/>
              <a:t>Sistema </a:t>
            </a:r>
            <a:r>
              <a:rPr lang="es-MX" sz="1400" b="1" dirty="0" smtClean="0"/>
              <a:t>de </a:t>
            </a:r>
            <a:r>
              <a:rPr lang="es-MX" sz="1400" b="1" dirty="0"/>
              <a:t>Transformación</a:t>
            </a:r>
            <a:endParaRPr lang="es-ES" sz="1400" b="1" dirty="0"/>
          </a:p>
        </p:txBody>
      </p:sp>
      <p:sp>
        <p:nvSpPr>
          <p:cNvPr id="237582" name="Rectangle 14"/>
          <p:cNvSpPr>
            <a:spLocks noChangeArrowheads="1"/>
          </p:cNvSpPr>
          <p:nvPr/>
        </p:nvSpPr>
        <p:spPr bwMode="auto">
          <a:xfrm>
            <a:off x="2483556" y="5013987"/>
            <a:ext cx="864716" cy="2759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1200" b="1" dirty="0" smtClean="0"/>
              <a:t>Suero</a:t>
            </a:r>
            <a:endParaRPr lang="es-ES" sz="1200" b="1" dirty="0"/>
          </a:p>
        </p:txBody>
      </p:sp>
      <p:sp>
        <p:nvSpPr>
          <p:cNvPr id="237583" name="Rectangle 15"/>
          <p:cNvSpPr>
            <a:spLocks noChangeArrowheads="1"/>
          </p:cNvSpPr>
          <p:nvPr/>
        </p:nvSpPr>
        <p:spPr bwMode="auto">
          <a:xfrm>
            <a:off x="4262257" y="918913"/>
            <a:ext cx="273685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400" b="1" dirty="0"/>
              <a:t>Sistema Comercialización</a:t>
            </a:r>
            <a:endParaRPr lang="es-ES" sz="1400" b="1" dirty="0"/>
          </a:p>
        </p:txBody>
      </p:sp>
      <p:sp>
        <p:nvSpPr>
          <p:cNvPr id="237584" name="Rectangle 16"/>
          <p:cNvSpPr>
            <a:spLocks noChangeArrowheads="1"/>
          </p:cNvSpPr>
          <p:nvPr/>
        </p:nvSpPr>
        <p:spPr bwMode="auto">
          <a:xfrm>
            <a:off x="7380288" y="908050"/>
            <a:ext cx="15843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400" b="1" dirty="0"/>
              <a:t>Consumo</a:t>
            </a:r>
            <a:endParaRPr lang="es-ES" sz="1400" b="1" dirty="0"/>
          </a:p>
        </p:txBody>
      </p:sp>
      <p:sp>
        <p:nvSpPr>
          <p:cNvPr id="237587" name="Rectangle 19"/>
          <p:cNvSpPr>
            <a:spLocks noChangeArrowheads="1"/>
          </p:cNvSpPr>
          <p:nvPr/>
        </p:nvSpPr>
        <p:spPr bwMode="auto">
          <a:xfrm>
            <a:off x="5930828" y="1594861"/>
            <a:ext cx="10080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 dirty="0"/>
              <a:t>Detallista</a:t>
            </a:r>
            <a:endParaRPr lang="es-ES" sz="1000" dirty="0"/>
          </a:p>
        </p:txBody>
      </p:sp>
      <p:sp>
        <p:nvSpPr>
          <p:cNvPr id="237588" name="Line 20"/>
          <p:cNvSpPr>
            <a:spLocks noChangeShapeType="1"/>
          </p:cNvSpPr>
          <p:nvPr/>
        </p:nvSpPr>
        <p:spPr bwMode="auto">
          <a:xfrm>
            <a:off x="1763713" y="2060575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589" name="Line 21"/>
          <p:cNvSpPr>
            <a:spLocks noChangeShapeType="1"/>
          </p:cNvSpPr>
          <p:nvPr/>
        </p:nvSpPr>
        <p:spPr bwMode="auto">
          <a:xfrm>
            <a:off x="3419476" y="1844675"/>
            <a:ext cx="7825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592" name="Rectangle 24"/>
          <p:cNvSpPr>
            <a:spLocks noChangeArrowheads="1"/>
          </p:cNvSpPr>
          <p:nvPr/>
        </p:nvSpPr>
        <p:spPr bwMode="auto">
          <a:xfrm>
            <a:off x="7675924" y="1633826"/>
            <a:ext cx="1217251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200" dirty="0"/>
              <a:t>Autoconsumo</a:t>
            </a:r>
            <a:endParaRPr lang="es-ES" sz="1200" dirty="0"/>
          </a:p>
        </p:txBody>
      </p:sp>
      <p:sp>
        <p:nvSpPr>
          <p:cNvPr id="237593" name="Rectangle 25"/>
          <p:cNvSpPr>
            <a:spLocks noChangeArrowheads="1"/>
          </p:cNvSpPr>
          <p:nvPr/>
        </p:nvSpPr>
        <p:spPr bwMode="auto">
          <a:xfrm>
            <a:off x="7885113" y="2473947"/>
            <a:ext cx="1105044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 dirty="0"/>
              <a:t>Consumo Local</a:t>
            </a:r>
            <a:endParaRPr lang="es-ES" sz="1000" dirty="0"/>
          </a:p>
        </p:txBody>
      </p:sp>
      <p:sp>
        <p:nvSpPr>
          <p:cNvPr id="237594" name="Rectangle 26"/>
          <p:cNvSpPr>
            <a:spLocks noChangeArrowheads="1"/>
          </p:cNvSpPr>
          <p:nvPr/>
        </p:nvSpPr>
        <p:spPr bwMode="auto">
          <a:xfrm>
            <a:off x="7704138" y="3499284"/>
            <a:ext cx="1286019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/>
              <a:t>Consumo Regional</a:t>
            </a:r>
            <a:endParaRPr lang="es-ES" sz="1000"/>
          </a:p>
        </p:txBody>
      </p:sp>
      <p:sp>
        <p:nvSpPr>
          <p:cNvPr id="237596" name="Line 28"/>
          <p:cNvSpPr>
            <a:spLocks noChangeShapeType="1"/>
          </p:cNvSpPr>
          <p:nvPr/>
        </p:nvSpPr>
        <p:spPr bwMode="auto">
          <a:xfrm>
            <a:off x="1779300" y="4358051"/>
            <a:ext cx="63211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597" name="Line 29"/>
          <p:cNvSpPr>
            <a:spLocks noChangeShapeType="1"/>
          </p:cNvSpPr>
          <p:nvPr/>
        </p:nvSpPr>
        <p:spPr bwMode="auto">
          <a:xfrm flipV="1">
            <a:off x="1258888" y="14843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598" name="Line 30"/>
          <p:cNvSpPr>
            <a:spLocks noChangeShapeType="1"/>
          </p:cNvSpPr>
          <p:nvPr/>
        </p:nvSpPr>
        <p:spPr bwMode="auto">
          <a:xfrm>
            <a:off x="1258888" y="1484313"/>
            <a:ext cx="6842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599" name="Line 31"/>
          <p:cNvSpPr>
            <a:spLocks noChangeShapeType="1"/>
          </p:cNvSpPr>
          <p:nvPr/>
        </p:nvSpPr>
        <p:spPr bwMode="auto">
          <a:xfrm>
            <a:off x="8101013" y="14843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601" name="Line 33"/>
          <p:cNvSpPr>
            <a:spLocks noChangeShapeType="1"/>
          </p:cNvSpPr>
          <p:nvPr/>
        </p:nvSpPr>
        <p:spPr bwMode="auto">
          <a:xfrm>
            <a:off x="3419475" y="445411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602" name="Line 34"/>
          <p:cNvSpPr>
            <a:spLocks noChangeShapeType="1"/>
          </p:cNvSpPr>
          <p:nvPr/>
        </p:nvSpPr>
        <p:spPr bwMode="auto">
          <a:xfrm>
            <a:off x="5318053" y="181559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603" name="Line 35"/>
          <p:cNvSpPr>
            <a:spLocks noChangeShapeType="1"/>
          </p:cNvSpPr>
          <p:nvPr/>
        </p:nvSpPr>
        <p:spPr bwMode="auto">
          <a:xfrm>
            <a:off x="8316416" y="2083400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604" name="Line 36"/>
          <p:cNvSpPr>
            <a:spLocks noChangeShapeType="1"/>
          </p:cNvSpPr>
          <p:nvPr/>
        </p:nvSpPr>
        <p:spPr bwMode="auto">
          <a:xfrm>
            <a:off x="8413895" y="41497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609" name="Rectangle 41"/>
          <p:cNvSpPr>
            <a:spLocks noChangeArrowheads="1"/>
          </p:cNvSpPr>
          <p:nvPr/>
        </p:nvSpPr>
        <p:spPr bwMode="auto">
          <a:xfrm>
            <a:off x="5570465" y="4274092"/>
            <a:ext cx="1001713" cy="28813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/>
              <a:t>Detallista</a:t>
            </a:r>
            <a:endParaRPr lang="es-ES" sz="1000"/>
          </a:p>
        </p:txBody>
      </p:sp>
      <p:sp>
        <p:nvSpPr>
          <p:cNvPr id="237618" name="Rectangle 50"/>
          <p:cNvSpPr>
            <a:spLocks noChangeArrowheads="1"/>
          </p:cNvSpPr>
          <p:nvPr/>
        </p:nvSpPr>
        <p:spPr bwMode="auto">
          <a:xfrm>
            <a:off x="3924299" y="4246635"/>
            <a:ext cx="1152490" cy="33489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/>
              <a:t>Mayorista</a:t>
            </a:r>
            <a:endParaRPr lang="es-ES" sz="1000"/>
          </a:p>
        </p:txBody>
      </p:sp>
      <p:sp>
        <p:nvSpPr>
          <p:cNvPr id="237625" name="Line 57"/>
          <p:cNvSpPr>
            <a:spLocks noChangeShapeType="1"/>
          </p:cNvSpPr>
          <p:nvPr/>
        </p:nvSpPr>
        <p:spPr bwMode="auto">
          <a:xfrm>
            <a:off x="7022308" y="3366893"/>
            <a:ext cx="559810" cy="304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637" name="Line 69"/>
          <p:cNvSpPr>
            <a:spLocks noChangeShapeType="1"/>
          </p:cNvSpPr>
          <p:nvPr/>
        </p:nvSpPr>
        <p:spPr bwMode="auto">
          <a:xfrm>
            <a:off x="5076789" y="4440864"/>
            <a:ext cx="396081" cy="132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638" name="Line 70"/>
          <p:cNvSpPr>
            <a:spLocks noChangeShapeType="1"/>
          </p:cNvSpPr>
          <p:nvPr/>
        </p:nvSpPr>
        <p:spPr bwMode="auto">
          <a:xfrm>
            <a:off x="6572178" y="4365625"/>
            <a:ext cx="1036061" cy="3830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37661" name="Rectangle 93"/>
          <p:cNvSpPr>
            <a:spLocks noChangeArrowheads="1"/>
          </p:cNvSpPr>
          <p:nvPr/>
        </p:nvSpPr>
        <p:spPr bwMode="auto">
          <a:xfrm>
            <a:off x="4262257" y="1628775"/>
            <a:ext cx="1052874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 dirty="0"/>
              <a:t>Intermediario</a:t>
            </a:r>
            <a:endParaRPr lang="es-ES" sz="1000" dirty="0"/>
          </a:p>
        </p:txBody>
      </p:sp>
      <p:sp>
        <p:nvSpPr>
          <p:cNvPr id="237662" name="Line 94"/>
          <p:cNvSpPr>
            <a:spLocks noChangeShapeType="1"/>
          </p:cNvSpPr>
          <p:nvPr/>
        </p:nvSpPr>
        <p:spPr bwMode="auto">
          <a:xfrm>
            <a:off x="2923947" y="630842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pic>
        <p:nvPicPr>
          <p:cNvPr id="80" name="Picture 13" descr="DSC_004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900" y="2791764"/>
            <a:ext cx="1074636" cy="157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" name="Picture 6" descr="E:\lleon\Documentos\2017\Proyectos\Proyecto Torres\queso 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418" y="4052469"/>
            <a:ext cx="991058" cy="838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5" descr="E:\lleon\Documentos\2017\Proyectos\Proyecto Torres\queso 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125" y="1727417"/>
            <a:ext cx="993583" cy="88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2" descr="E:\lleon\Documentos\2017\Proyectos\Proyecto Torres\suero 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144" y="5289923"/>
            <a:ext cx="832128" cy="101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" name="Line 20"/>
          <p:cNvSpPr>
            <a:spLocks noChangeShapeType="1"/>
          </p:cNvSpPr>
          <p:nvPr/>
        </p:nvSpPr>
        <p:spPr bwMode="auto">
          <a:xfrm>
            <a:off x="1779300" y="32131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6" name="Line 20"/>
          <p:cNvSpPr>
            <a:spLocks noChangeShapeType="1"/>
          </p:cNvSpPr>
          <p:nvPr/>
        </p:nvSpPr>
        <p:spPr bwMode="auto">
          <a:xfrm>
            <a:off x="1783380" y="5445224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7" name="Rectangle 14"/>
          <p:cNvSpPr>
            <a:spLocks noChangeArrowheads="1"/>
          </p:cNvSpPr>
          <p:nvPr/>
        </p:nvSpPr>
        <p:spPr bwMode="auto">
          <a:xfrm>
            <a:off x="2435978" y="1490807"/>
            <a:ext cx="864716" cy="2759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1200" b="1" dirty="0" smtClean="0"/>
              <a:t>Queso</a:t>
            </a:r>
            <a:endParaRPr lang="es-ES" sz="1200" b="1" dirty="0"/>
          </a:p>
        </p:txBody>
      </p:sp>
      <p:sp>
        <p:nvSpPr>
          <p:cNvPr id="88" name="Rectangle 14"/>
          <p:cNvSpPr>
            <a:spLocks noChangeArrowheads="1"/>
          </p:cNvSpPr>
          <p:nvPr/>
        </p:nvSpPr>
        <p:spPr bwMode="auto">
          <a:xfrm>
            <a:off x="2450634" y="2649033"/>
            <a:ext cx="864716" cy="2759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1200" b="1" dirty="0" smtClean="0"/>
              <a:t>Conserva</a:t>
            </a:r>
            <a:endParaRPr lang="es-ES" sz="1200" b="1" dirty="0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2465080" y="3773821"/>
            <a:ext cx="864716" cy="2759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1200" b="1" dirty="0" smtClean="0"/>
              <a:t>Ricota</a:t>
            </a:r>
            <a:endParaRPr lang="es-ES" sz="1200" b="1" dirty="0"/>
          </a:p>
        </p:txBody>
      </p:sp>
      <p:sp>
        <p:nvSpPr>
          <p:cNvPr id="90" name="Line 36"/>
          <p:cNvSpPr>
            <a:spLocks noChangeShapeType="1"/>
          </p:cNvSpPr>
          <p:nvPr/>
        </p:nvSpPr>
        <p:spPr bwMode="auto">
          <a:xfrm>
            <a:off x="8353425" y="3141661"/>
            <a:ext cx="0" cy="321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91" name="Line 34"/>
          <p:cNvSpPr>
            <a:spLocks noChangeShapeType="1"/>
          </p:cNvSpPr>
          <p:nvPr/>
        </p:nvSpPr>
        <p:spPr bwMode="auto">
          <a:xfrm>
            <a:off x="6938891" y="2083401"/>
            <a:ext cx="735013" cy="12191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pic>
        <p:nvPicPr>
          <p:cNvPr id="1026" name="Picture 2" descr="C:\Users\Miranda\Desktop\descarg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399" y="2943441"/>
            <a:ext cx="959873" cy="718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Line 29"/>
          <p:cNvSpPr>
            <a:spLocks noChangeShapeType="1"/>
          </p:cNvSpPr>
          <p:nvPr/>
        </p:nvSpPr>
        <p:spPr bwMode="auto">
          <a:xfrm flipH="1" flipV="1">
            <a:off x="7669213" y="2357847"/>
            <a:ext cx="4691" cy="4091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94" name="Line 70"/>
          <p:cNvSpPr>
            <a:spLocks noChangeShapeType="1"/>
          </p:cNvSpPr>
          <p:nvPr/>
        </p:nvSpPr>
        <p:spPr bwMode="auto">
          <a:xfrm>
            <a:off x="7669213" y="276207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95" name="Line 30"/>
          <p:cNvSpPr>
            <a:spLocks noChangeShapeType="1"/>
          </p:cNvSpPr>
          <p:nvPr/>
        </p:nvSpPr>
        <p:spPr bwMode="auto">
          <a:xfrm>
            <a:off x="3388637" y="2348880"/>
            <a:ext cx="4256448" cy="8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96" name="Rectangle 26"/>
          <p:cNvSpPr>
            <a:spLocks noChangeArrowheads="1"/>
          </p:cNvSpPr>
          <p:nvPr/>
        </p:nvSpPr>
        <p:spPr bwMode="auto">
          <a:xfrm>
            <a:off x="7720879" y="4588454"/>
            <a:ext cx="1286019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 dirty="0"/>
              <a:t>Consumo </a:t>
            </a:r>
            <a:r>
              <a:rPr lang="es-MX" sz="1000" dirty="0" smtClean="0"/>
              <a:t>Nacional</a:t>
            </a:r>
            <a:endParaRPr lang="es-ES" sz="1000" dirty="0"/>
          </a:p>
        </p:txBody>
      </p:sp>
      <p:sp>
        <p:nvSpPr>
          <p:cNvPr id="97" name="Line 21"/>
          <p:cNvSpPr>
            <a:spLocks noChangeShapeType="1"/>
          </p:cNvSpPr>
          <p:nvPr/>
        </p:nvSpPr>
        <p:spPr bwMode="auto">
          <a:xfrm>
            <a:off x="3388637" y="3302598"/>
            <a:ext cx="7825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98" name="Rectangle 93"/>
          <p:cNvSpPr>
            <a:spLocks noChangeArrowheads="1"/>
          </p:cNvSpPr>
          <p:nvPr/>
        </p:nvSpPr>
        <p:spPr bwMode="auto">
          <a:xfrm>
            <a:off x="4265179" y="3103173"/>
            <a:ext cx="1052874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 dirty="0"/>
              <a:t>Intermediario</a:t>
            </a:r>
            <a:endParaRPr lang="es-ES" sz="1000" dirty="0"/>
          </a:p>
        </p:txBody>
      </p:sp>
      <p:sp>
        <p:nvSpPr>
          <p:cNvPr id="99" name="Line 34"/>
          <p:cNvSpPr>
            <a:spLocks noChangeShapeType="1"/>
          </p:cNvSpPr>
          <p:nvPr/>
        </p:nvSpPr>
        <p:spPr bwMode="auto">
          <a:xfrm>
            <a:off x="5321960" y="3303249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0" name="Rectangle 19"/>
          <p:cNvSpPr>
            <a:spLocks noChangeArrowheads="1"/>
          </p:cNvSpPr>
          <p:nvPr/>
        </p:nvSpPr>
        <p:spPr bwMode="auto">
          <a:xfrm>
            <a:off x="5958393" y="3087349"/>
            <a:ext cx="10080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 dirty="0"/>
              <a:t>Detallista</a:t>
            </a:r>
            <a:endParaRPr lang="es-ES" sz="1000" dirty="0"/>
          </a:p>
        </p:txBody>
      </p:sp>
      <p:sp>
        <p:nvSpPr>
          <p:cNvPr id="101" name="Line 34"/>
          <p:cNvSpPr>
            <a:spLocks noChangeShapeType="1"/>
          </p:cNvSpPr>
          <p:nvPr/>
        </p:nvSpPr>
        <p:spPr bwMode="auto">
          <a:xfrm flipV="1">
            <a:off x="7008163" y="2943441"/>
            <a:ext cx="769000" cy="4133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" name="Line 70"/>
          <p:cNvSpPr>
            <a:spLocks noChangeShapeType="1"/>
          </p:cNvSpPr>
          <p:nvPr/>
        </p:nvSpPr>
        <p:spPr bwMode="auto">
          <a:xfrm flipV="1">
            <a:off x="6572178" y="3948102"/>
            <a:ext cx="1131959" cy="3963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auto">
          <a:xfrm>
            <a:off x="3426341" y="5623176"/>
            <a:ext cx="61155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4" name="Rectangle 25"/>
          <p:cNvSpPr>
            <a:spLocks noChangeArrowheads="1"/>
          </p:cNvSpPr>
          <p:nvPr/>
        </p:nvSpPr>
        <p:spPr bwMode="auto">
          <a:xfrm>
            <a:off x="4202042" y="5301208"/>
            <a:ext cx="1105044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000" dirty="0"/>
              <a:t>Consumo Local</a:t>
            </a:r>
            <a:endParaRPr lang="es-ES" sz="1000" dirty="0"/>
          </a:p>
        </p:txBody>
      </p:sp>
      <p:sp>
        <p:nvSpPr>
          <p:cNvPr id="105" name="Line 30"/>
          <p:cNvSpPr>
            <a:spLocks noChangeShapeType="1"/>
          </p:cNvSpPr>
          <p:nvPr/>
        </p:nvSpPr>
        <p:spPr bwMode="auto">
          <a:xfrm flipV="1">
            <a:off x="9035865" y="1849726"/>
            <a:ext cx="41471" cy="47526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6" name="Line 30"/>
          <p:cNvSpPr>
            <a:spLocks noChangeShapeType="1"/>
          </p:cNvSpPr>
          <p:nvPr/>
        </p:nvSpPr>
        <p:spPr bwMode="auto">
          <a:xfrm flipV="1">
            <a:off x="2923947" y="6597352"/>
            <a:ext cx="611191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7" name="Line 70"/>
          <p:cNvSpPr>
            <a:spLocks noChangeShapeType="1"/>
          </p:cNvSpPr>
          <p:nvPr/>
        </p:nvSpPr>
        <p:spPr bwMode="auto">
          <a:xfrm flipH="1" flipV="1">
            <a:off x="8896881" y="1849726"/>
            <a:ext cx="18655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32173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49275"/>
          </a:xfrm>
        </p:spPr>
        <p:txBody>
          <a:bodyPr/>
          <a:lstStyle/>
          <a:p>
            <a:pPr algn="ctr"/>
            <a:r>
              <a:rPr lang="es-VE" sz="1400" b="1" dirty="0">
                <a:solidFill>
                  <a:schemeClr val="tx1"/>
                </a:solidFill>
              </a:rPr>
              <a:t>Tipificación de los agentes de la cadena 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250825" y="476250"/>
            <a:ext cx="7413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200" dirty="0"/>
              <a:t>Agentes</a:t>
            </a: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1476375" y="476250"/>
            <a:ext cx="12239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s-ES" sz="1200"/>
              <a:t>Actividades</a:t>
            </a:r>
          </a:p>
        </p:txBody>
      </p:sp>
      <p:sp>
        <p:nvSpPr>
          <p:cNvPr id="146438" name="Text Box 6"/>
          <p:cNvSpPr txBox="1">
            <a:spLocks noChangeArrowheads="1"/>
          </p:cNvSpPr>
          <p:nvPr/>
        </p:nvSpPr>
        <p:spPr bwMode="auto">
          <a:xfrm>
            <a:off x="3276600" y="476250"/>
            <a:ext cx="7601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200" dirty="0" smtClean="0"/>
              <a:t>Género</a:t>
            </a:r>
            <a:endParaRPr lang="es-ES" sz="1200" dirty="0"/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4284663" y="404813"/>
            <a:ext cx="927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200"/>
              <a:t>Ubicación </a:t>
            </a:r>
          </a:p>
          <a:p>
            <a:pPr>
              <a:spcBef>
                <a:spcPct val="0"/>
              </a:spcBef>
            </a:pPr>
            <a:r>
              <a:rPr lang="es-ES" sz="1200"/>
              <a:t>Geográfica</a:t>
            </a:r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5580063" y="47625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s-ES" sz="1200"/>
              <a:t>¿Cuántos son?</a:t>
            </a:r>
          </a:p>
        </p:txBody>
      </p:sp>
      <p:sp>
        <p:nvSpPr>
          <p:cNvPr id="146441" name="Text Box 9"/>
          <p:cNvSpPr txBox="1">
            <a:spLocks noChangeArrowheads="1"/>
          </p:cNvSpPr>
          <p:nvPr/>
        </p:nvSpPr>
        <p:spPr bwMode="auto">
          <a:xfrm>
            <a:off x="6877050" y="476250"/>
            <a:ext cx="1711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200"/>
              <a:t>¿Cómo se relacionan?</a:t>
            </a:r>
          </a:p>
        </p:txBody>
      </p:sp>
      <p:sp>
        <p:nvSpPr>
          <p:cNvPr id="146442" name="Line 10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46443" name="Line 11"/>
          <p:cNvSpPr>
            <a:spLocks noChangeShapeType="1"/>
          </p:cNvSpPr>
          <p:nvPr/>
        </p:nvSpPr>
        <p:spPr bwMode="auto">
          <a:xfrm>
            <a:off x="0" y="4762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46444" name="Text Box 12"/>
          <p:cNvSpPr txBox="1">
            <a:spLocks noChangeArrowheads="1"/>
          </p:cNvSpPr>
          <p:nvPr/>
        </p:nvSpPr>
        <p:spPr bwMode="auto">
          <a:xfrm>
            <a:off x="36513" y="1165245"/>
            <a:ext cx="14033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b="1" dirty="0"/>
              <a:t>Proveedores de </a:t>
            </a:r>
          </a:p>
          <a:p>
            <a:pPr>
              <a:spcBef>
                <a:spcPct val="0"/>
              </a:spcBef>
            </a:pPr>
            <a:r>
              <a:rPr lang="es-ES" sz="1000" b="1" dirty="0"/>
              <a:t>Insumos y Servicios</a:t>
            </a:r>
          </a:p>
          <a:p>
            <a:pPr>
              <a:spcBef>
                <a:spcPct val="0"/>
              </a:spcBef>
              <a:buClr>
                <a:srgbClr val="333399"/>
              </a:buClr>
              <a:buSzPct val="100000"/>
              <a:buFont typeface="Arial" charset="0"/>
              <a:buNone/>
            </a:pPr>
            <a:endParaRPr lang="es-ES" sz="1000" b="1" dirty="0"/>
          </a:p>
        </p:txBody>
      </p:sp>
      <p:sp>
        <p:nvSpPr>
          <p:cNvPr id="146445" name="Text Box 13"/>
          <p:cNvSpPr txBox="1">
            <a:spLocks noChangeArrowheads="1"/>
          </p:cNvSpPr>
          <p:nvPr/>
        </p:nvSpPr>
        <p:spPr bwMode="auto">
          <a:xfrm>
            <a:off x="1274763" y="12588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 sz="1800"/>
          </a:p>
        </p:txBody>
      </p:sp>
      <p:sp>
        <p:nvSpPr>
          <p:cNvPr id="146446" name="Text Box 14"/>
          <p:cNvSpPr txBox="1">
            <a:spLocks noChangeArrowheads="1"/>
          </p:cNvSpPr>
          <p:nvPr/>
        </p:nvSpPr>
        <p:spPr bwMode="auto">
          <a:xfrm>
            <a:off x="1258888" y="1052513"/>
            <a:ext cx="18192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>
                <a:srgbClr val="333399"/>
              </a:buClr>
              <a:buSzPct val="100000"/>
              <a:buFont typeface="Arial" charset="0"/>
              <a:buNone/>
            </a:pPr>
            <a:r>
              <a:rPr lang="es-ES" sz="1000" dirty="0" smtClean="0"/>
              <a:t>Venta de  </a:t>
            </a:r>
            <a:r>
              <a:rPr lang="es-ES" sz="1000" dirty="0"/>
              <a:t>medicinas </a:t>
            </a:r>
            <a:r>
              <a:rPr lang="es-ES" sz="1000" dirty="0" smtClean="0"/>
              <a:t>veterinarias ,cuajo</a:t>
            </a:r>
            <a:r>
              <a:rPr lang="es-ES" sz="1000" dirty="0"/>
              <a:t>, </a:t>
            </a:r>
            <a:endParaRPr lang="es-ES" sz="1000" dirty="0" smtClean="0"/>
          </a:p>
          <a:p>
            <a:pPr>
              <a:spcBef>
                <a:spcPct val="0"/>
              </a:spcBef>
              <a:buClr>
                <a:srgbClr val="333399"/>
              </a:buClr>
              <a:buSzPct val="100000"/>
              <a:buFont typeface="Arial" charset="0"/>
              <a:buNone/>
            </a:pPr>
            <a:r>
              <a:rPr lang="es-ES" sz="1000" dirty="0" smtClean="0"/>
              <a:t>Material de ferretería </a:t>
            </a:r>
            <a:r>
              <a:rPr lang="es-ES" sz="1000" dirty="0"/>
              <a:t>,</a:t>
            </a:r>
          </a:p>
          <a:p>
            <a:pPr>
              <a:spcBef>
                <a:spcPct val="0"/>
              </a:spcBef>
              <a:buClr>
                <a:srgbClr val="333399"/>
              </a:buClr>
              <a:buSzPct val="100000"/>
              <a:buFont typeface="Arial" charset="0"/>
              <a:buNone/>
            </a:pPr>
            <a:r>
              <a:rPr lang="es-ES" sz="1000" dirty="0"/>
              <a:t>P</a:t>
            </a:r>
            <a:r>
              <a:rPr lang="es-ES" sz="1000" dirty="0" smtClean="0"/>
              <a:t>acas </a:t>
            </a:r>
            <a:r>
              <a:rPr lang="es-ES" sz="1000" dirty="0"/>
              <a:t>de heno, </a:t>
            </a:r>
          </a:p>
          <a:p>
            <a:pPr>
              <a:spcBef>
                <a:spcPct val="0"/>
              </a:spcBef>
              <a:buClr>
                <a:srgbClr val="333399"/>
              </a:buClr>
              <a:buSzPct val="100000"/>
              <a:buFont typeface="Arial" charset="0"/>
              <a:buNone/>
            </a:pPr>
            <a:r>
              <a:rPr lang="es-ES" sz="1000" dirty="0"/>
              <a:t>concentrado y minerales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146449" name="Text Box 17"/>
          <p:cNvSpPr txBox="1">
            <a:spLocks noChangeArrowheads="1"/>
          </p:cNvSpPr>
          <p:nvPr/>
        </p:nvSpPr>
        <p:spPr bwMode="auto">
          <a:xfrm>
            <a:off x="3203575" y="1139825"/>
            <a:ext cx="911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Hombres y 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mujeres de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30 a 50 años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146450" name="Text Box 18"/>
          <p:cNvSpPr txBox="1">
            <a:spLocks noChangeArrowheads="1"/>
          </p:cNvSpPr>
          <p:nvPr/>
        </p:nvSpPr>
        <p:spPr bwMode="auto">
          <a:xfrm>
            <a:off x="4431284" y="1170080"/>
            <a:ext cx="9156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 smtClean="0"/>
              <a:t>Estado </a:t>
            </a:r>
            <a:r>
              <a:rPr lang="es-ES" sz="1000" dirty="0"/>
              <a:t>Lara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146451" name="Text Box 19"/>
          <p:cNvSpPr txBox="1">
            <a:spLocks noChangeArrowheads="1"/>
          </p:cNvSpPr>
          <p:nvPr/>
        </p:nvSpPr>
        <p:spPr bwMode="auto">
          <a:xfrm>
            <a:off x="5838825" y="1315869"/>
            <a:ext cx="625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1000" dirty="0" smtClean="0"/>
              <a:t>10</a:t>
            </a:r>
            <a:endParaRPr lang="es-ES" sz="1000" dirty="0"/>
          </a:p>
        </p:txBody>
      </p:sp>
      <p:sp>
        <p:nvSpPr>
          <p:cNvPr id="146453" name="Text Box 21"/>
          <p:cNvSpPr txBox="1">
            <a:spLocks noChangeArrowheads="1"/>
          </p:cNvSpPr>
          <p:nvPr/>
        </p:nvSpPr>
        <p:spPr bwMode="auto">
          <a:xfrm>
            <a:off x="6891338" y="14747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 sz="1800"/>
          </a:p>
        </p:txBody>
      </p:sp>
      <p:sp>
        <p:nvSpPr>
          <p:cNvPr id="146455" name="Text Box 23"/>
          <p:cNvSpPr txBox="1">
            <a:spLocks noChangeArrowheads="1"/>
          </p:cNvSpPr>
          <p:nvPr/>
        </p:nvSpPr>
        <p:spPr bwMode="auto">
          <a:xfrm>
            <a:off x="6904036" y="1059775"/>
            <a:ext cx="165735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>
                <a:srgbClr val="333399"/>
              </a:buClr>
              <a:buSzPct val="100000"/>
              <a:buFont typeface="Arial" charset="0"/>
              <a:buNone/>
            </a:pPr>
            <a:r>
              <a:rPr lang="es-ES" sz="1000" dirty="0"/>
              <a:t>Compra y venta de productos,</a:t>
            </a:r>
          </a:p>
          <a:p>
            <a:pPr>
              <a:spcBef>
                <a:spcPct val="0"/>
              </a:spcBef>
              <a:buClr>
                <a:srgbClr val="333399"/>
              </a:buClr>
              <a:buSzPct val="100000"/>
              <a:buFont typeface="Arial" charset="0"/>
              <a:buNone/>
            </a:pPr>
            <a:r>
              <a:rPr lang="es-ES" sz="1000" dirty="0"/>
              <a:t> y asesoría técnica en sanidad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146456" name="Text Box 24"/>
          <p:cNvSpPr txBox="1">
            <a:spLocks noChangeArrowheads="1"/>
          </p:cNvSpPr>
          <p:nvPr/>
        </p:nvSpPr>
        <p:spPr bwMode="auto">
          <a:xfrm>
            <a:off x="-3175" y="26987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 sz="1800"/>
          </a:p>
        </p:txBody>
      </p:sp>
      <p:sp>
        <p:nvSpPr>
          <p:cNvPr id="146457" name="Text Box 25"/>
          <p:cNvSpPr txBox="1">
            <a:spLocks noChangeArrowheads="1"/>
          </p:cNvSpPr>
          <p:nvPr/>
        </p:nvSpPr>
        <p:spPr bwMode="auto">
          <a:xfrm>
            <a:off x="0" y="2565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endParaRPr lang="es-ES" sz="1800"/>
          </a:p>
        </p:txBody>
      </p:sp>
      <p:sp>
        <p:nvSpPr>
          <p:cNvPr id="146458" name="Rectangle 26"/>
          <p:cNvSpPr>
            <a:spLocks noChangeArrowheads="1"/>
          </p:cNvSpPr>
          <p:nvPr/>
        </p:nvSpPr>
        <p:spPr bwMode="auto">
          <a:xfrm>
            <a:off x="107950" y="2344579"/>
            <a:ext cx="10795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b="1" dirty="0" smtClean="0"/>
              <a:t>Productores y productoras</a:t>
            </a:r>
            <a:endParaRPr lang="es-ES" sz="1000" b="1" dirty="0"/>
          </a:p>
        </p:txBody>
      </p:sp>
      <p:sp>
        <p:nvSpPr>
          <p:cNvPr id="146460" name="Text Box 28"/>
          <p:cNvSpPr txBox="1">
            <a:spLocks noChangeArrowheads="1"/>
          </p:cNvSpPr>
          <p:nvPr/>
        </p:nvSpPr>
        <p:spPr bwMode="auto">
          <a:xfrm>
            <a:off x="1347788" y="26257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 sz="1800"/>
          </a:p>
        </p:txBody>
      </p:sp>
      <p:sp>
        <p:nvSpPr>
          <p:cNvPr id="146461" name="Text Box 29"/>
          <p:cNvSpPr txBox="1">
            <a:spLocks noChangeArrowheads="1"/>
          </p:cNvSpPr>
          <p:nvPr/>
        </p:nvSpPr>
        <p:spPr bwMode="auto">
          <a:xfrm>
            <a:off x="1347789" y="1989137"/>
            <a:ext cx="192881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Producción de </a:t>
            </a:r>
            <a:r>
              <a:rPr lang="es-ES" sz="1000" dirty="0" smtClean="0"/>
              <a:t>leche. Transformación en </a:t>
            </a:r>
          </a:p>
          <a:p>
            <a:pPr>
              <a:spcBef>
                <a:spcPct val="0"/>
              </a:spcBef>
            </a:pPr>
            <a:r>
              <a:rPr lang="es-ES" sz="1000" dirty="0" smtClean="0"/>
              <a:t>Queso </a:t>
            </a:r>
            <a:r>
              <a:rPr lang="es-ES" sz="1000" dirty="0"/>
              <a:t>de 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cabra para autoconsumo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 y venta a intermediarios. </a:t>
            </a:r>
          </a:p>
          <a:p>
            <a:pPr>
              <a:spcBef>
                <a:spcPct val="0"/>
              </a:spcBef>
            </a:pPr>
            <a:r>
              <a:rPr lang="es-ES" sz="1000" dirty="0" smtClean="0"/>
              <a:t>Otras </a:t>
            </a:r>
            <a:r>
              <a:rPr lang="es-ES" sz="1000" dirty="0"/>
              <a:t>actividades: son 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Jornaleros y agricultores.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146464" name="Text Box 32"/>
          <p:cNvSpPr txBox="1">
            <a:spLocks noChangeArrowheads="1"/>
          </p:cNvSpPr>
          <p:nvPr/>
        </p:nvSpPr>
        <p:spPr bwMode="auto">
          <a:xfrm>
            <a:off x="3327400" y="22240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endParaRPr lang="es-ES" sz="1800"/>
          </a:p>
        </p:txBody>
      </p:sp>
      <p:sp>
        <p:nvSpPr>
          <p:cNvPr id="146465" name="Text Box 33"/>
          <p:cNvSpPr txBox="1">
            <a:spLocks noChangeArrowheads="1"/>
          </p:cNvSpPr>
          <p:nvPr/>
        </p:nvSpPr>
        <p:spPr bwMode="auto">
          <a:xfrm>
            <a:off x="3203575" y="2133600"/>
            <a:ext cx="10810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Hombres y 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mujeres mayores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de 30 años.</a:t>
            </a:r>
          </a:p>
        </p:txBody>
      </p:sp>
      <p:sp>
        <p:nvSpPr>
          <p:cNvPr id="146467" name="Text Box 35"/>
          <p:cNvSpPr txBox="1">
            <a:spLocks noChangeArrowheads="1"/>
          </p:cNvSpPr>
          <p:nvPr/>
        </p:nvSpPr>
        <p:spPr bwMode="auto">
          <a:xfrm>
            <a:off x="5520613" y="2410042"/>
            <a:ext cx="138371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 smtClean="0"/>
              <a:t>500 productores/as</a:t>
            </a:r>
            <a:endParaRPr lang="es-ES" sz="1000" dirty="0"/>
          </a:p>
        </p:txBody>
      </p:sp>
      <p:sp>
        <p:nvSpPr>
          <p:cNvPr id="146469" name="Text Box 37"/>
          <p:cNvSpPr txBox="1">
            <a:spLocks noChangeArrowheads="1"/>
          </p:cNvSpPr>
          <p:nvPr/>
        </p:nvSpPr>
        <p:spPr bwMode="auto">
          <a:xfrm>
            <a:off x="7236296" y="2211457"/>
            <a:ext cx="15568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Compran Insumos y venden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sus productos y mano de obra.</a:t>
            </a:r>
          </a:p>
        </p:txBody>
      </p:sp>
      <p:sp>
        <p:nvSpPr>
          <p:cNvPr id="146470" name="Text Box 38"/>
          <p:cNvSpPr txBox="1">
            <a:spLocks noChangeArrowheads="1"/>
          </p:cNvSpPr>
          <p:nvPr/>
        </p:nvSpPr>
        <p:spPr bwMode="auto">
          <a:xfrm>
            <a:off x="82118" y="3424952"/>
            <a:ext cx="118745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b="1" dirty="0" smtClean="0"/>
              <a:t>Intermediarios</a:t>
            </a:r>
            <a:endParaRPr lang="es-ES" sz="1000" b="1" dirty="0"/>
          </a:p>
        </p:txBody>
      </p:sp>
      <p:sp>
        <p:nvSpPr>
          <p:cNvPr id="146473" name="Text Box 41"/>
          <p:cNvSpPr txBox="1">
            <a:spLocks noChangeArrowheads="1"/>
          </p:cNvSpPr>
          <p:nvPr/>
        </p:nvSpPr>
        <p:spPr bwMode="auto">
          <a:xfrm>
            <a:off x="1369693" y="3240286"/>
            <a:ext cx="16383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Compran productos: </a:t>
            </a:r>
            <a:r>
              <a:rPr lang="es-ES" sz="1000" dirty="0" smtClean="0"/>
              <a:t>Quesos, suero, conservas.</a:t>
            </a:r>
            <a:endParaRPr lang="es-ES" sz="1000" dirty="0"/>
          </a:p>
          <a:p>
            <a:pPr>
              <a:spcBef>
                <a:spcPct val="0"/>
              </a:spcBef>
            </a:pPr>
            <a:r>
              <a:rPr lang="es-ES" sz="1000" dirty="0" smtClean="0"/>
              <a:t>Además </a:t>
            </a:r>
            <a:r>
              <a:rPr lang="es-ES" sz="1000" dirty="0"/>
              <a:t>distribuyen a minorista.</a:t>
            </a:r>
          </a:p>
        </p:txBody>
      </p:sp>
      <p:sp>
        <p:nvSpPr>
          <p:cNvPr id="146474" name="Text Box 42"/>
          <p:cNvSpPr txBox="1">
            <a:spLocks noChangeArrowheads="1"/>
          </p:cNvSpPr>
          <p:nvPr/>
        </p:nvSpPr>
        <p:spPr bwMode="auto">
          <a:xfrm>
            <a:off x="3230562" y="3395662"/>
            <a:ext cx="11255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Hombres mayores de </a:t>
            </a:r>
            <a:r>
              <a:rPr lang="es-ES" sz="1000" dirty="0" smtClean="0"/>
              <a:t>40 años</a:t>
            </a:r>
            <a:endParaRPr lang="es-ES" sz="1000" dirty="0"/>
          </a:p>
        </p:txBody>
      </p:sp>
      <p:sp>
        <p:nvSpPr>
          <p:cNvPr id="146476" name="Text Box 44"/>
          <p:cNvSpPr txBox="1">
            <a:spLocks noChangeArrowheads="1"/>
          </p:cNvSpPr>
          <p:nvPr/>
        </p:nvSpPr>
        <p:spPr bwMode="auto">
          <a:xfrm>
            <a:off x="6937952" y="3240286"/>
            <a:ext cx="187243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Compran productos, </a:t>
            </a:r>
            <a:r>
              <a:rPr lang="es-ES" sz="1000" dirty="0" smtClean="0"/>
              <a:t>especialmente queso. Llevan víveres </a:t>
            </a:r>
            <a:r>
              <a:rPr lang="es-ES" sz="1000" dirty="0"/>
              <a:t>a los productores.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146477" name="Text Box 45"/>
          <p:cNvSpPr txBox="1">
            <a:spLocks noChangeArrowheads="1"/>
          </p:cNvSpPr>
          <p:nvPr/>
        </p:nvSpPr>
        <p:spPr bwMode="auto">
          <a:xfrm>
            <a:off x="0" y="45815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endParaRPr lang="es-ES" sz="1800"/>
          </a:p>
        </p:txBody>
      </p:sp>
      <p:sp>
        <p:nvSpPr>
          <p:cNvPr id="146479" name="Text Box 47"/>
          <p:cNvSpPr txBox="1">
            <a:spLocks noChangeArrowheads="1"/>
          </p:cNvSpPr>
          <p:nvPr/>
        </p:nvSpPr>
        <p:spPr bwMode="auto">
          <a:xfrm>
            <a:off x="0" y="5516563"/>
            <a:ext cx="1115616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b="1" dirty="0"/>
              <a:t>Detallistas</a:t>
            </a:r>
          </a:p>
          <a:p>
            <a:pPr>
              <a:spcBef>
                <a:spcPct val="0"/>
              </a:spcBef>
            </a:pPr>
            <a:r>
              <a:rPr lang="es-ES" sz="1000" b="1" dirty="0"/>
              <a:t>Restaurantes </a:t>
            </a:r>
          </a:p>
          <a:p>
            <a:pPr>
              <a:spcBef>
                <a:spcPct val="0"/>
              </a:spcBef>
            </a:pPr>
            <a:r>
              <a:rPr lang="es-ES" sz="1000" b="1" dirty="0"/>
              <a:t> y Bodegas</a:t>
            </a:r>
          </a:p>
        </p:txBody>
      </p:sp>
      <p:sp>
        <p:nvSpPr>
          <p:cNvPr id="146480" name="Text Box 48"/>
          <p:cNvSpPr txBox="1">
            <a:spLocks noChangeArrowheads="1"/>
          </p:cNvSpPr>
          <p:nvPr/>
        </p:nvSpPr>
        <p:spPr bwMode="auto">
          <a:xfrm flipV="1">
            <a:off x="468313" y="41497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>
              <a:spcBef>
                <a:spcPct val="0"/>
              </a:spcBef>
            </a:pPr>
            <a:endParaRPr lang="es-ES" sz="1800"/>
          </a:p>
        </p:txBody>
      </p:sp>
      <p:sp>
        <p:nvSpPr>
          <p:cNvPr id="146490" name="Text Box 58"/>
          <p:cNvSpPr txBox="1">
            <a:spLocks noChangeArrowheads="1"/>
          </p:cNvSpPr>
          <p:nvPr/>
        </p:nvSpPr>
        <p:spPr bwMode="auto">
          <a:xfrm>
            <a:off x="36513" y="4262582"/>
            <a:ext cx="125888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b="1" dirty="0"/>
              <a:t>Intermediario de</a:t>
            </a:r>
          </a:p>
          <a:p>
            <a:pPr>
              <a:spcBef>
                <a:spcPct val="0"/>
              </a:spcBef>
            </a:pPr>
            <a:r>
              <a:rPr lang="es-ES" sz="1000" b="1" dirty="0" smtClean="0"/>
              <a:t>otros subproductos como: animales de descarte, estiércol, pieles, etc.</a:t>
            </a:r>
            <a:endParaRPr lang="es-ES" sz="1000" b="1" dirty="0"/>
          </a:p>
        </p:txBody>
      </p:sp>
      <p:sp>
        <p:nvSpPr>
          <p:cNvPr id="146492" name="Text Box 60"/>
          <p:cNvSpPr txBox="1">
            <a:spLocks noChangeArrowheads="1"/>
          </p:cNvSpPr>
          <p:nvPr/>
        </p:nvSpPr>
        <p:spPr bwMode="auto">
          <a:xfrm>
            <a:off x="1269568" y="4358144"/>
            <a:ext cx="180859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1000" dirty="0" smtClean="0"/>
              <a:t>Compran </a:t>
            </a:r>
            <a:r>
              <a:rPr lang="es-ES" sz="1000" dirty="0"/>
              <a:t>y </a:t>
            </a:r>
            <a:r>
              <a:rPr lang="es-ES" sz="1000" dirty="0" smtClean="0"/>
              <a:t>transportan</a:t>
            </a:r>
            <a:endParaRPr lang="es-ES" sz="1000" dirty="0"/>
          </a:p>
          <a:p>
            <a:pPr algn="ctr">
              <a:spcBef>
                <a:spcPct val="0"/>
              </a:spcBef>
            </a:pPr>
            <a:r>
              <a:rPr lang="es-ES" sz="1000" dirty="0"/>
              <a:t> estiércol a las </a:t>
            </a:r>
            <a:r>
              <a:rPr lang="es-ES" sz="1000" dirty="0" smtClean="0"/>
              <a:t>zona </a:t>
            </a:r>
            <a:endParaRPr lang="es-ES" sz="1000" dirty="0"/>
          </a:p>
          <a:p>
            <a:pPr algn="ctr">
              <a:spcBef>
                <a:spcPct val="0"/>
              </a:spcBef>
            </a:pPr>
            <a:r>
              <a:rPr lang="es-ES" sz="1000" dirty="0" smtClean="0"/>
              <a:t>agrícola  andina. Compran animales de descarte para la venta a restaurantes.</a:t>
            </a:r>
            <a:endParaRPr lang="es-ES" sz="1000" dirty="0"/>
          </a:p>
        </p:txBody>
      </p:sp>
      <p:sp>
        <p:nvSpPr>
          <p:cNvPr id="146495" name="Text Box 63"/>
          <p:cNvSpPr txBox="1">
            <a:spLocks noChangeArrowheads="1"/>
          </p:cNvSpPr>
          <p:nvPr/>
        </p:nvSpPr>
        <p:spPr bwMode="auto">
          <a:xfrm>
            <a:off x="4497563" y="4572377"/>
            <a:ext cx="136763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 smtClean="0"/>
              <a:t>Zona andina, y restaurantes locales</a:t>
            </a:r>
            <a:endParaRPr lang="es-ES" sz="1000" dirty="0"/>
          </a:p>
        </p:txBody>
      </p:sp>
      <p:sp>
        <p:nvSpPr>
          <p:cNvPr id="146497" name="Text Box 65"/>
          <p:cNvSpPr txBox="1">
            <a:spLocks noChangeArrowheads="1"/>
          </p:cNvSpPr>
          <p:nvPr/>
        </p:nvSpPr>
        <p:spPr bwMode="auto">
          <a:xfrm>
            <a:off x="1258888" y="5516563"/>
            <a:ext cx="16414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Elaboran y venden platos 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típicos.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Venta de quesos. </a:t>
            </a:r>
          </a:p>
        </p:txBody>
      </p:sp>
      <p:sp>
        <p:nvSpPr>
          <p:cNvPr id="146498" name="Text Box 66"/>
          <p:cNvSpPr txBox="1">
            <a:spLocks noChangeArrowheads="1"/>
          </p:cNvSpPr>
          <p:nvPr/>
        </p:nvSpPr>
        <p:spPr bwMode="auto">
          <a:xfrm>
            <a:off x="4284663" y="5516563"/>
            <a:ext cx="13493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Restaurantes  </a:t>
            </a:r>
            <a:r>
              <a:rPr lang="es-ES" sz="1000" dirty="0" smtClean="0"/>
              <a:t>locales</a:t>
            </a:r>
            <a:endParaRPr lang="es-ES" sz="1000" dirty="0"/>
          </a:p>
          <a:p>
            <a:pPr>
              <a:spcBef>
                <a:spcPct val="0"/>
              </a:spcBef>
            </a:pPr>
            <a:r>
              <a:rPr lang="es-ES" sz="1000" dirty="0"/>
              <a:t>Bodegas </a:t>
            </a:r>
            <a:r>
              <a:rPr lang="es-ES" sz="1000" dirty="0" smtClean="0"/>
              <a:t>en la capital del estado</a:t>
            </a:r>
            <a:endParaRPr lang="es-ES" sz="1000" dirty="0"/>
          </a:p>
        </p:txBody>
      </p:sp>
      <p:sp>
        <p:nvSpPr>
          <p:cNvPr id="146501" name="Text Box 69"/>
          <p:cNvSpPr txBox="1">
            <a:spLocks noChangeArrowheads="1"/>
          </p:cNvSpPr>
          <p:nvPr/>
        </p:nvSpPr>
        <p:spPr bwMode="auto">
          <a:xfrm>
            <a:off x="6866768" y="5516563"/>
            <a:ext cx="20874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Compra, transforma y vende </a:t>
            </a:r>
            <a:r>
              <a:rPr lang="es-ES" sz="1000" dirty="0" smtClean="0"/>
              <a:t>el servicio </a:t>
            </a:r>
            <a:r>
              <a:rPr lang="es-ES" sz="1000" dirty="0"/>
              <a:t>de comida típica.</a:t>
            </a:r>
          </a:p>
          <a:p>
            <a:pPr>
              <a:spcBef>
                <a:spcPct val="0"/>
              </a:spcBef>
            </a:pPr>
            <a:r>
              <a:rPr lang="es-ES" sz="1000" dirty="0"/>
              <a:t>Venta directa de quesos.</a:t>
            </a:r>
          </a:p>
        </p:txBody>
      </p:sp>
      <p:sp>
        <p:nvSpPr>
          <p:cNvPr id="146502" name="Text Box 70"/>
          <p:cNvSpPr txBox="1">
            <a:spLocks noChangeArrowheads="1"/>
          </p:cNvSpPr>
          <p:nvPr/>
        </p:nvSpPr>
        <p:spPr bwMode="auto">
          <a:xfrm>
            <a:off x="0" y="6308725"/>
            <a:ext cx="9318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b="1"/>
              <a:t>Consumidor</a:t>
            </a:r>
          </a:p>
        </p:txBody>
      </p:sp>
      <p:sp>
        <p:nvSpPr>
          <p:cNvPr id="146504" name="Text Box 72"/>
          <p:cNvSpPr txBox="1">
            <a:spLocks noChangeArrowheads="1"/>
          </p:cNvSpPr>
          <p:nvPr/>
        </p:nvSpPr>
        <p:spPr bwMode="auto">
          <a:xfrm>
            <a:off x="1195243" y="6230907"/>
            <a:ext cx="14574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Compran productos</a:t>
            </a:r>
          </a:p>
          <a:p>
            <a:pPr>
              <a:spcBef>
                <a:spcPct val="0"/>
              </a:spcBef>
            </a:pPr>
            <a:r>
              <a:rPr lang="es-ES" sz="1000" dirty="0" smtClean="0"/>
              <a:t> </a:t>
            </a:r>
            <a:endParaRPr lang="es-ES" sz="1000" dirty="0"/>
          </a:p>
        </p:txBody>
      </p:sp>
      <p:sp>
        <p:nvSpPr>
          <p:cNvPr id="146505" name="Text Box 73"/>
          <p:cNvSpPr txBox="1">
            <a:spLocks noChangeArrowheads="1"/>
          </p:cNvSpPr>
          <p:nvPr/>
        </p:nvSpPr>
        <p:spPr bwMode="auto">
          <a:xfrm>
            <a:off x="3068566" y="6230907"/>
            <a:ext cx="10556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Hombres y </a:t>
            </a:r>
            <a:r>
              <a:rPr lang="es-ES" sz="1000" dirty="0" smtClean="0"/>
              <a:t>mujeres</a:t>
            </a:r>
            <a:endParaRPr lang="es-ES" sz="1000" dirty="0"/>
          </a:p>
        </p:txBody>
      </p:sp>
      <p:sp>
        <p:nvSpPr>
          <p:cNvPr id="146508" name="Text Box 76"/>
          <p:cNvSpPr txBox="1">
            <a:spLocks noChangeArrowheads="1"/>
          </p:cNvSpPr>
          <p:nvPr/>
        </p:nvSpPr>
        <p:spPr bwMode="auto">
          <a:xfrm>
            <a:off x="7019925" y="6381750"/>
            <a:ext cx="14906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Compran y consumen. </a:t>
            </a:r>
          </a:p>
        </p:txBody>
      </p:sp>
      <p:sp>
        <p:nvSpPr>
          <p:cNvPr id="146509" name="Line 77"/>
          <p:cNvSpPr>
            <a:spLocks noChangeShapeType="1"/>
          </p:cNvSpPr>
          <p:nvPr/>
        </p:nvSpPr>
        <p:spPr bwMode="auto">
          <a:xfrm>
            <a:off x="0" y="198913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46510" name="Line 78"/>
          <p:cNvSpPr>
            <a:spLocks noChangeShapeType="1"/>
          </p:cNvSpPr>
          <p:nvPr/>
        </p:nvSpPr>
        <p:spPr bwMode="auto">
          <a:xfrm>
            <a:off x="0" y="31416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46511" name="Line 79"/>
          <p:cNvSpPr>
            <a:spLocks noChangeShapeType="1"/>
          </p:cNvSpPr>
          <p:nvPr/>
        </p:nvSpPr>
        <p:spPr bwMode="auto">
          <a:xfrm flipV="1">
            <a:off x="0" y="4262582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46513" name="Line 81"/>
          <p:cNvSpPr>
            <a:spLocks noChangeShapeType="1"/>
          </p:cNvSpPr>
          <p:nvPr/>
        </p:nvSpPr>
        <p:spPr bwMode="auto">
          <a:xfrm flipV="1">
            <a:off x="0" y="55165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46514" name="Line 82"/>
          <p:cNvSpPr>
            <a:spLocks noChangeShapeType="1"/>
          </p:cNvSpPr>
          <p:nvPr/>
        </p:nvSpPr>
        <p:spPr bwMode="auto">
          <a:xfrm flipV="1">
            <a:off x="0" y="61658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46517" name="Text Box 85"/>
          <p:cNvSpPr txBox="1">
            <a:spLocks noChangeArrowheads="1"/>
          </p:cNvSpPr>
          <p:nvPr/>
        </p:nvSpPr>
        <p:spPr bwMode="auto">
          <a:xfrm>
            <a:off x="5634038" y="3472606"/>
            <a:ext cx="10230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1000" dirty="0" smtClean="0"/>
              <a:t>Desconocido</a:t>
            </a:r>
            <a:endParaRPr lang="es-ES" sz="1000" dirty="0"/>
          </a:p>
        </p:txBody>
      </p:sp>
      <p:sp>
        <p:nvSpPr>
          <p:cNvPr id="146520" name="Text Box 88"/>
          <p:cNvSpPr txBox="1">
            <a:spLocks noChangeArrowheads="1"/>
          </p:cNvSpPr>
          <p:nvPr/>
        </p:nvSpPr>
        <p:spPr bwMode="auto">
          <a:xfrm>
            <a:off x="5786438" y="6381173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1000" dirty="0"/>
              <a:t>Desconocido</a:t>
            </a:r>
          </a:p>
        </p:txBody>
      </p:sp>
      <p:sp>
        <p:nvSpPr>
          <p:cNvPr id="66" name="Text Box 18"/>
          <p:cNvSpPr txBox="1">
            <a:spLocks noChangeArrowheads="1"/>
          </p:cNvSpPr>
          <p:nvPr/>
        </p:nvSpPr>
        <p:spPr bwMode="auto">
          <a:xfrm>
            <a:off x="4431284" y="2357902"/>
            <a:ext cx="9156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 smtClean="0"/>
              <a:t>Estado </a:t>
            </a:r>
            <a:r>
              <a:rPr lang="es-ES" sz="1000" dirty="0"/>
              <a:t>Lara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67" name="Text Box 18"/>
          <p:cNvSpPr txBox="1">
            <a:spLocks noChangeArrowheads="1"/>
          </p:cNvSpPr>
          <p:nvPr/>
        </p:nvSpPr>
        <p:spPr bwMode="auto">
          <a:xfrm>
            <a:off x="4497563" y="3472606"/>
            <a:ext cx="9156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 smtClean="0"/>
              <a:t>Estado </a:t>
            </a:r>
            <a:r>
              <a:rPr lang="es-ES" sz="1000" dirty="0"/>
              <a:t>Lara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68" name="Text Box 42"/>
          <p:cNvSpPr txBox="1">
            <a:spLocks noChangeArrowheads="1"/>
          </p:cNvSpPr>
          <p:nvPr/>
        </p:nvSpPr>
        <p:spPr bwMode="auto">
          <a:xfrm>
            <a:off x="3260725" y="4570358"/>
            <a:ext cx="11255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/>
              <a:t>Hombres mayores de </a:t>
            </a:r>
            <a:r>
              <a:rPr lang="es-ES" sz="1000" dirty="0" smtClean="0"/>
              <a:t>40 años</a:t>
            </a:r>
            <a:endParaRPr lang="es-ES" sz="1000" dirty="0"/>
          </a:p>
        </p:txBody>
      </p:sp>
      <p:sp>
        <p:nvSpPr>
          <p:cNvPr id="69" name="Text Box 85"/>
          <p:cNvSpPr txBox="1">
            <a:spLocks noChangeArrowheads="1"/>
          </p:cNvSpPr>
          <p:nvPr/>
        </p:nvSpPr>
        <p:spPr bwMode="auto">
          <a:xfrm>
            <a:off x="5786438" y="4702017"/>
            <a:ext cx="10230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1000" dirty="0" smtClean="0"/>
              <a:t>Desconocido</a:t>
            </a:r>
            <a:endParaRPr lang="es-ES" sz="1000" dirty="0"/>
          </a:p>
        </p:txBody>
      </p:sp>
      <p:sp>
        <p:nvSpPr>
          <p:cNvPr id="70" name="Text Box 44"/>
          <p:cNvSpPr txBox="1">
            <a:spLocks noChangeArrowheads="1"/>
          </p:cNvSpPr>
          <p:nvPr/>
        </p:nvSpPr>
        <p:spPr bwMode="auto">
          <a:xfrm>
            <a:off x="7090352" y="4418489"/>
            <a:ext cx="170281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 smtClean="0"/>
              <a:t>Los compradores andinos compran estiércol y llevan víveres </a:t>
            </a:r>
            <a:r>
              <a:rPr lang="es-ES" sz="1000" dirty="0"/>
              <a:t>a los productores.</a:t>
            </a:r>
          </a:p>
          <a:p>
            <a:pPr>
              <a:spcBef>
                <a:spcPct val="0"/>
              </a:spcBef>
            </a:pPr>
            <a:endParaRPr lang="es-ES" sz="1000" dirty="0"/>
          </a:p>
        </p:txBody>
      </p:sp>
      <p:sp>
        <p:nvSpPr>
          <p:cNvPr id="71" name="Text Box 85"/>
          <p:cNvSpPr txBox="1">
            <a:spLocks noChangeArrowheads="1"/>
          </p:cNvSpPr>
          <p:nvPr/>
        </p:nvSpPr>
        <p:spPr bwMode="auto">
          <a:xfrm>
            <a:off x="5810250" y="5741114"/>
            <a:ext cx="10230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1000" dirty="0" smtClean="0"/>
              <a:t>Desconocido</a:t>
            </a:r>
            <a:endParaRPr lang="es-ES" sz="1000" dirty="0"/>
          </a:p>
        </p:txBody>
      </p:sp>
      <p:sp>
        <p:nvSpPr>
          <p:cNvPr id="72" name="Text Box 18"/>
          <p:cNvSpPr txBox="1">
            <a:spLocks noChangeArrowheads="1"/>
          </p:cNvSpPr>
          <p:nvPr/>
        </p:nvSpPr>
        <p:spPr bwMode="auto">
          <a:xfrm>
            <a:off x="4368070" y="6224449"/>
            <a:ext cx="97884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ES" sz="1000" dirty="0" smtClean="0"/>
              <a:t>Estado Lara y algunos de la capital</a:t>
            </a:r>
            <a:endParaRPr lang="es-ES" sz="1000" dirty="0"/>
          </a:p>
          <a:p>
            <a:pPr>
              <a:spcBef>
                <a:spcPct val="0"/>
              </a:spcBef>
            </a:pP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11932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96</TotalTime>
  <Words>344</Words>
  <Application>Microsoft Office PowerPoint</Application>
  <PresentationFormat>Presentación en pantalla (4:3)</PresentationFormat>
  <Paragraphs>94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Brío</vt:lpstr>
      <vt:lpstr>Cadena productiva en el emprendimiento: Construir una planta receptora de leche de cabra en la comunidad de La Vega, parroquia Montes de Oca, municipio Torres, estado Lara</vt:lpstr>
      <vt:lpstr>Cadena productiva</vt:lpstr>
      <vt:lpstr>Tipificación de los agentes de la cadena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Cadena productiva en el emprendimiento: Construir una planta receptora de leche de cabra en la comunidad de La Vega, parroquia Montes de Oca, municipio Torres, estado Lara</dc:title>
  <dc:creator>Miranda</dc:creator>
  <cp:lastModifiedBy>Miranda</cp:lastModifiedBy>
  <cp:revision>10</cp:revision>
  <dcterms:created xsi:type="dcterms:W3CDTF">2017-09-29T16:30:50Z</dcterms:created>
  <dcterms:modified xsi:type="dcterms:W3CDTF">2017-09-29T18:07:36Z</dcterms:modified>
</cp:coreProperties>
</file>