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65" r:id="rId4"/>
    <p:sldId id="266" r:id="rId5"/>
  </p:sldIdLst>
  <p:sldSz cx="9144000" cy="6858000" type="screen4x3"/>
  <p:notesSz cx="6858000" cy="9313863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02" autoAdjust="0"/>
    <p:restoredTop sz="90302" autoAdjust="0"/>
  </p:normalViewPr>
  <p:slideViewPr>
    <p:cSldViewPr>
      <p:cViewPr>
        <p:scale>
          <a:sx n="55" d="100"/>
          <a:sy n="55" d="100"/>
        </p:scale>
        <p:origin x="-1938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5BD8-DDFB-4668-9A9A-3718158621EE}" type="datetimeFigureOut">
              <a:rPr lang="es-BO" smtClean="0"/>
              <a:pPr/>
              <a:t>15/08/2017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Investigacion-2\Desktop\guía de formulación de proyect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3" y="0"/>
            <a:ext cx="75963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55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nvestigacion-2\Desktop\ORGANIZACIÓN_PES\Diseños_curso_PES\arrib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547"/>
            <a:ext cx="9144000" cy="162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1331640" y="770782"/>
            <a:ext cx="6823802" cy="778098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 smtClean="0">
                <a:latin typeface="Boogaloo" pitchFamily="66" charset="0"/>
                <a:cs typeface="Century Gothic"/>
              </a:rPr>
              <a:t>GUÍA DE FORMULACIÓN DEL PROYECTO</a:t>
            </a:r>
            <a:endParaRPr lang="es-BO" sz="2800" dirty="0">
              <a:latin typeface="Boogaloo" pitchFamily="66" charset="0"/>
              <a:cs typeface="Century Gothic"/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971600" y="1268760"/>
            <a:ext cx="7183842" cy="45259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s-ES" sz="1600" dirty="0" smtClean="0">
              <a:latin typeface="Century Gothic"/>
              <a:cs typeface="Century Gothic"/>
            </a:endParaRPr>
          </a:p>
          <a:p>
            <a:pPr marL="0" indent="0">
              <a:buFont typeface="Arial" pitchFamily="34" charset="0"/>
              <a:buNone/>
            </a:pPr>
            <a:endParaRPr lang="es-ES" sz="1600" dirty="0" smtClean="0">
              <a:latin typeface="Century Gothic"/>
              <a:cs typeface="Century Gothic"/>
            </a:endParaRPr>
          </a:p>
          <a:p>
            <a:pPr algn="just"/>
            <a:r>
              <a:rPr lang="es-ES" sz="1800" dirty="0" smtClean="0">
                <a:latin typeface="Raleway" pitchFamily="34" charset="0"/>
                <a:cs typeface="Century Gothic"/>
              </a:rPr>
              <a:t>La Guía para formular un proyecto ha sido elaborada por José Maguiña Villón sobre la propuesta del IICA.</a:t>
            </a:r>
          </a:p>
          <a:p>
            <a:pPr algn="just"/>
            <a:endParaRPr lang="es-ES" sz="1800" dirty="0" smtClean="0">
              <a:latin typeface="Raleway" pitchFamily="34" charset="0"/>
              <a:cs typeface="Century Gothic"/>
            </a:endParaRPr>
          </a:p>
          <a:p>
            <a:pPr algn="just"/>
            <a:r>
              <a:rPr lang="es-ES" sz="1800" dirty="0" smtClean="0">
                <a:latin typeface="Raleway" pitchFamily="34" charset="0"/>
                <a:cs typeface="Century Gothic"/>
              </a:rPr>
              <a:t>El proyecto final deberá ser elaborado en la Unidad 5 con las instrucciones que en ese momento se emitirán.</a:t>
            </a:r>
          </a:p>
          <a:p>
            <a:pPr algn="just"/>
            <a:endParaRPr lang="es-ES" sz="1800" dirty="0" smtClean="0">
              <a:latin typeface="Raleway" pitchFamily="34" charset="0"/>
              <a:cs typeface="Century Gothic"/>
            </a:endParaRPr>
          </a:p>
          <a:p>
            <a:pPr algn="just"/>
            <a:r>
              <a:rPr lang="es-ES" sz="1800" dirty="0" smtClean="0">
                <a:latin typeface="Raleway" pitchFamily="34" charset="0"/>
                <a:cs typeface="Century Gothic"/>
              </a:rPr>
              <a:t>En esta presentación se comparte los puntos para elaborar el proyecto y una lista de preguntas a manera de pautas para trabajar la redacción.</a:t>
            </a:r>
          </a:p>
          <a:p>
            <a:pPr algn="just"/>
            <a:endParaRPr lang="es-ES" sz="1800" dirty="0" smtClean="0">
              <a:latin typeface="Raleway" pitchFamily="34" charset="0"/>
              <a:cs typeface="Century Gothic"/>
            </a:endParaRPr>
          </a:p>
          <a:p>
            <a:pPr algn="just"/>
            <a:r>
              <a:rPr lang="es-ES" sz="1800" dirty="0" smtClean="0">
                <a:latin typeface="Raleway" pitchFamily="34" charset="0"/>
                <a:cs typeface="Century Gothic"/>
              </a:rPr>
              <a:t>Se recomienda a cada participante ir estructurando su proyecto dentro de este formato.</a:t>
            </a:r>
          </a:p>
          <a:p>
            <a:pPr marL="0" indent="0">
              <a:buFont typeface="Arial" pitchFamily="34" charset="0"/>
              <a:buNone/>
            </a:pPr>
            <a:endParaRPr lang="es-ES" sz="1600" dirty="0" smtClean="0">
              <a:latin typeface="Century Gothic"/>
              <a:cs typeface="Century Gothic"/>
            </a:endParaRPr>
          </a:p>
          <a:p>
            <a:pPr marL="0" indent="0">
              <a:buFont typeface="Arial" pitchFamily="34" charset="0"/>
              <a:buNone/>
            </a:pPr>
            <a:endParaRPr lang="es-ES" sz="1600" dirty="0" smtClean="0">
              <a:latin typeface="Century Gothic"/>
              <a:cs typeface="Century Gothic"/>
            </a:endParaRPr>
          </a:p>
          <a:p>
            <a:pPr marL="0" indent="0">
              <a:buFont typeface="Arial" pitchFamily="34" charset="0"/>
              <a:buNone/>
            </a:pPr>
            <a:endParaRPr lang="es-ES" sz="1600" dirty="0" smtClean="0">
              <a:latin typeface="Century Gothic"/>
              <a:cs typeface="Century Gothic"/>
            </a:endParaRPr>
          </a:p>
          <a:p>
            <a:pPr marL="0" indent="0">
              <a:buFont typeface="Arial" pitchFamily="34" charset="0"/>
              <a:buNone/>
            </a:pPr>
            <a:r>
              <a:rPr lang="es-ES" sz="1600" dirty="0" smtClean="0">
                <a:latin typeface="Century Gothic"/>
                <a:cs typeface="Century Gothic"/>
              </a:rPr>
              <a:t> </a:t>
            </a:r>
            <a:endParaRPr lang="es-BO" sz="2400" dirty="0"/>
          </a:p>
        </p:txBody>
      </p:sp>
      <p:pic>
        <p:nvPicPr>
          <p:cNvPr id="2050" name="Picture 2" descr="C:\Users\Investigacion-2\Desktop\ORGANIZACIÓN_PES\Diseños_curso_PES\Elipse 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10" y="6093296"/>
            <a:ext cx="9159010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192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nvestigacion-2\Desktop\ORGANIZACIÓN_PES\Diseños_curso_PES\arrib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547"/>
            <a:ext cx="9144000" cy="162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1834398" y="519449"/>
            <a:ext cx="5870516" cy="570411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 smtClean="0">
                <a:solidFill>
                  <a:prstClr val="black"/>
                </a:solidFill>
                <a:latin typeface="Boogaloo" pitchFamily="66" charset="0"/>
                <a:cs typeface="Century Gothic"/>
              </a:rPr>
              <a:t>GUÍA DE FORMULACIÓN DEL PROYECTO</a:t>
            </a:r>
            <a:endParaRPr lang="es-BO" sz="2800" dirty="0">
              <a:solidFill>
                <a:prstClr val="black"/>
              </a:solidFill>
              <a:latin typeface="Boogaloo" pitchFamily="66" charset="0"/>
              <a:cs typeface="Century Gothic"/>
            </a:endParaRPr>
          </a:p>
        </p:txBody>
      </p:sp>
      <p:pic>
        <p:nvPicPr>
          <p:cNvPr id="2050" name="Picture 2" descr="C:\Users\Investigacion-2\Desktop\ORGANIZACIÓN_PES\Diseños_curso_PES\Elipse 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10" y="6237312"/>
            <a:ext cx="9159010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899592" y="1089860"/>
            <a:ext cx="7797552" cy="47048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</a:pPr>
            <a:r>
              <a:rPr lang="es-ES" sz="1600" dirty="0" smtClean="0">
                <a:latin typeface="Raleway" pitchFamily="34" charset="0"/>
                <a:cs typeface="Century Gothic"/>
              </a:rPr>
              <a:t>Titulo</a:t>
            </a:r>
          </a:p>
          <a:p>
            <a:pPr>
              <a:buFont typeface="+mj-lt"/>
              <a:buAutoNum type="arabicPeriod"/>
            </a:pPr>
            <a:r>
              <a:rPr lang="es-ES" sz="1600" dirty="0" smtClean="0">
                <a:latin typeface="Raleway" pitchFamily="34" charset="0"/>
                <a:cs typeface="Century Gothic"/>
              </a:rPr>
              <a:t>Resumen ejecutivo</a:t>
            </a:r>
          </a:p>
          <a:p>
            <a:pPr>
              <a:buFont typeface="+mj-lt"/>
              <a:buAutoNum type="arabicPeriod"/>
            </a:pPr>
            <a:r>
              <a:rPr lang="es-ES" sz="1600" dirty="0" smtClean="0">
                <a:latin typeface="Raleway" pitchFamily="34" charset="0"/>
                <a:cs typeface="Century Gothic"/>
              </a:rPr>
              <a:t>Localización y contexto</a:t>
            </a:r>
          </a:p>
          <a:p>
            <a:pPr>
              <a:buFont typeface="+mj-lt"/>
              <a:buAutoNum type="arabicPeriod"/>
            </a:pPr>
            <a:r>
              <a:rPr lang="es-ES" sz="1600" dirty="0" smtClean="0">
                <a:latin typeface="Raleway" pitchFamily="34" charset="0"/>
                <a:cs typeface="Century Gothic"/>
              </a:rPr>
              <a:t>Población objetivo</a:t>
            </a:r>
          </a:p>
          <a:p>
            <a:pPr>
              <a:buFont typeface="+mj-lt"/>
              <a:buAutoNum type="arabicPeriod"/>
            </a:pPr>
            <a:r>
              <a:rPr lang="es-ES" sz="1600" dirty="0" smtClean="0">
                <a:latin typeface="Raleway" pitchFamily="34" charset="0"/>
                <a:cs typeface="Century Gothic"/>
              </a:rPr>
              <a:t>Justificación (generada por el diagnóstico y el análisis de políticas y propósitos del ente formulador, de preferencia desde una matriz FODA). Enfoque del proyecto</a:t>
            </a:r>
          </a:p>
          <a:p>
            <a:pPr>
              <a:buFont typeface="Arial" pitchFamily="34" charset="0"/>
              <a:buAutoNum type="arabicPeriod" startAt="6"/>
            </a:pPr>
            <a:r>
              <a:rPr lang="es-ES" sz="1600" dirty="0" smtClean="0">
                <a:latin typeface="Raleway" pitchFamily="34" charset="0"/>
                <a:cs typeface="Century Gothic"/>
              </a:rPr>
              <a:t>Problema principal</a:t>
            </a:r>
          </a:p>
          <a:p>
            <a:pPr>
              <a:buFont typeface="Arial" pitchFamily="34" charset="0"/>
              <a:buAutoNum type="arabicPeriod" startAt="6"/>
            </a:pPr>
            <a:r>
              <a:rPr lang="es-ES" sz="1600" dirty="0" smtClean="0">
                <a:latin typeface="Raleway" pitchFamily="34" charset="0"/>
                <a:cs typeface="Century Gothic"/>
              </a:rPr>
              <a:t>Objetivos general y específicos</a:t>
            </a:r>
          </a:p>
          <a:p>
            <a:pPr>
              <a:buFont typeface="Arial" pitchFamily="34" charset="0"/>
              <a:buAutoNum type="arabicPeriod" startAt="6"/>
            </a:pPr>
            <a:r>
              <a:rPr lang="es-ES" sz="1600" dirty="0" smtClean="0">
                <a:latin typeface="Raleway" pitchFamily="34" charset="0"/>
                <a:cs typeface="Century Gothic"/>
              </a:rPr>
              <a:t>Resultados y actividades principales</a:t>
            </a:r>
          </a:p>
          <a:p>
            <a:pPr>
              <a:buFont typeface="Arial" pitchFamily="34" charset="0"/>
              <a:buAutoNum type="arabicPeriod" startAt="6"/>
            </a:pPr>
            <a:r>
              <a:rPr lang="es-ES" sz="1600" dirty="0" smtClean="0">
                <a:latin typeface="Raleway" pitchFamily="34" charset="0"/>
                <a:cs typeface="Century Gothic"/>
              </a:rPr>
              <a:t>Marco lógico </a:t>
            </a:r>
          </a:p>
          <a:p>
            <a:pPr>
              <a:buFont typeface="Arial" pitchFamily="34" charset="0"/>
              <a:buAutoNum type="arabicPeriod" startAt="6"/>
            </a:pPr>
            <a:r>
              <a:rPr lang="es-ES" sz="1600" dirty="0" smtClean="0">
                <a:latin typeface="Raleway" pitchFamily="34" charset="0"/>
                <a:cs typeface="Century Gothic"/>
              </a:rPr>
              <a:t>Presupuesto</a:t>
            </a:r>
          </a:p>
          <a:p>
            <a:pPr>
              <a:buFont typeface="Arial" pitchFamily="34" charset="0"/>
              <a:buAutoNum type="arabicPeriod" startAt="6"/>
            </a:pPr>
            <a:r>
              <a:rPr lang="es-ES" sz="1600" dirty="0" smtClean="0">
                <a:latin typeface="Raleway" pitchFamily="34" charset="0"/>
                <a:cs typeface="Century Gothic"/>
              </a:rPr>
              <a:t>Cronograma</a:t>
            </a:r>
          </a:p>
          <a:p>
            <a:pPr>
              <a:buFont typeface="Arial" pitchFamily="34" charset="0"/>
              <a:buAutoNum type="arabicPeriod" startAt="6"/>
            </a:pPr>
            <a:r>
              <a:rPr lang="es-ES" sz="1600" dirty="0" smtClean="0">
                <a:latin typeface="Raleway" pitchFamily="34" charset="0"/>
                <a:cs typeface="Century Gothic"/>
              </a:rPr>
              <a:t>Plan de monitoreo y evaluación. Plan de rendición de cuentas</a:t>
            </a:r>
          </a:p>
          <a:p>
            <a:pPr>
              <a:buFont typeface="Arial" pitchFamily="34" charset="0"/>
              <a:buAutoNum type="arabicPeriod" startAt="6"/>
            </a:pPr>
            <a:r>
              <a:rPr lang="es-ES" sz="1600" dirty="0" smtClean="0">
                <a:latin typeface="Raleway" pitchFamily="34" charset="0"/>
                <a:cs typeface="Century Gothic"/>
              </a:rPr>
              <a:t>Análisis de factibilidad (económica/financiera, técnica, social y medio ambiental)</a:t>
            </a:r>
          </a:p>
          <a:p>
            <a:pPr>
              <a:buFont typeface="Arial" pitchFamily="34" charset="0"/>
              <a:buAutoNum type="arabicPeriod" startAt="6"/>
            </a:pPr>
            <a:r>
              <a:rPr lang="es-ES" sz="1600" dirty="0" smtClean="0">
                <a:latin typeface="Raleway" pitchFamily="34" charset="0"/>
                <a:cs typeface="Century Gothic"/>
              </a:rPr>
              <a:t>Organización de la gestión</a:t>
            </a:r>
          </a:p>
          <a:p>
            <a:pPr>
              <a:buFont typeface="Arial" pitchFamily="34" charset="0"/>
              <a:buAutoNum type="arabicPeriod" startAt="6"/>
            </a:pPr>
            <a:r>
              <a:rPr lang="es-ES" sz="1600" dirty="0" smtClean="0">
                <a:latin typeface="Raleway" pitchFamily="34" charset="0"/>
                <a:cs typeface="Century Gothic"/>
              </a:rPr>
              <a:t>Supuestos y riesgos</a:t>
            </a:r>
          </a:p>
          <a:p>
            <a:pPr marL="0" indent="0">
              <a:buFont typeface="Arial" pitchFamily="34" charset="0"/>
              <a:buNone/>
            </a:pP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85551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nvestigacion-2\Desktop\ORGANIZACIÓN_PES\Diseños_curso_PES\arrib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547"/>
            <a:ext cx="9144000" cy="162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1834398" y="692696"/>
            <a:ext cx="5870516" cy="677303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 smtClean="0">
                <a:solidFill>
                  <a:prstClr val="black"/>
                </a:solidFill>
                <a:latin typeface="Boogaloo" pitchFamily="66" charset="0"/>
                <a:cs typeface="Century Gothic"/>
              </a:rPr>
              <a:t>PREGUNTAS PARA DESARROLLAR LA GUÍA </a:t>
            </a:r>
            <a:endParaRPr lang="es-BO" sz="2800" dirty="0">
              <a:solidFill>
                <a:prstClr val="black"/>
              </a:solidFill>
              <a:latin typeface="Boogaloo" pitchFamily="66" charset="0"/>
              <a:cs typeface="Century Gothic"/>
            </a:endParaRPr>
          </a:p>
        </p:txBody>
      </p:sp>
      <p:pic>
        <p:nvPicPr>
          <p:cNvPr id="2050" name="Picture 2" descr="C:\Users\Investigacion-2\Desktop\ORGANIZACIÓN_PES\Diseños_curso_PES\Elipse 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10" y="6237312"/>
            <a:ext cx="9159010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2 Marcador de contenido"/>
          <p:cNvSpPr txBox="1">
            <a:spLocks/>
          </p:cNvSpPr>
          <p:nvPr/>
        </p:nvSpPr>
        <p:spPr>
          <a:xfrm>
            <a:off x="1115616" y="1600200"/>
            <a:ext cx="7128792" cy="4525963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QUÉ se va a hacer – Resumen ejecutivo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DÓNDE  Y EN QUÉ CONTEXTO se va a hacer- Localización, condiciones.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PARA QUIÉNES  se va a hacer – Población objetivo.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POR QUÉ Y CON QUÉ ENFOQUE se va a hacer – Justificación (Diagnóstico, FODA), características o razones del enfoque seleccionado.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PARA QUÉ  se va a hacer – Problema principal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QUÉ se propone lograr - Objetivos y resultados del ML.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CÓMO se hará – Actividades y tareas del ML. 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CON QUÉ se hará – Presupuesto y fuentes de financiamiento.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CUÁNDO/CUÁNTO TIEMPO se hará – Cronograma con fechas. 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CÓMO  se monitoreará y se rendirá cuentas – Plan de monitoreo y evaluación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CUÁL ES SU FACTIBILIDAD – Beneficio/Costo y otros, capacidad técnica, efecto social y efecto ambiental.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QUIÉNES lo harán – Estructura organizativa de la gestión.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s-ES" sz="2400" dirty="0" smtClean="0">
                <a:latin typeface="Raleway" pitchFamily="34" charset="0"/>
                <a:cs typeface="Century Gothic"/>
              </a:rPr>
              <a:t>CÓMO SE LO VA A ADMINISTRAR - Organigrama</a:t>
            </a:r>
          </a:p>
          <a:p>
            <a:endParaRPr lang="es-ES" dirty="0" smtClean="0"/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9222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</TotalTime>
  <Words>328</Words>
  <Application>Microsoft Office PowerPoint</Application>
  <PresentationFormat>Presentación en pantalla (4:3)</PresentationFormat>
  <Paragraphs>44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SoftPack©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FORMULACION/REDACCION DE UN PROYECTO</dc:title>
  <dc:creator>jose</dc:creator>
  <cp:lastModifiedBy>Interaprendizaje</cp:lastModifiedBy>
  <cp:revision>41</cp:revision>
  <dcterms:created xsi:type="dcterms:W3CDTF">2015-10-23T21:09:19Z</dcterms:created>
  <dcterms:modified xsi:type="dcterms:W3CDTF">2017-08-15T20:10:31Z</dcterms:modified>
</cp:coreProperties>
</file>