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60"/>
  </p:notesMasterIdLst>
  <p:handoutMasterIdLst>
    <p:handoutMasterId r:id="rId61"/>
  </p:handoutMasterIdLst>
  <p:sldIdLst>
    <p:sldId id="256" r:id="rId5"/>
    <p:sldId id="411" r:id="rId6"/>
    <p:sldId id="368" r:id="rId7"/>
    <p:sldId id="378" r:id="rId8"/>
    <p:sldId id="369" r:id="rId9"/>
    <p:sldId id="370" r:id="rId10"/>
    <p:sldId id="374" r:id="rId11"/>
    <p:sldId id="371" r:id="rId12"/>
    <p:sldId id="427" r:id="rId13"/>
    <p:sldId id="392" r:id="rId14"/>
    <p:sldId id="440" r:id="rId15"/>
    <p:sldId id="441" r:id="rId16"/>
    <p:sldId id="412" r:id="rId17"/>
    <p:sldId id="347" r:id="rId18"/>
    <p:sldId id="349" r:id="rId19"/>
    <p:sldId id="442" r:id="rId20"/>
    <p:sldId id="348" r:id="rId21"/>
    <p:sldId id="443" r:id="rId22"/>
    <p:sldId id="428" r:id="rId23"/>
    <p:sldId id="429" r:id="rId24"/>
    <p:sldId id="444" r:id="rId25"/>
    <p:sldId id="431" r:id="rId26"/>
    <p:sldId id="435" r:id="rId27"/>
    <p:sldId id="445" r:id="rId28"/>
    <p:sldId id="447" r:id="rId29"/>
    <p:sldId id="448" r:id="rId30"/>
    <p:sldId id="449" r:id="rId31"/>
    <p:sldId id="417" r:id="rId32"/>
    <p:sldId id="318" r:id="rId33"/>
    <p:sldId id="351" r:id="rId34"/>
    <p:sldId id="436" r:id="rId35"/>
    <p:sldId id="326" r:id="rId36"/>
    <p:sldId id="327" r:id="rId37"/>
    <p:sldId id="328" r:id="rId38"/>
    <p:sldId id="419" r:id="rId39"/>
    <p:sldId id="353" r:id="rId40"/>
    <p:sldId id="260" r:id="rId41"/>
    <p:sldId id="331" r:id="rId42"/>
    <p:sldId id="343" r:id="rId43"/>
    <p:sldId id="398" r:id="rId44"/>
    <p:sldId id="403" r:id="rId45"/>
    <p:sldId id="406" r:id="rId46"/>
    <p:sldId id="405" r:id="rId47"/>
    <p:sldId id="400" r:id="rId48"/>
    <p:sldId id="401" r:id="rId49"/>
    <p:sldId id="402" r:id="rId50"/>
    <p:sldId id="437" r:id="rId51"/>
    <p:sldId id="421" r:id="rId52"/>
    <p:sldId id="438" r:id="rId53"/>
    <p:sldId id="273" r:id="rId54"/>
    <p:sldId id="334" r:id="rId55"/>
    <p:sldId id="276" r:id="rId56"/>
    <p:sldId id="290" r:id="rId57"/>
    <p:sldId id="338" r:id="rId58"/>
    <p:sldId id="425" r:id="rId59"/>
  </p:sldIdLst>
  <p:sldSz cx="9144000" cy="6858000" type="screen4x3"/>
  <p:notesSz cx="6858000" cy="9945688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5" autoAdjust="0"/>
    <p:restoredTop sz="95018" autoAdjust="0"/>
  </p:normalViewPr>
  <p:slideViewPr>
    <p:cSldViewPr>
      <p:cViewPr varScale="1">
        <p:scale>
          <a:sx n="88" d="100"/>
          <a:sy n="88" d="100"/>
        </p:scale>
        <p:origin x="111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/>
              <a:t>Impuestos</a:t>
            </a:r>
            <a:r>
              <a:rPr lang="en-US" sz="1400" b="1" baseline="0"/>
              <a:t> sin IDH, </a:t>
            </a:r>
            <a:r>
              <a:rPr lang="en-US" sz="1400" b="1"/>
              <a:t>2014(p)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16378996659508471"/>
          <c:w val="0.82240044515447741"/>
          <c:h val="0.24457166967953306"/>
        </c:manualLayout>
      </c:layout>
      <c:pie3DChart>
        <c:varyColors val="1"/>
        <c:ser>
          <c:idx val="0"/>
          <c:order val="0"/>
          <c:tx>
            <c:strRef>
              <c:f>Hoja1!$B$11</c:f>
              <c:strCache>
                <c:ptCount val="1"/>
                <c:pt idx="0">
                  <c:v>2014(p)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73-414A-AF0C-9F79A67620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F73-414A-AF0C-9F79A67620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F73-414A-AF0C-9F79A67620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F73-414A-AF0C-9F79A676205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F73-414A-AF0C-9F79A676205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F73-414A-AF0C-9F79A676205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F73-414A-AF0C-9F79A676205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F73-414A-AF0C-9F79A676205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F73-414A-AF0C-9F79A676205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F73-414A-AF0C-9F79A676205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F73-414A-AF0C-9F79A676205E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F73-414A-AF0C-9F79A676205E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EF73-414A-AF0C-9F79A676205E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EF73-414A-AF0C-9F79A676205E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EF73-414A-AF0C-9F79A676205E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EF73-414A-AF0C-9F79A676205E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EF73-414A-AF0C-9F79A676205E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EF73-414A-AF0C-9F79A676205E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EF73-414A-AF0C-9F79A676205E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EF73-414A-AF0C-9F79A676205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B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B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B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48428862465315858"/>
                  <c:y val="0.1237858640698108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46852718763438272"/>
                  <c:y val="0.2765033862171714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9205396870730851"/>
                  <c:y val="0.2815741635642334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0.10283193315725109"/>
                  <c:y val="-0.218054765651441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B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Hoja1!$A$12:$A$34</c:f>
              <c:strCache>
                <c:ptCount val="20"/>
                <c:pt idx="0">
                  <c:v>IVA (Mercado Interno)</c:v>
                </c:pt>
                <c:pt idx="1">
                  <c:v>IVA (Importaciones)</c:v>
                </c:pt>
                <c:pt idx="2">
                  <c:v>IT</c:v>
                </c:pt>
                <c:pt idx="3">
                  <c:v>IUE (1)</c:v>
                </c:pt>
                <c:pt idx="4">
                  <c:v>ICE (Mercado Interno)</c:v>
                </c:pt>
                <c:pt idx="5">
                  <c:v>ICE (Importaciones)</c:v>
                </c:pt>
                <c:pt idx="6">
                  <c:v>RC-IVA</c:v>
                </c:pt>
                <c:pt idx="7">
                  <c:v>IEHD (2)</c:v>
                </c:pt>
                <c:pt idx="8">
                  <c:v>IEHD (Importaciones)</c:v>
                </c:pt>
                <c:pt idx="9">
                  <c:v>TGB</c:v>
                </c:pt>
                <c:pt idx="10">
                  <c:v>ISAE</c:v>
                </c:pt>
                <c:pt idx="11">
                  <c:v>ITF</c:v>
                </c:pt>
                <c:pt idx="12">
                  <c:v>IVME</c:v>
                </c:pt>
                <c:pt idx="13">
                  <c:v>IJ/IPJ</c:v>
                </c:pt>
                <c:pt idx="14">
                  <c:v>Conceptos Varios</c:v>
                </c:pt>
                <c:pt idx="15">
                  <c:v>Otros Ingresos en Efectivo</c:v>
                </c:pt>
                <c:pt idx="16">
                  <c:v>Régimen Tributario Simplificado</c:v>
                </c:pt>
                <c:pt idx="17">
                  <c:v>Régimen Agropecuario Unificado</c:v>
                </c:pt>
                <c:pt idx="18">
                  <c:v>IDH</c:v>
                </c:pt>
                <c:pt idx="19">
                  <c:v>GA</c:v>
                </c:pt>
              </c:strCache>
            </c:strRef>
          </c:cat>
          <c:val>
            <c:numRef>
              <c:f>Hoja1!$B$12:$B$34</c:f>
              <c:numCache>
                <c:formatCode>0.00</c:formatCode>
                <c:ptCount val="20"/>
                <c:pt idx="0">
                  <c:v>9273.3619546173431</c:v>
                </c:pt>
                <c:pt idx="1">
                  <c:v>9389.4907170000006</c:v>
                </c:pt>
                <c:pt idx="2">
                  <c:v>4080.7601405862674</c:v>
                </c:pt>
                <c:pt idx="3">
                  <c:v>9061.9717360690174</c:v>
                </c:pt>
                <c:pt idx="4">
                  <c:v>1365.372960528588</c:v>
                </c:pt>
                <c:pt idx="5">
                  <c:v>1051.081009</c:v>
                </c:pt>
                <c:pt idx="6">
                  <c:v>400.8235795703348</c:v>
                </c:pt>
                <c:pt idx="7">
                  <c:v>1968.1412880000003</c:v>
                </c:pt>
                <c:pt idx="8">
                  <c:v>29.412309</c:v>
                </c:pt>
                <c:pt idx="9">
                  <c:v>32.345902675654997</c:v>
                </c:pt>
                <c:pt idx="10">
                  <c:v>89.842268908588863</c:v>
                </c:pt>
                <c:pt idx="11">
                  <c:v>400.55875200000003</c:v>
                </c:pt>
                <c:pt idx="12">
                  <c:v>311.42971732000001</c:v>
                </c:pt>
                <c:pt idx="13">
                  <c:v>30.042011110000001</c:v>
                </c:pt>
                <c:pt idx="14">
                  <c:v>1713.5254645191394</c:v>
                </c:pt>
                <c:pt idx="15">
                  <c:v>2.0235888981038559</c:v>
                </c:pt>
                <c:pt idx="16">
                  <c:v>20.170694213493313</c:v>
                </c:pt>
                <c:pt idx="17">
                  <c:v>22.618029578515298</c:v>
                </c:pt>
                <c:pt idx="18">
                  <c:v>15601.860808380001</c:v>
                </c:pt>
                <c:pt idx="19">
                  <c:v>2878.9394049999996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8-EF73-414A-AF0C-9F79A67620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BO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8281565054244654"/>
          <c:y val="9.9881673334917445E-2"/>
          <c:w val="0.59217365298173497"/>
          <c:h val="0.85800853707354774"/>
        </c:manualLayout>
      </c:layout>
      <c:pie3DChart>
        <c:varyColors val="1"/>
        <c:ser>
          <c:idx val="0"/>
          <c:order val="0"/>
          <c:tx>
            <c:strRef>
              <c:f>'inv por sector'!$A$18</c:f>
              <c:strCache>
                <c:ptCount val="1"/>
                <c:pt idx="0">
                  <c:v>TOTAL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556-40BB-B94C-6B6C7AC3AFF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556-40BB-B94C-6B6C7AC3AFF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556-40BB-B94C-6B6C7AC3AFF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556-40BB-B94C-6B6C7AC3AFF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556-40BB-B94C-6B6C7AC3AFF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556-40BB-B94C-6B6C7AC3AFF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556-40BB-B94C-6B6C7AC3AFF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556-40BB-B94C-6B6C7AC3AFFB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B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'inv por sector'!$B$17:$I$17</c:f>
              <c:strCache>
                <c:ptCount val="8"/>
                <c:pt idx="0">
                  <c:v>Des. Productivo</c:v>
                </c:pt>
                <c:pt idx="1">
                  <c:v>Inv social</c:v>
                </c:pt>
                <c:pt idx="2">
                  <c:v>Saneamiento básico</c:v>
                </c:pt>
                <c:pt idx="3">
                  <c:v>Riego, Medio ambiente, RH</c:v>
                </c:pt>
                <c:pt idx="4">
                  <c:v>Ser. Municpales</c:v>
                </c:pt>
                <c:pt idx="5">
                  <c:v>Infraestructuta,  alumbrado púb, caminos electri</c:v>
                </c:pt>
                <c:pt idx="6">
                  <c:v>otros programas</c:v>
                </c:pt>
                <c:pt idx="7">
                  <c:v>part no asignables</c:v>
                </c:pt>
              </c:strCache>
            </c:strRef>
          </c:cat>
          <c:val>
            <c:numRef>
              <c:f>'inv por sector'!$B$18:$I$18</c:f>
              <c:numCache>
                <c:formatCode>_(* #,##0.00_);_(* \(#,##0.00\);_(* "-"??_);_(@_)</c:formatCode>
                <c:ptCount val="8"/>
                <c:pt idx="0">
                  <c:v>3.4094336347933423</c:v>
                </c:pt>
                <c:pt idx="1">
                  <c:v>47.272962706562495</c:v>
                </c:pt>
                <c:pt idx="2">
                  <c:v>3.3939619223686464</c:v>
                </c:pt>
                <c:pt idx="3">
                  <c:v>3.0883825669442557</c:v>
                </c:pt>
                <c:pt idx="4">
                  <c:v>8.4252626807300857</c:v>
                </c:pt>
                <c:pt idx="5">
                  <c:v>20.420472732734638</c:v>
                </c:pt>
                <c:pt idx="6">
                  <c:v>3.3394364041780733</c:v>
                </c:pt>
                <c:pt idx="7">
                  <c:v>9.3732261224275728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D556-40BB-B94C-6B6C7AC3AFF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s-BO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'inv por sector'!$A$11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'inv por sector'!$B$10:$I$10</c:f>
              <c:strCache>
                <c:ptCount val="8"/>
                <c:pt idx="0">
                  <c:v>Desarrollo productivo</c:v>
                </c:pt>
                <c:pt idx="1">
                  <c:v>inv social</c:v>
                </c:pt>
                <c:pt idx="2">
                  <c:v>saneamiento básico</c:v>
                </c:pt>
                <c:pt idx="3">
                  <c:v>Medio ambiente, riesgos y RH</c:v>
                </c:pt>
                <c:pt idx="4">
                  <c:v>ser. Municpales</c:v>
                </c:pt>
                <c:pt idx="5">
                  <c:v>Infraest.  alumbrado púb , caminos elect</c:v>
                </c:pt>
                <c:pt idx="6">
                  <c:v>otros programas</c:v>
                </c:pt>
                <c:pt idx="7">
                  <c:v>part no asignables</c:v>
                </c:pt>
              </c:strCache>
            </c:strRef>
          </c:cat>
          <c:val>
            <c:numRef>
              <c:f>'inv por sector'!$B$11:$I$11</c:f>
              <c:numCache>
                <c:formatCode>_(* #,##0.00_);_(* \(#,##0.00\);_(* "-"??_);_(@_)</c:formatCode>
                <c:ptCount val="8"/>
                <c:pt idx="0">
                  <c:v>5.530972664109024</c:v>
                </c:pt>
                <c:pt idx="1">
                  <c:v>51.368191561409091</c:v>
                </c:pt>
                <c:pt idx="2">
                  <c:v>1.9548521448037703</c:v>
                </c:pt>
                <c:pt idx="3" formatCode="0.00">
                  <c:v>2.2118219705209259</c:v>
                </c:pt>
                <c:pt idx="4" formatCode="0.00">
                  <c:v>0.36832594310165823</c:v>
                </c:pt>
                <c:pt idx="5" formatCode="0.00">
                  <c:v>13.996814460571763</c:v>
                </c:pt>
                <c:pt idx="6" formatCode="0.00">
                  <c:v>0</c:v>
                </c:pt>
                <c:pt idx="7" formatCode="0.00">
                  <c:v>17.445666199467681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D8-4CCB-84CB-21813180CCBA}"/>
            </c:ext>
          </c:extLst>
        </c:ser>
        <c:ser>
          <c:idx val="1"/>
          <c:order val="1"/>
          <c:tx>
            <c:strRef>
              <c:f>'inv por sector'!$A$12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'inv por sector'!$B$10:$I$10</c:f>
              <c:strCache>
                <c:ptCount val="8"/>
                <c:pt idx="0">
                  <c:v>Desarrollo productivo</c:v>
                </c:pt>
                <c:pt idx="1">
                  <c:v>inv social</c:v>
                </c:pt>
                <c:pt idx="2">
                  <c:v>saneamiento básico</c:v>
                </c:pt>
                <c:pt idx="3">
                  <c:v>Medio ambiente, riesgos y RH</c:v>
                </c:pt>
                <c:pt idx="4">
                  <c:v>ser. Municpales</c:v>
                </c:pt>
                <c:pt idx="5">
                  <c:v>Infraest.  alumbrado púb , caminos elect</c:v>
                </c:pt>
                <c:pt idx="6">
                  <c:v>otros programas</c:v>
                </c:pt>
                <c:pt idx="7">
                  <c:v>part no asignables</c:v>
                </c:pt>
              </c:strCache>
            </c:strRef>
          </c:cat>
          <c:val>
            <c:numRef>
              <c:f>'inv por sector'!$B$12:$I$12</c:f>
              <c:numCache>
                <c:formatCode>_(* #,##0.00_);_(* \(#,##0.00\);_(* "-"??_);_(@_)</c:formatCode>
                <c:ptCount val="8"/>
                <c:pt idx="0">
                  <c:v>7.9882180745956326</c:v>
                </c:pt>
                <c:pt idx="1">
                  <c:v>52.598089142761616</c:v>
                </c:pt>
                <c:pt idx="2">
                  <c:v>4.6078967478893871</c:v>
                </c:pt>
                <c:pt idx="3" formatCode="0.00">
                  <c:v>1.8880314754110308</c:v>
                </c:pt>
                <c:pt idx="4" formatCode="0.00">
                  <c:v>1.3426001769035867</c:v>
                </c:pt>
                <c:pt idx="5" formatCode="0.00">
                  <c:v>14.228907222701448</c:v>
                </c:pt>
                <c:pt idx="6" formatCode="0.00">
                  <c:v>1.3875542530384241E-2</c:v>
                </c:pt>
                <c:pt idx="7" formatCode="0.00">
                  <c:v>10.86908800340604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D8-4CCB-84CB-21813180CCBA}"/>
            </c:ext>
          </c:extLst>
        </c:ser>
        <c:ser>
          <c:idx val="2"/>
          <c:order val="2"/>
          <c:tx>
            <c:strRef>
              <c:f>'inv por sector'!$A$13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'inv por sector'!$B$10:$I$10</c:f>
              <c:strCache>
                <c:ptCount val="8"/>
                <c:pt idx="0">
                  <c:v>Desarrollo productivo</c:v>
                </c:pt>
                <c:pt idx="1">
                  <c:v>inv social</c:v>
                </c:pt>
                <c:pt idx="2">
                  <c:v>saneamiento básico</c:v>
                </c:pt>
                <c:pt idx="3">
                  <c:v>Medio ambiente, riesgos y RH</c:v>
                </c:pt>
                <c:pt idx="4">
                  <c:v>ser. Municpales</c:v>
                </c:pt>
                <c:pt idx="5">
                  <c:v>Infraest.  alumbrado púb , caminos elect</c:v>
                </c:pt>
                <c:pt idx="6">
                  <c:v>otros programas</c:v>
                </c:pt>
                <c:pt idx="7">
                  <c:v>part no asignables</c:v>
                </c:pt>
              </c:strCache>
            </c:strRef>
          </c:cat>
          <c:val>
            <c:numRef>
              <c:f>'inv por sector'!$B$13:$I$13</c:f>
              <c:numCache>
                <c:formatCode>_(* #,##0.00_);_(* \(#,##0.00\);_(* "-"??_);_(@_)</c:formatCode>
                <c:ptCount val="8"/>
                <c:pt idx="0" formatCode="0.00">
                  <c:v>6.3771502086207104</c:v>
                </c:pt>
                <c:pt idx="1">
                  <c:v>54.146281405087805</c:v>
                </c:pt>
                <c:pt idx="2">
                  <c:v>5.030725221961081</c:v>
                </c:pt>
                <c:pt idx="3" formatCode="0.00">
                  <c:v>2.8929740768873282</c:v>
                </c:pt>
                <c:pt idx="4" formatCode="0.00">
                  <c:v>2.8439807501436878</c:v>
                </c:pt>
                <c:pt idx="5" formatCode="0.00">
                  <c:v>19.660738683806596</c:v>
                </c:pt>
                <c:pt idx="6" formatCode="0.00">
                  <c:v>0.2457764373062481</c:v>
                </c:pt>
                <c:pt idx="7" formatCode="0.00">
                  <c:v>8.5014174239186691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ED8-4CCB-84CB-21813180CCBA}"/>
            </c:ext>
          </c:extLst>
        </c:ser>
        <c:ser>
          <c:idx val="3"/>
          <c:order val="3"/>
          <c:tx>
            <c:strRef>
              <c:f>'inv por sector'!$A$14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'inv por sector'!$B$10:$I$10</c:f>
              <c:strCache>
                <c:ptCount val="8"/>
                <c:pt idx="0">
                  <c:v>Desarrollo productivo</c:v>
                </c:pt>
                <c:pt idx="1">
                  <c:v>inv social</c:v>
                </c:pt>
                <c:pt idx="2">
                  <c:v>saneamiento básico</c:v>
                </c:pt>
                <c:pt idx="3">
                  <c:v>Medio ambiente, riesgos y RH</c:v>
                </c:pt>
                <c:pt idx="4">
                  <c:v>ser. Municpales</c:v>
                </c:pt>
                <c:pt idx="5">
                  <c:v>Infraest.  alumbrado púb , caminos elect</c:v>
                </c:pt>
                <c:pt idx="6">
                  <c:v>otros programas</c:v>
                </c:pt>
                <c:pt idx="7">
                  <c:v>part no asignables</c:v>
                </c:pt>
              </c:strCache>
            </c:strRef>
          </c:cat>
          <c:val>
            <c:numRef>
              <c:f>'inv por sector'!$B$14:$I$14</c:f>
              <c:numCache>
                <c:formatCode>_(* #,##0.00_);_(* \(#,##0.00\);_(* "-"??_);_(@_)</c:formatCode>
                <c:ptCount val="8"/>
                <c:pt idx="0" formatCode="0.00">
                  <c:v>1.1003666560181879</c:v>
                </c:pt>
                <c:pt idx="1">
                  <c:v>43.009748857968994</c:v>
                </c:pt>
                <c:pt idx="2">
                  <c:v>2.4619812511620056</c:v>
                </c:pt>
                <c:pt idx="3" formatCode="0.00">
                  <c:v>3.4429995531247077</c:v>
                </c:pt>
                <c:pt idx="4" formatCode="0.00">
                  <c:v>12.582807927546824</c:v>
                </c:pt>
                <c:pt idx="5" formatCode="0.00">
                  <c:v>22.195736746362876</c:v>
                </c:pt>
                <c:pt idx="6" formatCode="0.00">
                  <c:v>5.4896288271731795</c:v>
                </c:pt>
                <c:pt idx="7" formatCode="0.00">
                  <c:v>9.2204720672255647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ED8-4CCB-84CB-21813180CC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0152840"/>
        <c:axId val="240147744"/>
      </c:barChart>
      <c:catAx>
        <c:axId val="240152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240147744"/>
        <c:crosses val="autoZero"/>
        <c:auto val="1"/>
        <c:lblAlgn val="ctr"/>
        <c:lblOffset val="100"/>
        <c:noMultiLvlLbl val="0"/>
      </c:catAx>
      <c:valAx>
        <c:axId val="24014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240152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BO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s-BO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Lbls>
            <c:dLbl>
              <c:idx val="9"/>
              <c:spPr>
                <a:solidFill>
                  <a:srgbClr val="FF0000">
                    <a:alpha val="28000"/>
                  </a:srgbClr>
                </a:solidFill>
                <a:ln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1600"/>
                  </a:pPr>
                  <a:endParaRPr lang="es-B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'programa GAM'!$B$5:$P$5</c:f>
              <c:strCache>
                <c:ptCount val="15"/>
                <c:pt idx="0">
                  <c:v>Promoción y Fomento a la Producción Agropecuaria</c:v>
                </c:pt>
                <c:pt idx="1">
                  <c:v>Saneamiento básico</c:v>
                </c:pt>
                <c:pt idx="2">
                  <c:v>Desarrollo y preservación del medio ambiente</c:v>
                </c:pt>
                <c:pt idx="3">
                  <c:v>Limpieza urbana y rural</c:v>
                </c:pt>
                <c:pt idx="4">
                  <c:v>Servicio de alumbrado público</c:v>
                </c:pt>
                <c:pt idx="5">
                  <c:v>Caminos vecinales</c:v>
                </c:pt>
                <c:pt idx="6">
                  <c:v>Salud</c:v>
                </c:pt>
                <c:pt idx="7">
                  <c:v>Educación</c:v>
                </c:pt>
                <c:pt idx="8">
                  <c:v>Deporte</c:v>
                </c:pt>
                <c:pt idx="9">
                  <c:v>Promoción y políticas para grupos vulnerables y de la mujer</c:v>
                </c:pt>
                <c:pt idx="10">
                  <c:v>Vialidad y transporte público</c:v>
                </c:pt>
                <c:pt idx="11">
                  <c:v>Seguridad ciudadana</c:v>
                </c:pt>
                <c:pt idx="12">
                  <c:v>Fortalecimiento Institucional</c:v>
                </c:pt>
                <c:pt idx="13">
                  <c:v>Otros programas específicos</c:v>
                </c:pt>
                <c:pt idx="14">
                  <c:v>Partidas no asignables</c:v>
                </c:pt>
              </c:strCache>
            </c:strRef>
          </c:cat>
          <c:val>
            <c:numRef>
              <c:f>'programa GAM'!$B$6:$P$6</c:f>
              <c:numCache>
                <c:formatCode>#,##0.00</c:formatCode>
                <c:ptCount val="15"/>
                <c:pt idx="0">
                  <c:v>1.8973553641041474</c:v>
                </c:pt>
                <c:pt idx="1">
                  <c:v>3.2074165442291571</c:v>
                </c:pt>
                <c:pt idx="2">
                  <c:v>1.6637578281321304</c:v>
                </c:pt>
                <c:pt idx="3">
                  <c:v>4.0657441958046245</c:v>
                </c:pt>
                <c:pt idx="4">
                  <c:v>2.5663073412138324</c:v>
                </c:pt>
                <c:pt idx="5">
                  <c:v>16.683902654342571</c:v>
                </c:pt>
                <c:pt idx="6">
                  <c:v>13.774183043924143</c:v>
                </c:pt>
                <c:pt idx="7">
                  <c:v>16.656328396470148</c:v>
                </c:pt>
                <c:pt idx="8">
                  <c:v>4.8647872045325631</c:v>
                </c:pt>
                <c:pt idx="9">
                  <c:v>0.41892999923554952</c:v>
                </c:pt>
                <c:pt idx="10">
                  <c:v>2.7682747943223265</c:v>
                </c:pt>
                <c:pt idx="11">
                  <c:v>1.6380867472033507</c:v>
                </c:pt>
                <c:pt idx="12">
                  <c:v>5.749951924929416</c:v>
                </c:pt>
                <c:pt idx="13">
                  <c:v>8.8418683608520645</c:v>
                </c:pt>
                <c:pt idx="14">
                  <c:v>14.663765827765454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B3-A449-8FCB-6C67127F92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347351544"/>
        <c:axId val="347355072"/>
      </c:barChart>
      <c:catAx>
        <c:axId val="347351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s-BO"/>
          </a:p>
        </c:txPr>
        <c:crossAx val="347355072"/>
        <c:crosses val="autoZero"/>
        <c:auto val="1"/>
        <c:lblAlgn val="ctr"/>
        <c:lblOffset val="100"/>
        <c:noMultiLvlLbl val="0"/>
      </c:catAx>
      <c:valAx>
        <c:axId val="347355072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s-BO"/>
          </a:p>
        </c:txPr>
        <c:crossAx val="347351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es-BO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674978127734"/>
          <c:y val="0.14849593495934962"/>
          <c:w val="0.61326137357830268"/>
          <c:h val="0.7003524102170155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D5-48E1-AD31-5B0378210A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D5-48E1-AD31-5B0378210A0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16.347.134.481</a:t>
                    </a:r>
                  </a:p>
                  <a:p>
                    <a:r>
                      <a:rPr lang="en-US" dirty="0"/>
                      <a:t>98,09%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6D5-48E1-AD31-5B0378210A0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768381014850395"/>
                  <c:y val="1.1430839638901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tx1"/>
                        </a:solidFill>
                      </a:rPr>
                      <a:t>312.046.383</a:t>
                    </a:r>
                  </a:p>
                  <a:p>
                    <a:pPr>
                      <a:defRPr sz="133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tx1"/>
                        </a:solidFill>
                      </a:rPr>
                      <a:t>1,91 %</a:t>
                    </a:r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6D5-48E1-AD31-5B0378210A0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Hoja3!$L$13:$M$13</c:f>
              <c:strCache>
                <c:ptCount val="2"/>
                <c:pt idx="0">
                  <c:v>resto de inversión </c:v>
                </c:pt>
                <c:pt idx="1">
                  <c:v>Inversión en igualdad de género</c:v>
                </c:pt>
              </c:strCache>
            </c:strRef>
          </c:cat>
          <c:val>
            <c:numRef>
              <c:f>Hoja3!$L$14:$M$14</c:f>
              <c:numCache>
                <c:formatCode>#,##0.00</c:formatCode>
                <c:ptCount val="2"/>
                <c:pt idx="0" formatCode="_-* #,##0\ _€_-;\-* #,##0\ _€_-;_-* &quot;-&quot;??\ _€_-;_-@_-">
                  <c:v>16347134479.969885</c:v>
                </c:pt>
                <c:pt idx="1">
                  <c:v>319487155.03999996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6D5-48E1-AD31-5B0378210A0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6273442468213437"/>
          <c:y val="0.85189927209312866"/>
          <c:w val="0.74989901090682221"/>
          <c:h val="0.1165865707226385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BO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B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'IEG comp otros'!$B$3</c:f>
              <c:strCache>
                <c:ptCount val="1"/>
                <c:pt idx="0">
                  <c:v>programado en BS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'IEG comp otros'!$A$4:$A$9</c:f>
              <c:strCache>
                <c:ptCount val="6"/>
                <c:pt idx="0">
                  <c:v>Limpieza Urbana</c:v>
                </c:pt>
                <c:pt idx="1">
                  <c:v>prom. Deporte</c:v>
                </c:pt>
                <c:pt idx="2">
                  <c:v>faeneado de ganado </c:v>
                </c:pt>
                <c:pt idx="3">
                  <c:v>cementerios</c:v>
                </c:pt>
                <c:pt idx="4">
                  <c:v>IINV IEG</c:v>
                </c:pt>
                <c:pt idx="5">
                  <c:v>reto de inv. </c:v>
                </c:pt>
              </c:strCache>
            </c:strRef>
          </c:cat>
          <c:val>
            <c:numRef>
              <c:f>'IEG comp otros'!$B$4:$B$9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D7-4AF0-85BE-F603C9163C51}"/>
            </c:ext>
          </c:extLst>
        </c:ser>
        <c:ser>
          <c:idx val="1"/>
          <c:order val="1"/>
          <c:tx>
            <c:strRef>
              <c:f>'IEG comp otros'!$C$3</c:f>
              <c:strCache>
                <c:ptCount val="1"/>
                <c:pt idx="0">
                  <c:v>ejecutado en Bs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'IEG comp otros'!$A$4:$A$9</c:f>
              <c:strCache>
                <c:ptCount val="6"/>
                <c:pt idx="0">
                  <c:v>Limpieza Urbana</c:v>
                </c:pt>
                <c:pt idx="1">
                  <c:v>prom. Deporte</c:v>
                </c:pt>
                <c:pt idx="2">
                  <c:v>faeneado de ganado </c:v>
                </c:pt>
                <c:pt idx="3">
                  <c:v>cementerios</c:v>
                </c:pt>
                <c:pt idx="4">
                  <c:v>IINV IEG</c:v>
                </c:pt>
                <c:pt idx="5">
                  <c:v>reto de inv. </c:v>
                </c:pt>
              </c:strCache>
            </c:strRef>
          </c:cat>
          <c:val>
            <c:numRef>
              <c:f>'IEG comp otros'!$C$4:$C$9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6D7-4AF0-85BE-F603C9163C51}"/>
            </c:ext>
          </c:extLst>
        </c:ser>
        <c:ser>
          <c:idx val="2"/>
          <c:order val="2"/>
          <c:tx>
            <c:strRef>
              <c:f>'IEG comp otros'!$D$3</c:f>
              <c:strCache>
                <c:ptCount val="1"/>
                <c:pt idx="0">
                  <c:v>total INV 2015 ejecutada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'IEG comp otros'!$A$4:$A$9</c:f>
              <c:strCache>
                <c:ptCount val="6"/>
                <c:pt idx="0">
                  <c:v>Limpieza Urbana</c:v>
                </c:pt>
                <c:pt idx="1">
                  <c:v>prom. Deporte</c:v>
                </c:pt>
                <c:pt idx="2">
                  <c:v>faeneado de ganado </c:v>
                </c:pt>
                <c:pt idx="3">
                  <c:v>cementerios</c:v>
                </c:pt>
                <c:pt idx="4">
                  <c:v>IINV IEG</c:v>
                </c:pt>
                <c:pt idx="5">
                  <c:v>reto de inv. </c:v>
                </c:pt>
              </c:strCache>
            </c:strRef>
          </c:cat>
          <c:val>
            <c:numRef>
              <c:f>'IEG comp otros'!$D$4:$D$9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6D7-4AF0-85BE-F603C9163C51}"/>
            </c:ext>
          </c:extLst>
        </c:ser>
        <c:ser>
          <c:idx val="3"/>
          <c:order val="3"/>
          <c:tx>
            <c:strRef>
              <c:f>'IEG comp otros'!$E$3</c:f>
              <c:strCache>
                <c:ptCount val="1"/>
                <c:pt idx="0">
                  <c:v>% de participación inv. Total ejecutada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6D7-4AF0-85BE-F603C9163C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6D7-4AF0-85BE-F603C9163C5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46D7-4AF0-85BE-F603C9163C5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46D7-4AF0-85BE-F603C9163C5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46D7-4AF0-85BE-F603C9163C5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46D7-4AF0-85BE-F603C9163C51}"/>
              </c:ext>
            </c:extLst>
          </c:dPt>
          <c:dLbls>
            <c:dLbl>
              <c:idx val="0"/>
              <c:layout>
                <c:manualLayout>
                  <c:x val="-0.11277077865266846"/>
                  <c:y val="-2.72171186934966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6D7-4AF0-85BE-F603C9163C5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306136212140149E-2"/>
                  <c:y val="-3.06462834760079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Prom</a:t>
                    </a:r>
                    <a:r>
                      <a:rPr lang="en-US" dirty="0"/>
                      <a:t>. </a:t>
                    </a:r>
                    <a:r>
                      <a:rPr lang="en-US" dirty="0" err="1"/>
                      <a:t>Deporte</a:t>
                    </a:r>
                    <a:r>
                      <a:rPr lang="en-US" dirty="0"/>
                      <a:t>, 5.19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Faeneado </a:t>
                    </a:r>
                    <a:r>
                      <a:rPr lang="en-US" dirty="0"/>
                      <a:t>de </a:t>
                    </a:r>
                    <a:r>
                      <a:rPr lang="en-US" dirty="0" err="1"/>
                      <a:t>ganado</a:t>
                    </a:r>
                    <a:r>
                      <a:rPr lang="en-US" dirty="0"/>
                      <a:t> , 0.13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0722468285214348"/>
                  <c:y val="4.453640029367785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177041671874349"/>
                  <c:y val="0.1079191155837616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IIEG</a:t>
                    </a:r>
                    <a:r>
                      <a:rPr lang="en-US" dirty="0"/>
                      <a:t>, 1.91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Resto </a:t>
                    </a:r>
                    <a:r>
                      <a:rPr lang="en-US" dirty="0"/>
                      <a:t>de inv. , 88.33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'IEG comp otros'!$A$4:$A$9</c:f>
              <c:strCache>
                <c:ptCount val="6"/>
                <c:pt idx="0">
                  <c:v>Limpieza Urbana</c:v>
                </c:pt>
                <c:pt idx="1">
                  <c:v>prom. Deporte</c:v>
                </c:pt>
                <c:pt idx="2">
                  <c:v>faeneado de ganado </c:v>
                </c:pt>
                <c:pt idx="3">
                  <c:v>cementerios</c:v>
                </c:pt>
                <c:pt idx="4">
                  <c:v>IINV IEG</c:v>
                </c:pt>
                <c:pt idx="5">
                  <c:v>reto de inv. </c:v>
                </c:pt>
              </c:strCache>
            </c:strRef>
          </c:cat>
          <c:val>
            <c:numRef>
              <c:f>'IEG comp otros'!$E$4:$E$9</c:f>
              <c:numCache>
                <c:formatCode>0.00</c:formatCode>
                <c:ptCount val="6"/>
                <c:pt idx="0">
                  <c:v>4.3392796968046969</c:v>
                </c:pt>
                <c:pt idx="1">
                  <c:v>5.1920807927433161</c:v>
                </c:pt>
                <c:pt idx="2">
                  <c:v>0.12900822841949239</c:v>
                </c:pt>
                <c:pt idx="3">
                  <c:v>0.10227450383096133</c:v>
                </c:pt>
                <c:pt idx="4">
                  <c:v>1.9088751222532305</c:v>
                </c:pt>
                <c:pt idx="5">
                  <c:v>88.328481655948309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46D7-4AF0-85BE-F603C9163C5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s-BO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1F847A-B485-4787-A202-78D8CABEB2A3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CA"/>
        </a:p>
      </dgm:t>
    </dgm:pt>
    <dgm:pt modelId="{7166ACA4-9195-4245-9AFC-1537B58EA0EF}">
      <dgm:prSet/>
      <dgm:spPr/>
      <dgm:t>
        <a:bodyPr/>
        <a:lstStyle/>
        <a:p>
          <a:pPr rtl="0"/>
          <a:r>
            <a:rPr lang="es-BO" dirty="0" smtClean="0"/>
            <a:t>La planificación estratégica y el paradigma de desarrollo en Bolivia se encuentra en el Plan de Desarrollo Económico y Social 2025 </a:t>
          </a:r>
          <a:endParaRPr lang="en-CA" dirty="0"/>
        </a:p>
      </dgm:t>
    </dgm:pt>
    <dgm:pt modelId="{1BFB37EA-5D4B-4500-B670-A152C39EB85E}" type="parTrans" cxnId="{18DE9B2B-EF92-4B70-B4AC-45BA2A29E9F3}">
      <dgm:prSet/>
      <dgm:spPr/>
      <dgm:t>
        <a:bodyPr/>
        <a:lstStyle/>
        <a:p>
          <a:endParaRPr lang="en-CA"/>
        </a:p>
      </dgm:t>
    </dgm:pt>
    <dgm:pt modelId="{AD6489D2-4DC1-4F32-89AC-DFEC5CFA9D5F}" type="sibTrans" cxnId="{18DE9B2B-EF92-4B70-B4AC-45BA2A29E9F3}">
      <dgm:prSet/>
      <dgm:spPr/>
      <dgm:t>
        <a:bodyPr/>
        <a:lstStyle/>
        <a:p>
          <a:endParaRPr lang="en-CA"/>
        </a:p>
      </dgm:t>
    </dgm:pt>
    <dgm:pt modelId="{30E0DD9D-E47F-4FC8-89E8-5EEA24565DBD}">
      <dgm:prSet/>
      <dgm:spPr/>
      <dgm:t>
        <a:bodyPr/>
        <a:lstStyle/>
        <a:p>
          <a:pPr rtl="0"/>
          <a:r>
            <a:rPr lang="es-BO" smtClean="0"/>
            <a:t>Se basa en los principios del Vivir Bien</a:t>
          </a:r>
          <a:endParaRPr lang="en-CA"/>
        </a:p>
      </dgm:t>
    </dgm:pt>
    <dgm:pt modelId="{7C316E9A-FF14-499A-8ABF-AD25BFE59120}" type="parTrans" cxnId="{B24987FE-B5AF-4AF2-B405-FADF16E5AC47}">
      <dgm:prSet/>
      <dgm:spPr/>
      <dgm:t>
        <a:bodyPr/>
        <a:lstStyle/>
        <a:p>
          <a:endParaRPr lang="en-CA"/>
        </a:p>
      </dgm:t>
    </dgm:pt>
    <dgm:pt modelId="{452369F3-0B10-4DBC-99E6-B0876FCE3588}" type="sibTrans" cxnId="{B24987FE-B5AF-4AF2-B405-FADF16E5AC47}">
      <dgm:prSet/>
      <dgm:spPr/>
      <dgm:t>
        <a:bodyPr/>
        <a:lstStyle/>
        <a:p>
          <a:endParaRPr lang="en-CA"/>
        </a:p>
      </dgm:t>
    </dgm:pt>
    <dgm:pt modelId="{3B728582-A9C1-413E-B09B-0150D27493FF}">
      <dgm:prSet/>
      <dgm:spPr/>
      <dgm:t>
        <a:bodyPr/>
        <a:lstStyle/>
        <a:p>
          <a:pPr rtl="0"/>
          <a:r>
            <a:rPr lang="es-BO" dirty="0" smtClean="0"/>
            <a:t>«Una filosofía que valora la vida, busca el equilibrio con uno mismo, y con los demás, el estar bien individual, y el estar bien colectivo, promoviendo el respeto y la convivencia armónica del ser humano con la naturaleza»</a:t>
          </a:r>
          <a:endParaRPr lang="en-CA" dirty="0"/>
        </a:p>
      </dgm:t>
    </dgm:pt>
    <dgm:pt modelId="{B0E0AC78-EE54-4AF9-BC1F-70131843A7DB}" type="parTrans" cxnId="{C9D52E33-34A7-4287-9211-43C41094CFA0}">
      <dgm:prSet/>
      <dgm:spPr/>
      <dgm:t>
        <a:bodyPr/>
        <a:lstStyle/>
        <a:p>
          <a:endParaRPr lang="en-CA"/>
        </a:p>
      </dgm:t>
    </dgm:pt>
    <dgm:pt modelId="{86167F48-7D9F-4DD7-A3C2-3065B1BE515A}" type="sibTrans" cxnId="{C9D52E33-34A7-4287-9211-43C41094CFA0}">
      <dgm:prSet/>
      <dgm:spPr/>
      <dgm:t>
        <a:bodyPr/>
        <a:lstStyle/>
        <a:p>
          <a:endParaRPr lang="en-CA"/>
        </a:p>
      </dgm:t>
    </dgm:pt>
    <dgm:pt modelId="{5CEF3B7F-4740-4A87-A57B-24EAA06234B2}" type="pres">
      <dgm:prSet presAssocID="{7F1F847A-B485-4787-A202-78D8CABEB2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D4B4E918-82C2-4BD0-88DE-954E02DE6319}" type="pres">
      <dgm:prSet presAssocID="{7166ACA4-9195-4245-9AFC-1537B58EA0EF}" presName="linNode" presStyleCnt="0"/>
      <dgm:spPr/>
    </dgm:pt>
    <dgm:pt modelId="{D50E35E9-E67B-4D35-B58C-9B30A26D0028}" type="pres">
      <dgm:prSet presAssocID="{7166ACA4-9195-4245-9AFC-1537B58EA0EF}" presName="parentText" presStyleLbl="node1" presStyleIdx="0" presStyleCnt="2" custScaleX="277778" custScaleY="44689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323C4C1-DA5B-4395-8C2B-53F3980BCED5}" type="pres">
      <dgm:prSet presAssocID="{AD6489D2-4DC1-4F32-89AC-DFEC5CFA9D5F}" presName="sp" presStyleCnt="0"/>
      <dgm:spPr/>
    </dgm:pt>
    <dgm:pt modelId="{50E25389-FC42-49DD-94A3-99809221AA88}" type="pres">
      <dgm:prSet presAssocID="{30E0DD9D-E47F-4FC8-89E8-5EEA24565DBD}" presName="linNode" presStyleCnt="0"/>
      <dgm:spPr/>
    </dgm:pt>
    <dgm:pt modelId="{FEA76A2A-F2F1-40CD-BE9D-EE4AE7E11974}" type="pres">
      <dgm:prSet presAssocID="{30E0DD9D-E47F-4FC8-89E8-5EEA24565DBD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AA70C0A-C5FA-4B05-96F4-5122B938E611}" type="pres">
      <dgm:prSet presAssocID="{30E0DD9D-E47F-4FC8-89E8-5EEA24565DBD}" presName="descendantText" presStyleLbl="alignAccFollowNode1" presStyleIdx="0" presStyleCnt="1" custScaleY="11264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C9D52E33-34A7-4287-9211-43C41094CFA0}" srcId="{30E0DD9D-E47F-4FC8-89E8-5EEA24565DBD}" destId="{3B728582-A9C1-413E-B09B-0150D27493FF}" srcOrd="0" destOrd="0" parTransId="{B0E0AC78-EE54-4AF9-BC1F-70131843A7DB}" sibTransId="{86167F48-7D9F-4DD7-A3C2-3065B1BE515A}"/>
    <dgm:cxn modelId="{2E33DB04-F376-4A46-904F-4C40AEFFABD5}" type="presOf" srcId="{7166ACA4-9195-4245-9AFC-1537B58EA0EF}" destId="{D50E35E9-E67B-4D35-B58C-9B30A26D0028}" srcOrd="0" destOrd="0" presId="urn:microsoft.com/office/officeart/2005/8/layout/vList5"/>
    <dgm:cxn modelId="{B24987FE-B5AF-4AF2-B405-FADF16E5AC47}" srcId="{7F1F847A-B485-4787-A202-78D8CABEB2A3}" destId="{30E0DD9D-E47F-4FC8-89E8-5EEA24565DBD}" srcOrd="1" destOrd="0" parTransId="{7C316E9A-FF14-499A-8ABF-AD25BFE59120}" sibTransId="{452369F3-0B10-4DBC-99E6-B0876FCE3588}"/>
    <dgm:cxn modelId="{A7A49E78-AEAE-41AB-A560-1B4C36FD87CA}" type="presOf" srcId="{3B728582-A9C1-413E-B09B-0150D27493FF}" destId="{3AA70C0A-C5FA-4B05-96F4-5122B938E611}" srcOrd="0" destOrd="0" presId="urn:microsoft.com/office/officeart/2005/8/layout/vList5"/>
    <dgm:cxn modelId="{18DE9B2B-EF92-4B70-B4AC-45BA2A29E9F3}" srcId="{7F1F847A-B485-4787-A202-78D8CABEB2A3}" destId="{7166ACA4-9195-4245-9AFC-1537B58EA0EF}" srcOrd="0" destOrd="0" parTransId="{1BFB37EA-5D4B-4500-B670-A152C39EB85E}" sibTransId="{AD6489D2-4DC1-4F32-89AC-DFEC5CFA9D5F}"/>
    <dgm:cxn modelId="{5E81696F-2C68-4D9C-94CA-FF645810B5DA}" type="presOf" srcId="{7F1F847A-B485-4787-A202-78D8CABEB2A3}" destId="{5CEF3B7F-4740-4A87-A57B-24EAA06234B2}" srcOrd="0" destOrd="0" presId="urn:microsoft.com/office/officeart/2005/8/layout/vList5"/>
    <dgm:cxn modelId="{E1403BC5-888B-4C5C-88B0-916BE2791BC6}" type="presOf" srcId="{30E0DD9D-E47F-4FC8-89E8-5EEA24565DBD}" destId="{FEA76A2A-F2F1-40CD-BE9D-EE4AE7E11974}" srcOrd="0" destOrd="0" presId="urn:microsoft.com/office/officeart/2005/8/layout/vList5"/>
    <dgm:cxn modelId="{0D07585F-D78D-4F4D-9370-E03AF27AACFA}" type="presParOf" srcId="{5CEF3B7F-4740-4A87-A57B-24EAA06234B2}" destId="{D4B4E918-82C2-4BD0-88DE-954E02DE6319}" srcOrd="0" destOrd="0" presId="urn:microsoft.com/office/officeart/2005/8/layout/vList5"/>
    <dgm:cxn modelId="{3364D894-5843-43E0-99D8-8EBC4A3A361B}" type="presParOf" srcId="{D4B4E918-82C2-4BD0-88DE-954E02DE6319}" destId="{D50E35E9-E67B-4D35-B58C-9B30A26D0028}" srcOrd="0" destOrd="0" presId="urn:microsoft.com/office/officeart/2005/8/layout/vList5"/>
    <dgm:cxn modelId="{CC1BF522-3738-4AC5-8E85-500FF6E37CE3}" type="presParOf" srcId="{5CEF3B7F-4740-4A87-A57B-24EAA06234B2}" destId="{4323C4C1-DA5B-4395-8C2B-53F3980BCED5}" srcOrd="1" destOrd="0" presId="urn:microsoft.com/office/officeart/2005/8/layout/vList5"/>
    <dgm:cxn modelId="{1B17E8E5-DA47-49B6-BF17-EBA47CF880D7}" type="presParOf" srcId="{5CEF3B7F-4740-4A87-A57B-24EAA06234B2}" destId="{50E25389-FC42-49DD-94A3-99809221AA88}" srcOrd="2" destOrd="0" presId="urn:microsoft.com/office/officeart/2005/8/layout/vList5"/>
    <dgm:cxn modelId="{FC0AAB7A-EB65-4357-B3D4-0F61A253F266}" type="presParOf" srcId="{50E25389-FC42-49DD-94A3-99809221AA88}" destId="{FEA76A2A-F2F1-40CD-BE9D-EE4AE7E11974}" srcOrd="0" destOrd="0" presId="urn:microsoft.com/office/officeart/2005/8/layout/vList5"/>
    <dgm:cxn modelId="{A439B341-5392-4099-A7D8-15CB7B26DFE7}" type="presParOf" srcId="{50E25389-FC42-49DD-94A3-99809221AA88}" destId="{3AA70C0A-C5FA-4B05-96F4-5122B938E61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E8B048-4401-4D0C-9EBB-6DB6E95F7FE3}" type="doc">
      <dgm:prSet loTypeId="urn:microsoft.com/office/officeart/2005/8/layout/process4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en-CA"/>
        </a:p>
      </dgm:t>
    </dgm:pt>
    <dgm:pt modelId="{747B07C8-332F-4EE8-A1F2-A89B921CD275}">
      <dgm:prSet/>
      <dgm:spPr/>
      <dgm:t>
        <a:bodyPr/>
        <a:lstStyle/>
        <a:p>
          <a:pPr rtl="0"/>
          <a:r>
            <a:rPr lang="es-ES" smtClean="0"/>
            <a:t>La Planificación Participativa Municipal es un proceso en el que se efectiviza la participación social en el desarrollo. Es la planificación de "abajo hacia arriba" que involucra a las organizaciones de la sociedad civil en el diseño de su propio destino y desarrollo. </a:t>
          </a:r>
          <a:endParaRPr lang="en-CA"/>
        </a:p>
      </dgm:t>
    </dgm:pt>
    <dgm:pt modelId="{0B014409-4B5A-4AC0-B2FF-376F76B6C720}" type="parTrans" cxnId="{CA902786-4970-4E16-9AD5-84152263BAFC}">
      <dgm:prSet/>
      <dgm:spPr/>
      <dgm:t>
        <a:bodyPr/>
        <a:lstStyle/>
        <a:p>
          <a:endParaRPr lang="en-CA"/>
        </a:p>
      </dgm:t>
    </dgm:pt>
    <dgm:pt modelId="{550BF592-E94D-4BDC-B2AA-65A962EA01DB}" type="sibTrans" cxnId="{CA902786-4970-4E16-9AD5-84152263BAFC}">
      <dgm:prSet/>
      <dgm:spPr/>
      <dgm:t>
        <a:bodyPr/>
        <a:lstStyle/>
        <a:p>
          <a:endParaRPr lang="en-CA"/>
        </a:p>
      </dgm:t>
    </dgm:pt>
    <dgm:pt modelId="{99A07F72-9BBD-4936-812B-7D35B93198BD}">
      <dgm:prSet/>
      <dgm:spPr/>
      <dgm:t>
        <a:bodyPr/>
        <a:lstStyle/>
        <a:p>
          <a:pPr rtl="0"/>
          <a:r>
            <a:rPr lang="es-ES" smtClean="0"/>
            <a:t>Se efectiviza a travez de </a:t>
          </a:r>
          <a:r>
            <a:rPr lang="es-ES" b="1" smtClean="0"/>
            <a:t>espacios de deliberación </a:t>
          </a:r>
          <a:r>
            <a:rPr lang="es-ES" smtClean="0"/>
            <a:t>y </a:t>
          </a:r>
          <a:r>
            <a:rPr lang="es-ES" b="1" smtClean="0"/>
            <a:t>toma de decisiones </a:t>
          </a:r>
          <a:r>
            <a:rPr lang="es-ES" smtClean="0"/>
            <a:t>en los que se genera consenso entre el gobierno municipal y los actores sociales para concertar las prioridades de inversión en el marco de los objetivos del PTDI</a:t>
          </a:r>
          <a:endParaRPr lang="en-CA"/>
        </a:p>
      </dgm:t>
    </dgm:pt>
    <dgm:pt modelId="{8416FEBA-5FBC-4569-A050-AAEBEF00E745}" type="parTrans" cxnId="{D7D188BB-4268-4355-9281-07E11321406E}">
      <dgm:prSet/>
      <dgm:spPr/>
      <dgm:t>
        <a:bodyPr/>
        <a:lstStyle/>
        <a:p>
          <a:endParaRPr lang="en-CA"/>
        </a:p>
      </dgm:t>
    </dgm:pt>
    <dgm:pt modelId="{52F06C6B-9EF5-4F71-8F10-6267F2E6839A}" type="sibTrans" cxnId="{D7D188BB-4268-4355-9281-07E11321406E}">
      <dgm:prSet/>
      <dgm:spPr/>
      <dgm:t>
        <a:bodyPr/>
        <a:lstStyle/>
        <a:p>
          <a:endParaRPr lang="en-CA"/>
        </a:p>
      </dgm:t>
    </dgm:pt>
    <dgm:pt modelId="{43343C03-9BC6-47D4-8869-2737957D0672}" type="pres">
      <dgm:prSet presAssocID="{F1E8B048-4401-4D0C-9EBB-6DB6E95F7F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D1F48761-546B-4E55-9D5F-8724556F0B4C}" type="pres">
      <dgm:prSet presAssocID="{99A07F72-9BBD-4936-812B-7D35B93198BD}" presName="boxAndChildren" presStyleCnt="0"/>
      <dgm:spPr/>
    </dgm:pt>
    <dgm:pt modelId="{A21B2AD5-164D-49AB-A86B-482B21E48F35}" type="pres">
      <dgm:prSet presAssocID="{99A07F72-9BBD-4936-812B-7D35B93198BD}" presName="parentTextBox" presStyleLbl="node1" presStyleIdx="0" presStyleCnt="2"/>
      <dgm:spPr/>
      <dgm:t>
        <a:bodyPr/>
        <a:lstStyle/>
        <a:p>
          <a:endParaRPr lang="en-CA"/>
        </a:p>
      </dgm:t>
    </dgm:pt>
    <dgm:pt modelId="{4ACC4C51-B9DE-445A-A5C3-D6E488EA72F4}" type="pres">
      <dgm:prSet presAssocID="{550BF592-E94D-4BDC-B2AA-65A962EA01DB}" presName="sp" presStyleCnt="0"/>
      <dgm:spPr/>
    </dgm:pt>
    <dgm:pt modelId="{6CE9E48B-E97B-4854-AD8C-B2DAD26FF140}" type="pres">
      <dgm:prSet presAssocID="{747B07C8-332F-4EE8-A1F2-A89B921CD275}" presName="arrowAndChildren" presStyleCnt="0"/>
      <dgm:spPr/>
    </dgm:pt>
    <dgm:pt modelId="{71FED634-BB16-4D4E-88FF-30FA182FA5EE}" type="pres">
      <dgm:prSet presAssocID="{747B07C8-332F-4EE8-A1F2-A89B921CD275}" presName="parentTextArrow" presStyleLbl="node1" presStyleIdx="1" presStyleCnt="2"/>
      <dgm:spPr/>
      <dgm:t>
        <a:bodyPr/>
        <a:lstStyle/>
        <a:p>
          <a:endParaRPr lang="en-CA"/>
        </a:p>
      </dgm:t>
    </dgm:pt>
  </dgm:ptLst>
  <dgm:cxnLst>
    <dgm:cxn modelId="{4A8E17A2-47E7-43FC-AFDB-20DF950A57F2}" type="presOf" srcId="{F1E8B048-4401-4D0C-9EBB-6DB6E95F7FE3}" destId="{43343C03-9BC6-47D4-8869-2737957D0672}" srcOrd="0" destOrd="0" presId="urn:microsoft.com/office/officeart/2005/8/layout/process4"/>
    <dgm:cxn modelId="{B40423BE-FFD9-4AB9-BC0F-85722147CE81}" type="presOf" srcId="{99A07F72-9BBD-4936-812B-7D35B93198BD}" destId="{A21B2AD5-164D-49AB-A86B-482B21E48F35}" srcOrd="0" destOrd="0" presId="urn:microsoft.com/office/officeart/2005/8/layout/process4"/>
    <dgm:cxn modelId="{CA902786-4970-4E16-9AD5-84152263BAFC}" srcId="{F1E8B048-4401-4D0C-9EBB-6DB6E95F7FE3}" destId="{747B07C8-332F-4EE8-A1F2-A89B921CD275}" srcOrd="0" destOrd="0" parTransId="{0B014409-4B5A-4AC0-B2FF-376F76B6C720}" sibTransId="{550BF592-E94D-4BDC-B2AA-65A962EA01DB}"/>
    <dgm:cxn modelId="{8740FA25-BC7B-471D-B150-59AF97EB2279}" type="presOf" srcId="{747B07C8-332F-4EE8-A1F2-A89B921CD275}" destId="{71FED634-BB16-4D4E-88FF-30FA182FA5EE}" srcOrd="0" destOrd="0" presId="urn:microsoft.com/office/officeart/2005/8/layout/process4"/>
    <dgm:cxn modelId="{D7D188BB-4268-4355-9281-07E11321406E}" srcId="{F1E8B048-4401-4D0C-9EBB-6DB6E95F7FE3}" destId="{99A07F72-9BBD-4936-812B-7D35B93198BD}" srcOrd="1" destOrd="0" parTransId="{8416FEBA-5FBC-4569-A050-AAEBEF00E745}" sibTransId="{52F06C6B-9EF5-4F71-8F10-6267F2E6839A}"/>
    <dgm:cxn modelId="{BF998679-46D8-481C-9FA9-899E1EB37702}" type="presParOf" srcId="{43343C03-9BC6-47D4-8869-2737957D0672}" destId="{D1F48761-546B-4E55-9D5F-8724556F0B4C}" srcOrd="0" destOrd="0" presId="urn:microsoft.com/office/officeart/2005/8/layout/process4"/>
    <dgm:cxn modelId="{7D558C7C-DFD4-4C52-905F-3C4AACEB89AD}" type="presParOf" srcId="{D1F48761-546B-4E55-9D5F-8724556F0B4C}" destId="{A21B2AD5-164D-49AB-A86B-482B21E48F35}" srcOrd="0" destOrd="0" presId="urn:microsoft.com/office/officeart/2005/8/layout/process4"/>
    <dgm:cxn modelId="{214283C4-6DD6-44D1-B2CB-C3BF740359A9}" type="presParOf" srcId="{43343C03-9BC6-47D4-8869-2737957D0672}" destId="{4ACC4C51-B9DE-445A-A5C3-D6E488EA72F4}" srcOrd="1" destOrd="0" presId="urn:microsoft.com/office/officeart/2005/8/layout/process4"/>
    <dgm:cxn modelId="{F0BD0EB9-8314-4FF9-A9F3-CDE6BA28481C}" type="presParOf" srcId="{43343C03-9BC6-47D4-8869-2737957D0672}" destId="{6CE9E48B-E97B-4854-AD8C-B2DAD26FF140}" srcOrd="2" destOrd="0" presId="urn:microsoft.com/office/officeart/2005/8/layout/process4"/>
    <dgm:cxn modelId="{02150C92-7773-40B8-901B-68F94B595059}" type="presParOf" srcId="{6CE9E48B-E97B-4854-AD8C-B2DAD26FF140}" destId="{71FED634-BB16-4D4E-88FF-30FA182FA5E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1F8A009-35BC-4688-A89E-B0F5ECD6F068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543F386-1A11-4969-9CFC-DE2EC54D58E0}">
      <dgm:prSet phldrT="[Texto]" custT="1"/>
      <dgm:spPr/>
      <dgm:t>
        <a:bodyPr/>
        <a:lstStyle/>
        <a:p>
          <a:r>
            <a:rPr lang="es-ES" sz="2800" dirty="0" smtClean="0">
              <a:latin typeface="+mn-lt"/>
              <a:cs typeface="Aharoni" pitchFamily="2" charset="-79"/>
            </a:rPr>
            <a:t>Planificación y Formulación del POA</a:t>
          </a:r>
          <a:endParaRPr lang="es-ES" sz="2800" dirty="0">
            <a:latin typeface="+mn-lt"/>
            <a:cs typeface="Aharoni" pitchFamily="2" charset="-79"/>
          </a:endParaRPr>
        </a:p>
      </dgm:t>
    </dgm:pt>
    <dgm:pt modelId="{CBE1D51C-7E52-4B69-8A08-9EA40B1BDFF1}" type="parTrans" cxnId="{DA2AA896-05B2-4C9A-B5A8-51D496EB88EE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996905F2-156A-40A7-A5F5-A934BE8CE541}" type="sibTrans" cxnId="{DA2AA896-05B2-4C9A-B5A8-51D496EB88EE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12FC23DB-1722-4EB7-BBA4-F605677BE6AC}">
      <dgm:prSet phldrT="[Texto]"/>
      <dgm:spPr/>
      <dgm:t>
        <a:bodyPr/>
        <a:lstStyle/>
        <a:p>
          <a:r>
            <a:rPr lang="es-ES" smtClean="0">
              <a:latin typeface="+mn-lt"/>
            </a:rPr>
            <a:t>Planificación Participativa del POA</a:t>
          </a:r>
          <a:endParaRPr lang="es-ES" dirty="0">
            <a:latin typeface="+mn-lt"/>
          </a:endParaRPr>
        </a:p>
      </dgm:t>
    </dgm:pt>
    <dgm:pt modelId="{5D37674C-CC4B-4D13-AB6B-97A912693571}" type="parTrans" cxnId="{E814DD2C-D98A-419E-BA16-C9A804A81E00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B4BAD48C-E731-4BE4-880E-1FA083AC6184}" type="sibTrans" cxnId="{E814DD2C-D98A-419E-BA16-C9A804A81E00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FFAE8F34-BEC7-4896-9418-5C9F87057C82}">
      <dgm:prSet phldrT="[Texto]"/>
      <dgm:spPr/>
      <dgm:t>
        <a:bodyPr/>
        <a:lstStyle/>
        <a:p>
          <a:r>
            <a:rPr lang="es-ES" smtClean="0">
              <a:latin typeface="+mn-lt"/>
            </a:rPr>
            <a:t>Cumbres </a:t>
          </a:r>
          <a:endParaRPr lang="es-ES" dirty="0">
            <a:latin typeface="+mn-lt"/>
          </a:endParaRPr>
        </a:p>
      </dgm:t>
    </dgm:pt>
    <dgm:pt modelId="{4E29B98C-0DA2-436A-8978-5F0989025644}" type="parTrans" cxnId="{917CD496-85F2-4AC9-BE62-C49EAE51EB87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A5EB32FB-B85F-4547-806A-16A71ABC1ACD}" type="sibTrans" cxnId="{917CD496-85F2-4AC9-BE62-C49EAE51EB87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EE24DAC6-5218-4DFD-AA6F-5A6DBC60C7E0}">
      <dgm:prSet phldrT="[Texto]" custT="1"/>
      <dgm:spPr/>
      <dgm:t>
        <a:bodyPr/>
        <a:lstStyle/>
        <a:p>
          <a:r>
            <a:rPr lang="es-ES" sz="2800" dirty="0" smtClean="0">
              <a:latin typeface="+mn-lt"/>
              <a:cs typeface="Aharoni" pitchFamily="2" charset="-79"/>
            </a:rPr>
            <a:t>Elaboración y gestión del Presupuesto</a:t>
          </a:r>
          <a:endParaRPr lang="es-ES" sz="2800" dirty="0">
            <a:latin typeface="+mn-lt"/>
          </a:endParaRPr>
        </a:p>
      </dgm:t>
    </dgm:pt>
    <dgm:pt modelId="{1F1E3903-A3B5-495B-9967-4D869FA64786}" type="parTrans" cxnId="{19F21BED-96F9-4D42-822C-228B0E46F671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17131036-B456-4794-A8F8-9E707B00DF9D}" type="sibTrans" cxnId="{19F21BED-96F9-4D42-822C-228B0E46F671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D26E1245-22C6-40AA-8444-40465E994B0D}">
      <dgm:prSet phldrT="[Texto]"/>
      <dgm:spPr/>
      <dgm:t>
        <a:bodyPr/>
        <a:lstStyle/>
        <a:p>
          <a:r>
            <a:rPr lang="es-ES" smtClean="0">
              <a:latin typeface="+mn-lt"/>
            </a:rPr>
            <a:t>Asignación de recursos del POA</a:t>
          </a:r>
          <a:endParaRPr lang="es-ES" dirty="0">
            <a:latin typeface="+mn-lt"/>
          </a:endParaRPr>
        </a:p>
      </dgm:t>
    </dgm:pt>
    <dgm:pt modelId="{22B15167-4429-4A12-893F-45B810E1DEDA}" type="parTrans" cxnId="{809521E0-98E4-49EE-B3B7-1EC251E20C5C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2EE9F90F-3681-4D3A-ABB8-CB7C9D51819D}" type="sibTrans" cxnId="{809521E0-98E4-49EE-B3B7-1EC251E20C5C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F7165576-432E-4A02-8F52-6F7FC38508B5}">
      <dgm:prSet phldrT="[Texto]"/>
      <dgm:spPr/>
      <dgm:t>
        <a:bodyPr/>
        <a:lstStyle/>
        <a:p>
          <a:r>
            <a:rPr lang="es-ES" smtClean="0">
              <a:latin typeface="+mn-lt"/>
            </a:rPr>
            <a:t>Ejecución del POA – Presupuesto</a:t>
          </a:r>
          <a:endParaRPr lang="es-ES" dirty="0">
            <a:latin typeface="+mn-lt"/>
          </a:endParaRPr>
        </a:p>
      </dgm:t>
    </dgm:pt>
    <dgm:pt modelId="{157C8B7C-7876-40F9-A52A-13D49AD4B275}" type="parTrans" cxnId="{1729E489-9228-4539-BF4E-24D62AC33EBA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B219A153-39C0-46D9-8D71-A0ACA251524F}" type="sibTrans" cxnId="{1729E489-9228-4539-BF4E-24D62AC33EBA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64420CEA-ECAD-4611-A150-3ABE4D684025}">
      <dgm:prSet phldrT="[Texto]"/>
      <dgm:spPr/>
      <dgm:t>
        <a:bodyPr/>
        <a:lstStyle/>
        <a:p>
          <a:r>
            <a:rPr lang="es-ES" smtClean="0">
              <a:latin typeface="+mn-lt"/>
            </a:rPr>
            <a:t>Rendición de cuentas y control social (EDAS)</a:t>
          </a:r>
          <a:endParaRPr lang="es-ES" dirty="0">
            <a:latin typeface="+mn-lt"/>
          </a:endParaRPr>
        </a:p>
      </dgm:t>
    </dgm:pt>
    <dgm:pt modelId="{06EE2572-83F3-4CB9-BFDE-8F3A6E2AA267}" type="parTrans" cxnId="{019A96F9-F6D9-4933-9BB0-11107F532D20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4EF28F92-9AB1-4096-BE37-22369D37E9A9}" type="sibTrans" cxnId="{019A96F9-F6D9-4933-9BB0-11107F532D20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9E3D06AC-A90D-4E4E-BE69-055B97D866FF}">
      <dgm:prSet phldrT="[Texto]"/>
      <dgm:spPr/>
      <dgm:t>
        <a:bodyPr/>
        <a:lstStyle/>
        <a:p>
          <a:r>
            <a:rPr lang="es-ES" smtClean="0">
              <a:latin typeface="+mn-lt"/>
            </a:rPr>
            <a:t>Control Social – Rendición de cuentas</a:t>
          </a:r>
          <a:endParaRPr lang="es-ES" dirty="0">
            <a:latin typeface="+mn-lt"/>
          </a:endParaRPr>
        </a:p>
      </dgm:t>
    </dgm:pt>
    <dgm:pt modelId="{16C9C5F4-49D4-470B-A2EC-503E108E228E}" type="parTrans" cxnId="{8A247C4A-75C8-4093-B178-5C28ACF08CAD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CEF54224-3595-4B28-8CBC-5DBA31C8DFBC}" type="sibTrans" cxnId="{8A247C4A-75C8-4093-B178-5C28ACF08CAD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0B12EDD4-B907-4F48-9002-C17BF5DA5D0A}" type="pres">
      <dgm:prSet presAssocID="{11F8A009-35BC-4688-A89E-B0F5ECD6F06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2C25D1F-B9BF-48C6-B5D7-0A1851F43B16}" type="pres">
      <dgm:prSet presAssocID="{5543F386-1A11-4969-9CFC-DE2EC54D58E0}" presName="linNode" presStyleCnt="0"/>
      <dgm:spPr/>
      <dgm:t>
        <a:bodyPr/>
        <a:lstStyle/>
        <a:p>
          <a:endParaRPr lang="en-CA"/>
        </a:p>
      </dgm:t>
    </dgm:pt>
    <dgm:pt modelId="{17E3D081-5B37-4DCC-B45F-58B2F1927167}" type="pres">
      <dgm:prSet presAssocID="{5543F386-1A11-4969-9CFC-DE2EC54D58E0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2DDB2B-9818-4232-B5E5-72700B56612F}" type="pres">
      <dgm:prSet presAssocID="{5543F386-1A11-4969-9CFC-DE2EC54D58E0}" presName="childShp" presStyleLbl="bgAccFollowNode1" presStyleIdx="0" presStyleCnt="2" custScaleX="123537" custScaleY="1214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9482EA-DFB0-432C-9692-4E297ABC851D}" type="pres">
      <dgm:prSet presAssocID="{996905F2-156A-40A7-A5F5-A934BE8CE541}" presName="spacing" presStyleCnt="0"/>
      <dgm:spPr/>
      <dgm:t>
        <a:bodyPr/>
        <a:lstStyle/>
        <a:p>
          <a:endParaRPr lang="en-CA"/>
        </a:p>
      </dgm:t>
    </dgm:pt>
    <dgm:pt modelId="{0F580B63-997A-4EDB-85E4-71DBAE6AC470}" type="pres">
      <dgm:prSet presAssocID="{EE24DAC6-5218-4DFD-AA6F-5A6DBC60C7E0}" presName="linNode" presStyleCnt="0"/>
      <dgm:spPr/>
      <dgm:t>
        <a:bodyPr/>
        <a:lstStyle/>
        <a:p>
          <a:endParaRPr lang="en-CA"/>
        </a:p>
      </dgm:t>
    </dgm:pt>
    <dgm:pt modelId="{F9947A12-930C-4871-ABE2-5A3A7AAF37F8}" type="pres">
      <dgm:prSet presAssocID="{EE24DAC6-5218-4DFD-AA6F-5A6DBC60C7E0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665DA5-C9F7-4561-BF73-65F31685E9D0}" type="pres">
      <dgm:prSet presAssocID="{EE24DAC6-5218-4DFD-AA6F-5A6DBC60C7E0}" presName="childShp" presStyleLbl="bgAccFollowNode1" presStyleIdx="1" presStyleCnt="2" custScaleX="1315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BEFB69D-1C91-4087-8F94-68E9DF7023E7}" type="presOf" srcId="{12FC23DB-1722-4EB7-BBA4-F605677BE6AC}" destId="{BC2DDB2B-9818-4232-B5E5-72700B56612F}" srcOrd="0" destOrd="0" presId="urn:microsoft.com/office/officeart/2005/8/layout/vList6"/>
    <dgm:cxn modelId="{92634A4E-AFA6-4D1C-BC71-37A4975DDE3F}" type="presOf" srcId="{5543F386-1A11-4969-9CFC-DE2EC54D58E0}" destId="{17E3D081-5B37-4DCC-B45F-58B2F1927167}" srcOrd="0" destOrd="0" presId="urn:microsoft.com/office/officeart/2005/8/layout/vList6"/>
    <dgm:cxn modelId="{1729E489-9228-4539-BF4E-24D62AC33EBA}" srcId="{EE24DAC6-5218-4DFD-AA6F-5A6DBC60C7E0}" destId="{F7165576-432E-4A02-8F52-6F7FC38508B5}" srcOrd="1" destOrd="0" parTransId="{157C8B7C-7876-40F9-A52A-13D49AD4B275}" sibTransId="{B219A153-39C0-46D9-8D71-A0ACA251524F}"/>
    <dgm:cxn modelId="{53DF4B5D-F289-4D37-96F3-83E23EFB42E5}" type="presOf" srcId="{D26E1245-22C6-40AA-8444-40465E994B0D}" destId="{A0665DA5-C9F7-4561-BF73-65F31685E9D0}" srcOrd="0" destOrd="0" presId="urn:microsoft.com/office/officeart/2005/8/layout/vList6"/>
    <dgm:cxn modelId="{8A247C4A-75C8-4093-B178-5C28ACF08CAD}" srcId="{EE24DAC6-5218-4DFD-AA6F-5A6DBC60C7E0}" destId="{9E3D06AC-A90D-4E4E-BE69-055B97D866FF}" srcOrd="2" destOrd="0" parTransId="{16C9C5F4-49D4-470B-A2EC-503E108E228E}" sibTransId="{CEF54224-3595-4B28-8CBC-5DBA31C8DFBC}"/>
    <dgm:cxn modelId="{38A0FDA0-B2F9-4894-ADAC-F909DAC83E95}" type="presOf" srcId="{64420CEA-ECAD-4611-A150-3ABE4D684025}" destId="{BC2DDB2B-9818-4232-B5E5-72700B56612F}" srcOrd="0" destOrd="2" presId="urn:microsoft.com/office/officeart/2005/8/layout/vList6"/>
    <dgm:cxn modelId="{13C7AED9-E2C6-425B-BA0B-D198A5376788}" type="presOf" srcId="{FFAE8F34-BEC7-4896-9418-5C9F87057C82}" destId="{BC2DDB2B-9818-4232-B5E5-72700B56612F}" srcOrd="0" destOrd="1" presId="urn:microsoft.com/office/officeart/2005/8/layout/vList6"/>
    <dgm:cxn modelId="{78675468-CAC5-4CC6-9490-8791A6D8ACA1}" type="presOf" srcId="{11F8A009-35BC-4688-A89E-B0F5ECD6F068}" destId="{0B12EDD4-B907-4F48-9002-C17BF5DA5D0A}" srcOrd="0" destOrd="0" presId="urn:microsoft.com/office/officeart/2005/8/layout/vList6"/>
    <dgm:cxn modelId="{F29E66DF-A6F5-43D1-B42F-34A7D4238085}" type="presOf" srcId="{9E3D06AC-A90D-4E4E-BE69-055B97D866FF}" destId="{A0665DA5-C9F7-4561-BF73-65F31685E9D0}" srcOrd="0" destOrd="2" presId="urn:microsoft.com/office/officeart/2005/8/layout/vList6"/>
    <dgm:cxn modelId="{4926DD0E-D07A-4502-B821-B59582E21E00}" type="presOf" srcId="{EE24DAC6-5218-4DFD-AA6F-5A6DBC60C7E0}" destId="{F9947A12-930C-4871-ABE2-5A3A7AAF37F8}" srcOrd="0" destOrd="0" presId="urn:microsoft.com/office/officeart/2005/8/layout/vList6"/>
    <dgm:cxn modelId="{809521E0-98E4-49EE-B3B7-1EC251E20C5C}" srcId="{EE24DAC6-5218-4DFD-AA6F-5A6DBC60C7E0}" destId="{D26E1245-22C6-40AA-8444-40465E994B0D}" srcOrd="0" destOrd="0" parTransId="{22B15167-4429-4A12-893F-45B810E1DEDA}" sibTransId="{2EE9F90F-3681-4D3A-ABB8-CB7C9D51819D}"/>
    <dgm:cxn modelId="{E814DD2C-D98A-419E-BA16-C9A804A81E00}" srcId="{5543F386-1A11-4969-9CFC-DE2EC54D58E0}" destId="{12FC23DB-1722-4EB7-BBA4-F605677BE6AC}" srcOrd="0" destOrd="0" parTransId="{5D37674C-CC4B-4D13-AB6B-97A912693571}" sibTransId="{B4BAD48C-E731-4BE4-880E-1FA083AC6184}"/>
    <dgm:cxn modelId="{019A96F9-F6D9-4933-9BB0-11107F532D20}" srcId="{5543F386-1A11-4969-9CFC-DE2EC54D58E0}" destId="{64420CEA-ECAD-4611-A150-3ABE4D684025}" srcOrd="2" destOrd="0" parTransId="{06EE2572-83F3-4CB9-BFDE-8F3A6E2AA267}" sibTransId="{4EF28F92-9AB1-4096-BE37-22369D37E9A9}"/>
    <dgm:cxn modelId="{19F21BED-96F9-4D42-822C-228B0E46F671}" srcId="{11F8A009-35BC-4688-A89E-B0F5ECD6F068}" destId="{EE24DAC6-5218-4DFD-AA6F-5A6DBC60C7E0}" srcOrd="1" destOrd="0" parTransId="{1F1E3903-A3B5-495B-9967-4D869FA64786}" sibTransId="{17131036-B456-4794-A8F8-9E707B00DF9D}"/>
    <dgm:cxn modelId="{6A02CFD4-7774-419F-A7FC-C2E29927690F}" type="presOf" srcId="{F7165576-432E-4A02-8F52-6F7FC38508B5}" destId="{A0665DA5-C9F7-4561-BF73-65F31685E9D0}" srcOrd="0" destOrd="1" presId="urn:microsoft.com/office/officeart/2005/8/layout/vList6"/>
    <dgm:cxn modelId="{917CD496-85F2-4AC9-BE62-C49EAE51EB87}" srcId="{5543F386-1A11-4969-9CFC-DE2EC54D58E0}" destId="{FFAE8F34-BEC7-4896-9418-5C9F87057C82}" srcOrd="1" destOrd="0" parTransId="{4E29B98C-0DA2-436A-8978-5F0989025644}" sibTransId="{A5EB32FB-B85F-4547-806A-16A71ABC1ACD}"/>
    <dgm:cxn modelId="{DA2AA896-05B2-4C9A-B5A8-51D496EB88EE}" srcId="{11F8A009-35BC-4688-A89E-B0F5ECD6F068}" destId="{5543F386-1A11-4969-9CFC-DE2EC54D58E0}" srcOrd="0" destOrd="0" parTransId="{CBE1D51C-7E52-4B69-8A08-9EA40B1BDFF1}" sibTransId="{996905F2-156A-40A7-A5F5-A934BE8CE541}"/>
    <dgm:cxn modelId="{A7E6E599-C248-4470-B899-87C48E9A394E}" type="presParOf" srcId="{0B12EDD4-B907-4F48-9002-C17BF5DA5D0A}" destId="{52C25D1F-B9BF-48C6-B5D7-0A1851F43B16}" srcOrd="0" destOrd="0" presId="urn:microsoft.com/office/officeart/2005/8/layout/vList6"/>
    <dgm:cxn modelId="{3C55ECC8-EED3-47A7-BBBB-A5BBB56FDB89}" type="presParOf" srcId="{52C25D1F-B9BF-48C6-B5D7-0A1851F43B16}" destId="{17E3D081-5B37-4DCC-B45F-58B2F1927167}" srcOrd="0" destOrd="0" presId="urn:microsoft.com/office/officeart/2005/8/layout/vList6"/>
    <dgm:cxn modelId="{0DCFA5F6-72D1-403E-9CE9-B8534AEDE870}" type="presParOf" srcId="{52C25D1F-B9BF-48C6-B5D7-0A1851F43B16}" destId="{BC2DDB2B-9818-4232-B5E5-72700B56612F}" srcOrd="1" destOrd="0" presId="urn:microsoft.com/office/officeart/2005/8/layout/vList6"/>
    <dgm:cxn modelId="{8D708B4D-59D5-4B8E-B5DD-8354A75F3453}" type="presParOf" srcId="{0B12EDD4-B907-4F48-9002-C17BF5DA5D0A}" destId="{BA9482EA-DFB0-432C-9692-4E297ABC851D}" srcOrd="1" destOrd="0" presId="urn:microsoft.com/office/officeart/2005/8/layout/vList6"/>
    <dgm:cxn modelId="{2C36425E-AD60-49EB-A080-3E0375289BFD}" type="presParOf" srcId="{0B12EDD4-B907-4F48-9002-C17BF5DA5D0A}" destId="{0F580B63-997A-4EDB-85E4-71DBAE6AC470}" srcOrd="2" destOrd="0" presId="urn:microsoft.com/office/officeart/2005/8/layout/vList6"/>
    <dgm:cxn modelId="{1D38FF35-EF54-493F-A212-1328819D215F}" type="presParOf" srcId="{0F580B63-997A-4EDB-85E4-71DBAE6AC470}" destId="{F9947A12-930C-4871-ABE2-5A3A7AAF37F8}" srcOrd="0" destOrd="0" presId="urn:microsoft.com/office/officeart/2005/8/layout/vList6"/>
    <dgm:cxn modelId="{450CB393-1054-4CE5-BD1A-764A9C8F1687}" type="presParOf" srcId="{0F580B63-997A-4EDB-85E4-71DBAE6AC470}" destId="{A0665DA5-C9F7-4561-BF73-65F31685E9D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BA8D12F-4D06-4023-A441-D94FEA7440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4A279BC8-20BF-4967-B554-441E54192348}">
      <dgm:prSet/>
      <dgm:spPr/>
      <dgm:t>
        <a:bodyPr/>
        <a:lstStyle/>
        <a:p>
          <a:pPr rtl="0"/>
          <a:r>
            <a:rPr lang="es-BO" smtClean="0"/>
            <a:t>Es un instrumento de gestión local que permite</a:t>
          </a:r>
          <a:endParaRPr lang="en-CA"/>
        </a:p>
      </dgm:t>
    </dgm:pt>
    <dgm:pt modelId="{D7DCBEAF-E8E3-459E-A25B-13906F7C79ED}" type="parTrans" cxnId="{E3B29EFB-C98D-4BF5-B366-8F998E741BB8}">
      <dgm:prSet/>
      <dgm:spPr/>
      <dgm:t>
        <a:bodyPr/>
        <a:lstStyle/>
        <a:p>
          <a:endParaRPr lang="en-CA"/>
        </a:p>
      </dgm:t>
    </dgm:pt>
    <dgm:pt modelId="{A4651023-0101-4114-8F8B-F1CFE5834F34}" type="sibTrans" cxnId="{E3B29EFB-C98D-4BF5-B366-8F998E741BB8}">
      <dgm:prSet/>
      <dgm:spPr/>
      <dgm:t>
        <a:bodyPr/>
        <a:lstStyle/>
        <a:p>
          <a:endParaRPr lang="en-CA"/>
        </a:p>
      </dgm:t>
    </dgm:pt>
    <dgm:pt modelId="{3CCBE0F5-BD48-42FF-B30C-58FB3186AFE4}">
      <dgm:prSet/>
      <dgm:spPr/>
      <dgm:t>
        <a:bodyPr/>
        <a:lstStyle/>
        <a:p>
          <a:pPr rtl="0"/>
          <a:r>
            <a:rPr lang="es-BO" smtClean="0"/>
            <a:t>Identificar los objetivos y metas de un municipio</a:t>
          </a:r>
          <a:endParaRPr lang="en-CA"/>
        </a:p>
      </dgm:t>
    </dgm:pt>
    <dgm:pt modelId="{6BB824DB-506B-47FF-BF18-711B4C314DF5}" type="parTrans" cxnId="{9C6214C1-2842-41A5-95CC-80E3B52AF2F9}">
      <dgm:prSet/>
      <dgm:spPr/>
      <dgm:t>
        <a:bodyPr/>
        <a:lstStyle/>
        <a:p>
          <a:endParaRPr lang="en-CA"/>
        </a:p>
      </dgm:t>
    </dgm:pt>
    <dgm:pt modelId="{B1B935ED-0FE2-40E2-9B0C-ACAAB97BCA77}" type="sibTrans" cxnId="{9C6214C1-2842-41A5-95CC-80E3B52AF2F9}">
      <dgm:prSet/>
      <dgm:spPr/>
      <dgm:t>
        <a:bodyPr/>
        <a:lstStyle/>
        <a:p>
          <a:endParaRPr lang="en-CA"/>
        </a:p>
      </dgm:t>
    </dgm:pt>
    <dgm:pt modelId="{539D6A98-7AD0-4319-9F67-61274EE26E2A}">
      <dgm:prSet/>
      <dgm:spPr/>
      <dgm:t>
        <a:bodyPr/>
        <a:lstStyle/>
        <a:p>
          <a:pPr rtl="0"/>
          <a:r>
            <a:rPr lang="es-BO" dirty="0" smtClean="0"/>
            <a:t>Definir las operaciones necesarias para su cumplimiento</a:t>
          </a:r>
          <a:endParaRPr lang="en-CA" dirty="0"/>
        </a:p>
      </dgm:t>
    </dgm:pt>
    <dgm:pt modelId="{D36DD123-059E-417F-8613-35D4FBCDADFA}" type="parTrans" cxnId="{84B478B0-F52C-4CAB-A4DA-95F6573D4721}">
      <dgm:prSet/>
      <dgm:spPr/>
      <dgm:t>
        <a:bodyPr/>
        <a:lstStyle/>
        <a:p>
          <a:endParaRPr lang="en-CA"/>
        </a:p>
      </dgm:t>
    </dgm:pt>
    <dgm:pt modelId="{5D130E8F-5BA4-4CC5-B18B-56A16C1F08F7}" type="sibTrans" cxnId="{84B478B0-F52C-4CAB-A4DA-95F6573D4721}">
      <dgm:prSet/>
      <dgm:spPr/>
      <dgm:t>
        <a:bodyPr/>
        <a:lstStyle/>
        <a:p>
          <a:endParaRPr lang="en-CA"/>
        </a:p>
      </dgm:t>
    </dgm:pt>
    <dgm:pt modelId="{D2E1827E-2951-48C1-89B0-697D6FCC7C97}">
      <dgm:prSet/>
      <dgm:spPr/>
      <dgm:t>
        <a:bodyPr/>
        <a:lstStyle/>
        <a:p>
          <a:pPr rtl="0"/>
          <a:r>
            <a:rPr lang="es-BO" dirty="0" smtClean="0"/>
            <a:t>Determinar los recursos y el tiempo de ejecución para cada operación</a:t>
          </a:r>
          <a:endParaRPr lang="en-CA" dirty="0"/>
        </a:p>
      </dgm:t>
    </dgm:pt>
    <dgm:pt modelId="{6628F7B8-532F-4511-880D-20E6F0CF24DF}" type="parTrans" cxnId="{0473DAF9-8174-45E3-8049-96C7B73ADE4A}">
      <dgm:prSet/>
      <dgm:spPr/>
      <dgm:t>
        <a:bodyPr/>
        <a:lstStyle/>
        <a:p>
          <a:endParaRPr lang="en-CA"/>
        </a:p>
      </dgm:t>
    </dgm:pt>
    <dgm:pt modelId="{0EDBE7D8-C0C7-43F0-9BC9-8710B015E52F}" type="sibTrans" cxnId="{0473DAF9-8174-45E3-8049-96C7B73ADE4A}">
      <dgm:prSet/>
      <dgm:spPr/>
      <dgm:t>
        <a:bodyPr/>
        <a:lstStyle/>
        <a:p>
          <a:endParaRPr lang="en-CA"/>
        </a:p>
      </dgm:t>
    </dgm:pt>
    <dgm:pt modelId="{83C0BB40-FEBC-4D7F-8974-7E7359574F0C}">
      <dgm:prSet/>
      <dgm:spPr/>
      <dgm:t>
        <a:bodyPr/>
        <a:lstStyle/>
        <a:p>
          <a:pPr rtl="0"/>
          <a:r>
            <a:rPr lang="es-BO" smtClean="0"/>
            <a:t>Designar responsabilidades para el desarrollo de las operaciones</a:t>
          </a:r>
          <a:endParaRPr lang="en-CA"/>
        </a:p>
      </dgm:t>
    </dgm:pt>
    <dgm:pt modelId="{3B2E9C5C-8641-4569-B59F-BB4F9E967E1D}" type="parTrans" cxnId="{5BA84769-188E-430C-9FAC-85378C06532F}">
      <dgm:prSet/>
      <dgm:spPr/>
      <dgm:t>
        <a:bodyPr/>
        <a:lstStyle/>
        <a:p>
          <a:endParaRPr lang="en-CA"/>
        </a:p>
      </dgm:t>
    </dgm:pt>
    <dgm:pt modelId="{6B3611BA-FFBF-47E9-8112-62B6950923ED}" type="sibTrans" cxnId="{5BA84769-188E-430C-9FAC-85378C06532F}">
      <dgm:prSet/>
      <dgm:spPr/>
      <dgm:t>
        <a:bodyPr/>
        <a:lstStyle/>
        <a:p>
          <a:endParaRPr lang="en-CA"/>
        </a:p>
      </dgm:t>
    </dgm:pt>
    <dgm:pt modelId="{AF5454F6-F1C0-4B4C-9268-BBCC588BF0B3}">
      <dgm:prSet/>
      <dgm:spPr/>
      <dgm:t>
        <a:bodyPr/>
        <a:lstStyle/>
        <a:p>
          <a:pPr rtl="0"/>
          <a:r>
            <a:rPr lang="es-BO" smtClean="0"/>
            <a:t>Establecer indicadores de eficiencia y eficacia</a:t>
          </a:r>
          <a:endParaRPr lang="en-CA"/>
        </a:p>
      </dgm:t>
    </dgm:pt>
    <dgm:pt modelId="{F056FF92-086F-4B6A-9197-B0E79FFBDFFE}" type="parTrans" cxnId="{AF2FFFFB-C5F8-4464-8E8E-CC5ADA478AFB}">
      <dgm:prSet/>
      <dgm:spPr/>
      <dgm:t>
        <a:bodyPr/>
        <a:lstStyle/>
        <a:p>
          <a:endParaRPr lang="en-CA"/>
        </a:p>
      </dgm:t>
    </dgm:pt>
    <dgm:pt modelId="{2087E7A0-B838-428A-8A72-6E42C739EDAD}" type="sibTrans" cxnId="{AF2FFFFB-C5F8-4464-8E8E-CC5ADA478AFB}">
      <dgm:prSet/>
      <dgm:spPr/>
      <dgm:t>
        <a:bodyPr/>
        <a:lstStyle/>
        <a:p>
          <a:endParaRPr lang="en-CA"/>
        </a:p>
      </dgm:t>
    </dgm:pt>
    <dgm:pt modelId="{E659FC2E-1D60-4CE7-ABAC-7265FB2675B7}" type="pres">
      <dgm:prSet presAssocID="{2BA8D12F-4D06-4023-A441-D94FEA7440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407459DB-89F5-4E2B-9FAE-36D0B6E0B6E8}" type="pres">
      <dgm:prSet presAssocID="{4A279BC8-20BF-4967-B554-441E5419234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F2DCA2C-4251-4786-86A3-63C8F378E240}" type="pres">
      <dgm:prSet presAssocID="{4A279BC8-20BF-4967-B554-441E5419234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4AA13811-6C3D-49E7-9301-8114A98CA3E0}" type="presOf" srcId="{539D6A98-7AD0-4319-9F67-61274EE26E2A}" destId="{EF2DCA2C-4251-4786-86A3-63C8F378E240}" srcOrd="0" destOrd="1" presId="urn:microsoft.com/office/officeart/2005/8/layout/vList2"/>
    <dgm:cxn modelId="{A12C2C82-5E01-42CD-8E88-27AA76ADBE90}" type="presOf" srcId="{3CCBE0F5-BD48-42FF-B30C-58FB3186AFE4}" destId="{EF2DCA2C-4251-4786-86A3-63C8F378E240}" srcOrd="0" destOrd="0" presId="urn:microsoft.com/office/officeart/2005/8/layout/vList2"/>
    <dgm:cxn modelId="{15E08614-B5B5-4BD4-A86D-8DCDEEF2DAA7}" type="presOf" srcId="{83C0BB40-FEBC-4D7F-8974-7E7359574F0C}" destId="{EF2DCA2C-4251-4786-86A3-63C8F378E240}" srcOrd="0" destOrd="3" presId="urn:microsoft.com/office/officeart/2005/8/layout/vList2"/>
    <dgm:cxn modelId="{6E5C94AF-1A18-46C4-86CC-F449B03312EE}" type="presOf" srcId="{2BA8D12F-4D06-4023-A441-D94FEA7440AF}" destId="{E659FC2E-1D60-4CE7-ABAC-7265FB2675B7}" srcOrd="0" destOrd="0" presId="urn:microsoft.com/office/officeart/2005/8/layout/vList2"/>
    <dgm:cxn modelId="{A8DCF877-ACBB-4F59-A422-3BDBA4F250A5}" type="presOf" srcId="{D2E1827E-2951-48C1-89B0-697D6FCC7C97}" destId="{EF2DCA2C-4251-4786-86A3-63C8F378E240}" srcOrd="0" destOrd="2" presId="urn:microsoft.com/office/officeart/2005/8/layout/vList2"/>
    <dgm:cxn modelId="{0473DAF9-8174-45E3-8049-96C7B73ADE4A}" srcId="{4A279BC8-20BF-4967-B554-441E54192348}" destId="{D2E1827E-2951-48C1-89B0-697D6FCC7C97}" srcOrd="2" destOrd="0" parTransId="{6628F7B8-532F-4511-880D-20E6F0CF24DF}" sibTransId="{0EDBE7D8-C0C7-43F0-9BC9-8710B015E52F}"/>
    <dgm:cxn modelId="{9C6214C1-2842-41A5-95CC-80E3B52AF2F9}" srcId="{4A279BC8-20BF-4967-B554-441E54192348}" destId="{3CCBE0F5-BD48-42FF-B30C-58FB3186AFE4}" srcOrd="0" destOrd="0" parTransId="{6BB824DB-506B-47FF-BF18-711B4C314DF5}" sibTransId="{B1B935ED-0FE2-40E2-9B0C-ACAAB97BCA77}"/>
    <dgm:cxn modelId="{A8D06B43-A37F-48EC-BA00-ED414AF6B99A}" type="presOf" srcId="{4A279BC8-20BF-4967-B554-441E54192348}" destId="{407459DB-89F5-4E2B-9FAE-36D0B6E0B6E8}" srcOrd="0" destOrd="0" presId="urn:microsoft.com/office/officeart/2005/8/layout/vList2"/>
    <dgm:cxn modelId="{84B478B0-F52C-4CAB-A4DA-95F6573D4721}" srcId="{4A279BC8-20BF-4967-B554-441E54192348}" destId="{539D6A98-7AD0-4319-9F67-61274EE26E2A}" srcOrd="1" destOrd="0" parTransId="{D36DD123-059E-417F-8613-35D4FBCDADFA}" sibTransId="{5D130E8F-5BA4-4CC5-B18B-56A16C1F08F7}"/>
    <dgm:cxn modelId="{AF2FFFFB-C5F8-4464-8E8E-CC5ADA478AFB}" srcId="{4A279BC8-20BF-4967-B554-441E54192348}" destId="{AF5454F6-F1C0-4B4C-9268-BBCC588BF0B3}" srcOrd="4" destOrd="0" parTransId="{F056FF92-086F-4B6A-9197-B0E79FFBDFFE}" sibTransId="{2087E7A0-B838-428A-8A72-6E42C739EDAD}"/>
    <dgm:cxn modelId="{E3B29EFB-C98D-4BF5-B366-8F998E741BB8}" srcId="{2BA8D12F-4D06-4023-A441-D94FEA7440AF}" destId="{4A279BC8-20BF-4967-B554-441E54192348}" srcOrd="0" destOrd="0" parTransId="{D7DCBEAF-E8E3-459E-A25B-13906F7C79ED}" sibTransId="{A4651023-0101-4114-8F8B-F1CFE5834F34}"/>
    <dgm:cxn modelId="{5BA84769-188E-430C-9FAC-85378C06532F}" srcId="{4A279BC8-20BF-4967-B554-441E54192348}" destId="{83C0BB40-FEBC-4D7F-8974-7E7359574F0C}" srcOrd="3" destOrd="0" parTransId="{3B2E9C5C-8641-4569-B59F-BB4F9E967E1D}" sibTransId="{6B3611BA-FFBF-47E9-8112-62B6950923ED}"/>
    <dgm:cxn modelId="{8D3F6076-80C6-4FE3-98A5-4CBB7DF342FA}" type="presOf" srcId="{AF5454F6-F1C0-4B4C-9268-BBCC588BF0B3}" destId="{EF2DCA2C-4251-4786-86A3-63C8F378E240}" srcOrd="0" destOrd="4" presId="urn:microsoft.com/office/officeart/2005/8/layout/vList2"/>
    <dgm:cxn modelId="{9150295C-0AAB-4BE3-887C-3F52127535BC}" type="presParOf" srcId="{E659FC2E-1D60-4CE7-ABAC-7265FB2675B7}" destId="{407459DB-89F5-4E2B-9FAE-36D0B6E0B6E8}" srcOrd="0" destOrd="0" presId="urn:microsoft.com/office/officeart/2005/8/layout/vList2"/>
    <dgm:cxn modelId="{F04DDE25-F6B9-46AE-B16F-141C3D9D51D0}" type="presParOf" srcId="{E659FC2E-1D60-4CE7-ABAC-7265FB2675B7}" destId="{EF2DCA2C-4251-4786-86A3-63C8F378E24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9848DC1-4F4B-4E34-937C-9BF2B54FD166}" type="doc">
      <dgm:prSet loTypeId="urn:microsoft.com/office/officeart/2005/8/layout/hierarchy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BO"/>
        </a:p>
      </dgm:t>
    </dgm:pt>
    <dgm:pt modelId="{29269A7A-DEB7-468A-B8DC-AFC33FF9BD75}">
      <dgm:prSet phldrT="[Texto]"/>
      <dgm:spPr/>
      <dgm:t>
        <a:bodyPr/>
        <a:lstStyle/>
        <a:p>
          <a:r>
            <a:rPr lang="en-US" dirty="0" err="1" smtClean="0"/>
            <a:t>Privativas</a:t>
          </a:r>
          <a:r>
            <a:rPr lang="en-US" dirty="0" smtClean="0"/>
            <a:t> </a:t>
          </a:r>
          <a:endParaRPr lang="es-BO" dirty="0"/>
        </a:p>
      </dgm:t>
    </dgm:pt>
    <dgm:pt modelId="{FB05ED8B-DFED-474E-B1B0-3FA36F2B688F}" type="parTrans" cxnId="{55501C0E-96BA-4276-9282-EB77C9FF3B91}">
      <dgm:prSet/>
      <dgm:spPr/>
      <dgm:t>
        <a:bodyPr/>
        <a:lstStyle/>
        <a:p>
          <a:endParaRPr lang="es-BO"/>
        </a:p>
      </dgm:t>
    </dgm:pt>
    <dgm:pt modelId="{491ADDF0-3A11-4F91-A4BB-6FC5DBAB8A25}" type="sibTrans" cxnId="{55501C0E-96BA-4276-9282-EB77C9FF3B91}">
      <dgm:prSet/>
      <dgm:spPr/>
      <dgm:t>
        <a:bodyPr/>
        <a:lstStyle/>
        <a:p>
          <a:endParaRPr lang="es-BO"/>
        </a:p>
      </dgm:t>
    </dgm:pt>
    <dgm:pt modelId="{ED0C29BB-1459-4F8A-8834-2105FFAE18F7}">
      <dgm:prSet phldrT="[Texto]" custT="1"/>
      <dgm:spPr/>
      <dgm:t>
        <a:bodyPr/>
        <a:lstStyle/>
        <a:p>
          <a:r>
            <a:rPr lang="es-BO" sz="1800" dirty="0" smtClean="0"/>
            <a:t>Al nivel central del Estado</a:t>
          </a:r>
          <a:endParaRPr lang="es-BO" sz="1800" dirty="0"/>
        </a:p>
      </dgm:t>
    </dgm:pt>
    <dgm:pt modelId="{A9502143-162D-4583-92FE-D2240606BE98}" type="parTrans" cxnId="{BD8711D9-9BCC-432E-B5D1-812660B556FC}">
      <dgm:prSet/>
      <dgm:spPr/>
      <dgm:t>
        <a:bodyPr/>
        <a:lstStyle/>
        <a:p>
          <a:endParaRPr lang="es-BO"/>
        </a:p>
      </dgm:t>
    </dgm:pt>
    <dgm:pt modelId="{0308AD98-43FB-4AAC-AD6C-AE9E36F308A5}" type="sibTrans" cxnId="{BD8711D9-9BCC-432E-B5D1-812660B556FC}">
      <dgm:prSet/>
      <dgm:spPr/>
      <dgm:t>
        <a:bodyPr/>
        <a:lstStyle/>
        <a:p>
          <a:endParaRPr lang="es-BO"/>
        </a:p>
      </dgm:t>
    </dgm:pt>
    <dgm:pt modelId="{1708C947-C95D-443A-B8BF-B5FC98E17D98}">
      <dgm:prSet phldrT="[Texto]" custT="1"/>
      <dgm:spPr/>
      <dgm:t>
        <a:bodyPr/>
        <a:lstStyle/>
        <a:p>
          <a:r>
            <a:rPr lang="es-BO" sz="1400" dirty="0" smtClean="0"/>
            <a:t>Esta reservada la legislación, su reglamentación y la ejecución </a:t>
          </a:r>
          <a:endParaRPr lang="es-BO" sz="1400" dirty="0"/>
        </a:p>
      </dgm:t>
    </dgm:pt>
    <dgm:pt modelId="{80618FFF-14E8-44AA-A066-611A8DDB4FB2}" type="parTrans" cxnId="{F6D94B69-08DA-48A4-ADE7-6BF62B4DE2FF}">
      <dgm:prSet/>
      <dgm:spPr/>
      <dgm:t>
        <a:bodyPr/>
        <a:lstStyle/>
        <a:p>
          <a:endParaRPr lang="es-BO"/>
        </a:p>
      </dgm:t>
    </dgm:pt>
    <dgm:pt modelId="{59B25235-43E9-4887-8FBF-BCB1AD6BA093}" type="sibTrans" cxnId="{F6D94B69-08DA-48A4-ADE7-6BF62B4DE2FF}">
      <dgm:prSet/>
      <dgm:spPr/>
      <dgm:t>
        <a:bodyPr/>
        <a:lstStyle/>
        <a:p>
          <a:endParaRPr lang="es-BO"/>
        </a:p>
      </dgm:t>
    </dgm:pt>
    <dgm:pt modelId="{A5D996C6-23F4-45EA-96E5-255727D9AFCA}">
      <dgm:prSet phldrT="[Texto]"/>
      <dgm:spPr/>
      <dgm:t>
        <a:bodyPr/>
        <a:lstStyle/>
        <a:p>
          <a:r>
            <a:rPr lang="en-US" dirty="0" err="1" smtClean="0"/>
            <a:t>Exclusivas</a:t>
          </a:r>
          <a:r>
            <a:rPr lang="en-US" dirty="0" smtClean="0"/>
            <a:t> </a:t>
          </a:r>
          <a:endParaRPr lang="es-BO" dirty="0"/>
        </a:p>
      </dgm:t>
    </dgm:pt>
    <dgm:pt modelId="{7F8010F1-230C-4587-9A92-131BBB93425E}" type="parTrans" cxnId="{E114476C-C314-491C-832E-CB98C2DCFE38}">
      <dgm:prSet/>
      <dgm:spPr/>
      <dgm:t>
        <a:bodyPr/>
        <a:lstStyle/>
        <a:p>
          <a:endParaRPr lang="es-BO"/>
        </a:p>
      </dgm:t>
    </dgm:pt>
    <dgm:pt modelId="{409FC1E1-2A28-4A24-B29E-DF4A63FB53C7}" type="sibTrans" cxnId="{E114476C-C314-491C-832E-CB98C2DCFE38}">
      <dgm:prSet/>
      <dgm:spPr/>
      <dgm:t>
        <a:bodyPr/>
        <a:lstStyle/>
        <a:p>
          <a:endParaRPr lang="es-BO"/>
        </a:p>
      </dgm:t>
    </dgm:pt>
    <dgm:pt modelId="{BC75D457-928E-4DB5-B3D4-44CD4AD50B8D}">
      <dgm:prSet phldrT="[Texto]" custT="1"/>
      <dgm:spPr/>
      <dgm:t>
        <a:bodyPr/>
        <a:lstStyle/>
        <a:p>
          <a:r>
            <a:rPr lang="en-US" sz="1800" dirty="0" smtClean="0"/>
            <a:t> ETAS</a:t>
          </a:r>
          <a:endParaRPr lang="es-BO" sz="1800" dirty="0"/>
        </a:p>
      </dgm:t>
    </dgm:pt>
    <dgm:pt modelId="{D26B24CF-C890-49B6-B8B0-ED418A7E7AA7}" type="parTrans" cxnId="{96FD576F-1128-4EA9-B518-F26B7EA4537D}">
      <dgm:prSet/>
      <dgm:spPr/>
      <dgm:t>
        <a:bodyPr/>
        <a:lstStyle/>
        <a:p>
          <a:endParaRPr lang="es-BO"/>
        </a:p>
      </dgm:t>
    </dgm:pt>
    <dgm:pt modelId="{F6C50F2F-EFE4-4D78-AAD0-7ABB149ED222}" type="sibTrans" cxnId="{96FD576F-1128-4EA9-B518-F26B7EA4537D}">
      <dgm:prSet/>
      <dgm:spPr/>
      <dgm:t>
        <a:bodyPr/>
        <a:lstStyle/>
        <a:p>
          <a:endParaRPr lang="es-BO"/>
        </a:p>
      </dgm:t>
    </dgm:pt>
    <dgm:pt modelId="{9014174B-E923-4074-BED8-A5415E3107C7}">
      <dgm:prSet phldrT="[Texto]" custT="1"/>
      <dgm:spPr/>
      <dgm:t>
        <a:bodyPr/>
        <a:lstStyle/>
        <a:p>
          <a:r>
            <a:rPr lang="es-BO" sz="1600" dirty="0" smtClean="0"/>
            <a:t>Reglamentación y/o la ejecución a través de la ley que sancione su respectivo órgano legislativo</a:t>
          </a:r>
          <a:r>
            <a:rPr lang="es-BO" sz="1300" dirty="0" smtClean="0"/>
            <a:t>.</a:t>
          </a:r>
        </a:p>
        <a:p>
          <a:endParaRPr lang="es-BO" sz="1300" dirty="0"/>
        </a:p>
      </dgm:t>
    </dgm:pt>
    <dgm:pt modelId="{DE10A29C-3140-4499-A22F-8C6635FCBD1F}" type="parTrans" cxnId="{5E36398C-6245-48B0-97AC-4380DA013B03}">
      <dgm:prSet/>
      <dgm:spPr/>
      <dgm:t>
        <a:bodyPr/>
        <a:lstStyle/>
        <a:p>
          <a:endParaRPr lang="es-BO"/>
        </a:p>
      </dgm:t>
    </dgm:pt>
    <dgm:pt modelId="{0F90C1F8-2FA3-4226-B5F0-870AA752E0DD}" type="sibTrans" cxnId="{5E36398C-6245-48B0-97AC-4380DA013B03}">
      <dgm:prSet/>
      <dgm:spPr/>
      <dgm:t>
        <a:bodyPr/>
        <a:lstStyle/>
        <a:p>
          <a:endParaRPr lang="es-BO"/>
        </a:p>
      </dgm:t>
    </dgm:pt>
    <dgm:pt modelId="{D0AEB5BF-026B-4869-8F57-877DD1BAF3F0}" type="pres">
      <dgm:prSet presAssocID="{D9848DC1-4F4B-4E34-937C-9BF2B54FD16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BO"/>
        </a:p>
      </dgm:t>
    </dgm:pt>
    <dgm:pt modelId="{1E9A3088-9BB4-40B3-B719-790F904ABB0E}" type="pres">
      <dgm:prSet presAssocID="{29269A7A-DEB7-468A-B8DC-AFC33FF9BD75}" presName="root" presStyleCnt="0"/>
      <dgm:spPr/>
      <dgm:t>
        <a:bodyPr/>
        <a:lstStyle/>
        <a:p>
          <a:endParaRPr lang="en-CA"/>
        </a:p>
      </dgm:t>
    </dgm:pt>
    <dgm:pt modelId="{CD921199-421F-4F2A-B471-31AFC650A895}" type="pres">
      <dgm:prSet presAssocID="{29269A7A-DEB7-468A-B8DC-AFC33FF9BD75}" presName="rootComposite" presStyleCnt="0"/>
      <dgm:spPr/>
      <dgm:t>
        <a:bodyPr/>
        <a:lstStyle/>
        <a:p>
          <a:endParaRPr lang="en-CA"/>
        </a:p>
      </dgm:t>
    </dgm:pt>
    <dgm:pt modelId="{CF875238-643F-4CA6-ACA7-8019F1ED5BD6}" type="pres">
      <dgm:prSet presAssocID="{29269A7A-DEB7-468A-B8DC-AFC33FF9BD75}" presName="rootText" presStyleLbl="node1" presStyleIdx="0" presStyleCnt="2" custScaleX="109351"/>
      <dgm:spPr/>
      <dgm:t>
        <a:bodyPr/>
        <a:lstStyle/>
        <a:p>
          <a:endParaRPr lang="es-BO"/>
        </a:p>
      </dgm:t>
    </dgm:pt>
    <dgm:pt modelId="{A96A0E69-BA43-4518-99D7-87CFBB1EBF63}" type="pres">
      <dgm:prSet presAssocID="{29269A7A-DEB7-468A-B8DC-AFC33FF9BD75}" presName="rootConnector" presStyleLbl="node1" presStyleIdx="0" presStyleCnt="2"/>
      <dgm:spPr/>
      <dgm:t>
        <a:bodyPr/>
        <a:lstStyle/>
        <a:p>
          <a:endParaRPr lang="es-BO"/>
        </a:p>
      </dgm:t>
    </dgm:pt>
    <dgm:pt modelId="{ED399BF2-7B2F-42A1-A300-123E45E3FA9F}" type="pres">
      <dgm:prSet presAssocID="{29269A7A-DEB7-468A-B8DC-AFC33FF9BD75}" presName="childShape" presStyleCnt="0"/>
      <dgm:spPr/>
      <dgm:t>
        <a:bodyPr/>
        <a:lstStyle/>
        <a:p>
          <a:endParaRPr lang="en-CA"/>
        </a:p>
      </dgm:t>
    </dgm:pt>
    <dgm:pt modelId="{52A458C4-BEBE-4DA7-9B4D-08707CB190B5}" type="pres">
      <dgm:prSet presAssocID="{A9502143-162D-4583-92FE-D2240606BE98}" presName="Name13" presStyleLbl="parChTrans1D2" presStyleIdx="0" presStyleCnt="4"/>
      <dgm:spPr/>
      <dgm:t>
        <a:bodyPr/>
        <a:lstStyle/>
        <a:p>
          <a:endParaRPr lang="es-BO"/>
        </a:p>
      </dgm:t>
    </dgm:pt>
    <dgm:pt modelId="{00CE56B9-5FDF-45BA-BC29-3014438A8DB7}" type="pres">
      <dgm:prSet presAssocID="{ED0C29BB-1459-4F8A-8834-2105FFAE18F7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F678178C-0E81-48F9-B6C4-B90530336E7E}" type="pres">
      <dgm:prSet presAssocID="{80618FFF-14E8-44AA-A066-611A8DDB4FB2}" presName="Name13" presStyleLbl="parChTrans1D2" presStyleIdx="1" presStyleCnt="4"/>
      <dgm:spPr/>
      <dgm:t>
        <a:bodyPr/>
        <a:lstStyle/>
        <a:p>
          <a:endParaRPr lang="es-BO"/>
        </a:p>
      </dgm:t>
    </dgm:pt>
    <dgm:pt modelId="{1DDAA096-DFF7-442D-AAD8-8ACE646CCF97}" type="pres">
      <dgm:prSet presAssocID="{1708C947-C95D-443A-B8BF-B5FC98E17D98}" presName="childText" presStyleLbl="bgAcc1" presStyleIdx="1" presStyleCnt="4" custScaleX="125303" custScaleY="237668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BE0B02B1-BF2E-4754-9BBB-72E56AC5DD5F}" type="pres">
      <dgm:prSet presAssocID="{A5D996C6-23F4-45EA-96E5-255727D9AFCA}" presName="root" presStyleCnt="0"/>
      <dgm:spPr/>
      <dgm:t>
        <a:bodyPr/>
        <a:lstStyle/>
        <a:p>
          <a:endParaRPr lang="en-CA"/>
        </a:p>
      </dgm:t>
    </dgm:pt>
    <dgm:pt modelId="{93AF2833-C3C0-4204-B37A-DE81B279B330}" type="pres">
      <dgm:prSet presAssocID="{A5D996C6-23F4-45EA-96E5-255727D9AFCA}" presName="rootComposite" presStyleCnt="0"/>
      <dgm:spPr/>
      <dgm:t>
        <a:bodyPr/>
        <a:lstStyle/>
        <a:p>
          <a:endParaRPr lang="en-CA"/>
        </a:p>
      </dgm:t>
    </dgm:pt>
    <dgm:pt modelId="{AFC05068-229B-4A55-9487-E436E9AFAC80}" type="pres">
      <dgm:prSet presAssocID="{A5D996C6-23F4-45EA-96E5-255727D9AFCA}" presName="rootText" presStyleLbl="node1" presStyleIdx="1" presStyleCnt="2" custScaleX="116084"/>
      <dgm:spPr/>
      <dgm:t>
        <a:bodyPr/>
        <a:lstStyle/>
        <a:p>
          <a:endParaRPr lang="es-BO"/>
        </a:p>
      </dgm:t>
    </dgm:pt>
    <dgm:pt modelId="{602262EE-A6B5-4B59-9B58-86999D151015}" type="pres">
      <dgm:prSet presAssocID="{A5D996C6-23F4-45EA-96E5-255727D9AFCA}" presName="rootConnector" presStyleLbl="node1" presStyleIdx="1" presStyleCnt="2"/>
      <dgm:spPr/>
      <dgm:t>
        <a:bodyPr/>
        <a:lstStyle/>
        <a:p>
          <a:endParaRPr lang="es-BO"/>
        </a:p>
      </dgm:t>
    </dgm:pt>
    <dgm:pt modelId="{65FB0BBC-695E-4C0B-9BD2-F646F060CE0D}" type="pres">
      <dgm:prSet presAssocID="{A5D996C6-23F4-45EA-96E5-255727D9AFCA}" presName="childShape" presStyleCnt="0"/>
      <dgm:spPr/>
      <dgm:t>
        <a:bodyPr/>
        <a:lstStyle/>
        <a:p>
          <a:endParaRPr lang="en-CA"/>
        </a:p>
      </dgm:t>
    </dgm:pt>
    <dgm:pt modelId="{24D87883-B531-42A6-AA49-C66DA23C0961}" type="pres">
      <dgm:prSet presAssocID="{D26B24CF-C890-49B6-B8B0-ED418A7E7AA7}" presName="Name13" presStyleLbl="parChTrans1D2" presStyleIdx="2" presStyleCnt="4"/>
      <dgm:spPr/>
      <dgm:t>
        <a:bodyPr/>
        <a:lstStyle/>
        <a:p>
          <a:endParaRPr lang="es-BO"/>
        </a:p>
      </dgm:t>
    </dgm:pt>
    <dgm:pt modelId="{5B8734CF-2462-41A6-9374-B8F9E6B8834F}" type="pres">
      <dgm:prSet presAssocID="{BC75D457-928E-4DB5-B3D4-44CD4AD50B8D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74F92BE2-0077-41A7-BA2D-149E05B7FF27}" type="pres">
      <dgm:prSet presAssocID="{DE10A29C-3140-4499-A22F-8C6635FCBD1F}" presName="Name13" presStyleLbl="parChTrans1D2" presStyleIdx="3" presStyleCnt="4"/>
      <dgm:spPr/>
      <dgm:t>
        <a:bodyPr/>
        <a:lstStyle/>
        <a:p>
          <a:endParaRPr lang="es-BO"/>
        </a:p>
      </dgm:t>
    </dgm:pt>
    <dgm:pt modelId="{6436A9C7-113E-4ABA-8FA5-C8ADB8844BD6}" type="pres">
      <dgm:prSet presAssocID="{9014174B-E923-4074-BED8-A5415E3107C7}" presName="childText" presStyleLbl="bgAcc1" presStyleIdx="3" presStyleCnt="4" custScaleX="131399" custScaleY="353403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</dgm:ptLst>
  <dgm:cxnLst>
    <dgm:cxn modelId="{F03E4CEA-9180-4D83-86EF-29B2FCFC996F}" type="presOf" srcId="{BC75D457-928E-4DB5-B3D4-44CD4AD50B8D}" destId="{5B8734CF-2462-41A6-9374-B8F9E6B8834F}" srcOrd="0" destOrd="0" presId="urn:microsoft.com/office/officeart/2005/8/layout/hierarchy3"/>
    <dgm:cxn modelId="{DD1B2741-0C25-43AB-8262-FD89D76A92E9}" type="presOf" srcId="{A5D996C6-23F4-45EA-96E5-255727D9AFCA}" destId="{AFC05068-229B-4A55-9487-E436E9AFAC80}" srcOrd="0" destOrd="0" presId="urn:microsoft.com/office/officeart/2005/8/layout/hierarchy3"/>
    <dgm:cxn modelId="{5E36398C-6245-48B0-97AC-4380DA013B03}" srcId="{A5D996C6-23F4-45EA-96E5-255727D9AFCA}" destId="{9014174B-E923-4074-BED8-A5415E3107C7}" srcOrd="1" destOrd="0" parTransId="{DE10A29C-3140-4499-A22F-8C6635FCBD1F}" sibTransId="{0F90C1F8-2FA3-4226-B5F0-870AA752E0DD}"/>
    <dgm:cxn modelId="{C849181D-1B5A-46A5-9B6A-9D0CCEB121C1}" type="presOf" srcId="{A5D996C6-23F4-45EA-96E5-255727D9AFCA}" destId="{602262EE-A6B5-4B59-9B58-86999D151015}" srcOrd="1" destOrd="0" presId="urn:microsoft.com/office/officeart/2005/8/layout/hierarchy3"/>
    <dgm:cxn modelId="{96FD576F-1128-4EA9-B518-F26B7EA4537D}" srcId="{A5D996C6-23F4-45EA-96E5-255727D9AFCA}" destId="{BC75D457-928E-4DB5-B3D4-44CD4AD50B8D}" srcOrd="0" destOrd="0" parTransId="{D26B24CF-C890-49B6-B8B0-ED418A7E7AA7}" sibTransId="{F6C50F2F-EFE4-4D78-AAD0-7ABB149ED222}"/>
    <dgm:cxn modelId="{E114476C-C314-491C-832E-CB98C2DCFE38}" srcId="{D9848DC1-4F4B-4E34-937C-9BF2B54FD166}" destId="{A5D996C6-23F4-45EA-96E5-255727D9AFCA}" srcOrd="1" destOrd="0" parTransId="{7F8010F1-230C-4587-9A92-131BBB93425E}" sibTransId="{409FC1E1-2A28-4A24-B29E-DF4A63FB53C7}"/>
    <dgm:cxn modelId="{293149CE-522A-40B0-8D49-55C27AF7510C}" type="presOf" srcId="{80618FFF-14E8-44AA-A066-611A8DDB4FB2}" destId="{F678178C-0E81-48F9-B6C4-B90530336E7E}" srcOrd="0" destOrd="0" presId="urn:microsoft.com/office/officeart/2005/8/layout/hierarchy3"/>
    <dgm:cxn modelId="{F6D94B69-08DA-48A4-ADE7-6BF62B4DE2FF}" srcId="{29269A7A-DEB7-468A-B8DC-AFC33FF9BD75}" destId="{1708C947-C95D-443A-B8BF-B5FC98E17D98}" srcOrd="1" destOrd="0" parTransId="{80618FFF-14E8-44AA-A066-611A8DDB4FB2}" sibTransId="{59B25235-43E9-4887-8FBF-BCB1AD6BA093}"/>
    <dgm:cxn modelId="{302785D3-7052-4890-B83F-13109C64C058}" type="presOf" srcId="{29269A7A-DEB7-468A-B8DC-AFC33FF9BD75}" destId="{A96A0E69-BA43-4518-99D7-87CFBB1EBF63}" srcOrd="1" destOrd="0" presId="urn:microsoft.com/office/officeart/2005/8/layout/hierarchy3"/>
    <dgm:cxn modelId="{790CEEFF-98AE-473E-9FFE-E7C001E2EDAD}" type="presOf" srcId="{1708C947-C95D-443A-B8BF-B5FC98E17D98}" destId="{1DDAA096-DFF7-442D-AAD8-8ACE646CCF97}" srcOrd="0" destOrd="0" presId="urn:microsoft.com/office/officeart/2005/8/layout/hierarchy3"/>
    <dgm:cxn modelId="{55501C0E-96BA-4276-9282-EB77C9FF3B91}" srcId="{D9848DC1-4F4B-4E34-937C-9BF2B54FD166}" destId="{29269A7A-DEB7-468A-B8DC-AFC33FF9BD75}" srcOrd="0" destOrd="0" parTransId="{FB05ED8B-DFED-474E-B1B0-3FA36F2B688F}" sibTransId="{491ADDF0-3A11-4F91-A4BB-6FC5DBAB8A25}"/>
    <dgm:cxn modelId="{BD8711D9-9BCC-432E-B5D1-812660B556FC}" srcId="{29269A7A-DEB7-468A-B8DC-AFC33FF9BD75}" destId="{ED0C29BB-1459-4F8A-8834-2105FFAE18F7}" srcOrd="0" destOrd="0" parTransId="{A9502143-162D-4583-92FE-D2240606BE98}" sibTransId="{0308AD98-43FB-4AAC-AD6C-AE9E36F308A5}"/>
    <dgm:cxn modelId="{D73E7B1D-CB03-4C5D-BC5C-76408DCD8A1B}" type="presOf" srcId="{D26B24CF-C890-49B6-B8B0-ED418A7E7AA7}" destId="{24D87883-B531-42A6-AA49-C66DA23C0961}" srcOrd="0" destOrd="0" presId="urn:microsoft.com/office/officeart/2005/8/layout/hierarchy3"/>
    <dgm:cxn modelId="{593EABC2-8BFB-4012-BC06-619F12290F0D}" type="presOf" srcId="{D9848DC1-4F4B-4E34-937C-9BF2B54FD166}" destId="{D0AEB5BF-026B-4869-8F57-877DD1BAF3F0}" srcOrd="0" destOrd="0" presId="urn:microsoft.com/office/officeart/2005/8/layout/hierarchy3"/>
    <dgm:cxn modelId="{C71329A9-3BEA-46ED-9E19-43B203C94FDB}" type="presOf" srcId="{A9502143-162D-4583-92FE-D2240606BE98}" destId="{52A458C4-BEBE-4DA7-9B4D-08707CB190B5}" srcOrd="0" destOrd="0" presId="urn:microsoft.com/office/officeart/2005/8/layout/hierarchy3"/>
    <dgm:cxn modelId="{315AF3FB-6611-4696-AE97-612404B3DDDE}" type="presOf" srcId="{DE10A29C-3140-4499-A22F-8C6635FCBD1F}" destId="{74F92BE2-0077-41A7-BA2D-149E05B7FF27}" srcOrd="0" destOrd="0" presId="urn:microsoft.com/office/officeart/2005/8/layout/hierarchy3"/>
    <dgm:cxn modelId="{087445D1-8DFF-428D-A256-1894C2A0C0E0}" type="presOf" srcId="{29269A7A-DEB7-468A-B8DC-AFC33FF9BD75}" destId="{CF875238-643F-4CA6-ACA7-8019F1ED5BD6}" srcOrd="0" destOrd="0" presId="urn:microsoft.com/office/officeart/2005/8/layout/hierarchy3"/>
    <dgm:cxn modelId="{61E6DD26-A134-43A6-85F1-932BC886B0CF}" type="presOf" srcId="{9014174B-E923-4074-BED8-A5415E3107C7}" destId="{6436A9C7-113E-4ABA-8FA5-C8ADB8844BD6}" srcOrd="0" destOrd="0" presId="urn:microsoft.com/office/officeart/2005/8/layout/hierarchy3"/>
    <dgm:cxn modelId="{9AA89859-BC60-4C9E-903D-40EBD634C35D}" type="presOf" srcId="{ED0C29BB-1459-4F8A-8834-2105FFAE18F7}" destId="{00CE56B9-5FDF-45BA-BC29-3014438A8DB7}" srcOrd="0" destOrd="0" presId="urn:microsoft.com/office/officeart/2005/8/layout/hierarchy3"/>
    <dgm:cxn modelId="{FDF5F0AA-CD87-4A8C-A0B8-E85746B5986D}" type="presParOf" srcId="{D0AEB5BF-026B-4869-8F57-877DD1BAF3F0}" destId="{1E9A3088-9BB4-40B3-B719-790F904ABB0E}" srcOrd="0" destOrd="0" presId="urn:microsoft.com/office/officeart/2005/8/layout/hierarchy3"/>
    <dgm:cxn modelId="{E4C6CE0F-8471-4C87-B9C9-3A1547EA490C}" type="presParOf" srcId="{1E9A3088-9BB4-40B3-B719-790F904ABB0E}" destId="{CD921199-421F-4F2A-B471-31AFC650A895}" srcOrd="0" destOrd="0" presId="urn:microsoft.com/office/officeart/2005/8/layout/hierarchy3"/>
    <dgm:cxn modelId="{DC4593AB-D5A2-4930-8C64-D39746BBBAC5}" type="presParOf" srcId="{CD921199-421F-4F2A-B471-31AFC650A895}" destId="{CF875238-643F-4CA6-ACA7-8019F1ED5BD6}" srcOrd="0" destOrd="0" presId="urn:microsoft.com/office/officeart/2005/8/layout/hierarchy3"/>
    <dgm:cxn modelId="{2C8C9C68-5B99-4B67-A4D6-323C2A1E4584}" type="presParOf" srcId="{CD921199-421F-4F2A-B471-31AFC650A895}" destId="{A96A0E69-BA43-4518-99D7-87CFBB1EBF63}" srcOrd="1" destOrd="0" presId="urn:microsoft.com/office/officeart/2005/8/layout/hierarchy3"/>
    <dgm:cxn modelId="{5753D88A-7B01-4000-A5CC-8C036EE551D8}" type="presParOf" srcId="{1E9A3088-9BB4-40B3-B719-790F904ABB0E}" destId="{ED399BF2-7B2F-42A1-A300-123E45E3FA9F}" srcOrd="1" destOrd="0" presId="urn:microsoft.com/office/officeart/2005/8/layout/hierarchy3"/>
    <dgm:cxn modelId="{8D4CD309-72B5-49C4-BA58-3B62093E4B44}" type="presParOf" srcId="{ED399BF2-7B2F-42A1-A300-123E45E3FA9F}" destId="{52A458C4-BEBE-4DA7-9B4D-08707CB190B5}" srcOrd="0" destOrd="0" presId="urn:microsoft.com/office/officeart/2005/8/layout/hierarchy3"/>
    <dgm:cxn modelId="{C4160128-7D9B-4E89-B225-BAC3306A74CC}" type="presParOf" srcId="{ED399BF2-7B2F-42A1-A300-123E45E3FA9F}" destId="{00CE56B9-5FDF-45BA-BC29-3014438A8DB7}" srcOrd="1" destOrd="0" presId="urn:microsoft.com/office/officeart/2005/8/layout/hierarchy3"/>
    <dgm:cxn modelId="{0CE4F37D-C340-4E82-9BE4-DBACE22B31C6}" type="presParOf" srcId="{ED399BF2-7B2F-42A1-A300-123E45E3FA9F}" destId="{F678178C-0E81-48F9-B6C4-B90530336E7E}" srcOrd="2" destOrd="0" presId="urn:microsoft.com/office/officeart/2005/8/layout/hierarchy3"/>
    <dgm:cxn modelId="{DD74383D-36D0-493A-819F-47017B0F5D69}" type="presParOf" srcId="{ED399BF2-7B2F-42A1-A300-123E45E3FA9F}" destId="{1DDAA096-DFF7-442D-AAD8-8ACE646CCF97}" srcOrd="3" destOrd="0" presId="urn:microsoft.com/office/officeart/2005/8/layout/hierarchy3"/>
    <dgm:cxn modelId="{0B5EF95A-B291-45E0-A11B-F3E1D01F66A0}" type="presParOf" srcId="{D0AEB5BF-026B-4869-8F57-877DD1BAF3F0}" destId="{BE0B02B1-BF2E-4754-9BBB-72E56AC5DD5F}" srcOrd="1" destOrd="0" presId="urn:microsoft.com/office/officeart/2005/8/layout/hierarchy3"/>
    <dgm:cxn modelId="{1E824BAE-9FFA-4FC4-8749-09EEFDE9887D}" type="presParOf" srcId="{BE0B02B1-BF2E-4754-9BBB-72E56AC5DD5F}" destId="{93AF2833-C3C0-4204-B37A-DE81B279B330}" srcOrd="0" destOrd="0" presId="urn:microsoft.com/office/officeart/2005/8/layout/hierarchy3"/>
    <dgm:cxn modelId="{20902DC2-8624-45AF-A184-2F60C8A975F8}" type="presParOf" srcId="{93AF2833-C3C0-4204-B37A-DE81B279B330}" destId="{AFC05068-229B-4A55-9487-E436E9AFAC80}" srcOrd="0" destOrd="0" presId="urn:microsoft.com/office/officeart/2005/8/layout/hierarchy3"/>
    <dgm:cxn modelId="{F827E2F6-8B5E-4AEE-80E5-A6C051D5BB2F}" type="presParOf" srcId="{93AF2833-C3C0-4204-B37A-DE81B279B330}" destId="{602262EE-A6B5-4B59-9B58-86999D151015}" srcOrd="1" destOrd="0" presId="urn:microsoft.com/office/officeart/2005/8/layout/hierarchy3"/>
    <dgm:cxn modelId="{D8912038-F941-4C08-A43D-72A47EAD625F}" type="presParOf" srcId="{BE0B02B1-BF2E-4754-9BBB-72E56AC5DD5F}" destId="{65FB0BBC-695E-4C0B-9BD2-F646F060CE0D}" srcOrd="1" destOrd="0" presId="urn:microsoft.com/office/officeart/2005/8/layout/hierarchy3"/>
    <dgm:cxn modelId="{18BCBA2E-E47B-4C22-A7B8-2FB2BA3CFCAF}" type="presParOf" srcId="{65FB0BBC-695E-4C0B-9BD2-F646F060CE0D}" destId="{24D87883-B531-42A6-AA49-C66DA23C0961}" srcOrd="0" destOrd="0" presId="urn:microsoft.com/office/officeart/2005/8/layout/hierarchy3"/>
    <dgm:cxn modelId="{C0BAC46C-3E7E-4EAE-8903-52697C2B5D9D}" type="presParOf" srcId="{65FB0BBC-695E-4C0B-9BD2-F646F060CE0D}" destId="{5B8734CF-2462-41A6-9374-B8F9E6B8834F}" srcOrd="1" destOrd="0" presId="urn:microsoft.com/office/officeart/2005/8/layout/hierarchy3"/>
    <dgm:cxn modelId="{2917BE35-9B37-459A-8352-838A1EFBEF76}" type="presParOf" srcId="{65FB0BBC-695E-4C0B-9BD2-F646F060CE0D}" destId="{74F92BE2-0077-41A7-BA2D-149E05B7FF27}" srcOrd="2" destOrd="0" presId="urn:microsoft.com/office/officeart/2005/8/layout/hierarchy3"/>
    <dgm:cxn modelId="{63360E8F-079C-4D62-80EF-0CEC0F53D277}" type="presParOf" srcId="{65FB0BBC-695E-4C0B-9BD2-F646F060CE0D}" destId="{6436A9C7-113E-4ABA-8FA5-C8ADB8844BD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9848DC1-4F4B-4E34-937C-9BF2B54FD16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BO"/>
        </a:p>
      </dgm:t>
    </dgm:pt>
    <dgm:pt modelId="{29269A7A-DEB7-468A-B8DC-AFC33FF9BD75}">
      <dgm:prSet phldrT="[Texto]" custT="1"/>
      <dgm:spPr/>
      <dgm:t>
        <a:bodyPr/>
        <a:lstStyle/>
        <a:p>
          <a:r>
            <a:rPr lang="en-US" sz="2800" dirty="0" err="1" smtClean="0"/>
            <a:t>Compartidas</a:t>
          </a:r>
          <a:r>
            <a:rPr lang="en-US" sz="2800" dirty="0" smtClean="0"/>
            <a:t>  </a:t>
          </a:r>
          <a:endParaRPr lang="es-BO" sz="2800" dirty="0"/>
        </a:p>
      </dgm:t>
    </dgm:pt>
    <dgm:pt modelId="{FB05ED8B-DFED-474E-B1B0-3FA36F2B688F}" type="parTrans" cxnId="{55501C0E-96BA-4276-9282-EB77C9FF3B91}">
      <dgm:prSet/>
      <dgm:spPr/>
      <dgm:t>
        <a:bodyPr/>
        <a:lstStyle/>
        <a:p>
          <a:endParaRPr lang="es-BO"/>
        </a:p>
      </dgm:t>
    </dgm:pt>
    <dgm:pt modelId="{491ADDF0-3A11-4F91-A4BB-6FC5DBAB8A25}" type="sibTrans" cxnId="{55501C0E-96BA-4276-9282-EB77C9FF3B91}">
      <dgm:prSet/>
      <dgm:spPr/>
      <dgm:t>
        <a:bodyPr/>
        <a:lstStyle/>
        <a:p>
          <a:endParaRPr lang="es-BO"/>
        </a:p>
      </dgm:t>
    </dgm:pt>
    <dgm:pt modelId="{ED0C29BB-1459-4F8A-8834-2105FFAE18F7}">
      <dgm:prSet phldrT="[Texto]" custT="1"/>
      <dgm:spPr/>
      <dgm:t>
        <a:bodyPr/>
        <a:lstStyle/>
        <a:p>
          <a:r>
            <a:rPr lang="en-US" sz="1800" dirty="0" err="1" smtClean="0"/>
            <a:t>Nivel</a:t>
          </a:r>
          <a:r>
            <a:rPr lang="en-US" sz="1800" dirty="0" smtClean="0"/>
            <a:t> central y </a:t>
          </a:r>
          <a:r>
            <a:rPr lang="en-US" sz="1800" dirty="0" err="1" smtClean="0"/>
            <a:t>las</a:t>
          </a:r>
          <a:r>
            <a:rPr lang="en-US" sz="1800" dirty="0" smtClean="0"/>
            <a:t> ETAS</a:t>
          </a:r>
          <a:endParaRPr lang="es-BO" sz="1800" dirty="0"/>
        </a:p>
      </dgm:t>
    </dgm:pt>
    <dgm:pt modelId="{A9502143-162D-4583-92FE-D2240606BE98}" type="parTrans" cxnId="{BD8711D9-9BCC-432E-B5D1-812660B556FC}">
      <dgm:prSet/>
      <dgm:spPr/>
      <dgm:t>
        <a:bodyPr/>
        <a:lstStyle/>
        <a:p>
          <a:endParaRPr lang="es-BO"/>
        </a:p>
      </dgm:t>
    </dgm:pt>
    <dgm:pt modelId="{0308AD98-43FB-4AAC-AD6C-AE9E36F308A5}" type="sibTrans" cxnId="{BD8711D9-9BCC-432E-B5D1-812660B556FC}">
      <dgm:prSet/>
      <dgm:spPr/>
      <dgm:t>
        <a:bodyPr/>
        <a:lstStyle/>
        <a:p>
          <a:endParaRPr lang="es-BO"/>
        </a:p>
      </dgm:t>
    </dgm:pt>
    <dgm:pt modelId="{1708C947-C95D-443A-B8BF-B5FC98E17D98}">
      <dgm:prSet phldrT="[Texto]"/>
      <dgm:spPr/>
      <dgm:t>
        <a:bodyPr/>
        <a:lstStyle/>
        <a:p>
          <a:r>
            <a:rPr lang="es-BO" dirty="0" smtClean="0"/>
            <a:t>La legislación está reservada para la Asamblea Legislativa Plurinacional pudiendo las </a:t>
          </a:r>
          <a:r>
            <a:rPr lang="es-BO" dirty="0" err="1" smtClean="0"/>
            <a:t>ETAs</a:t>
          </a:r>
          <a:r>
            <a:rPr lang="es-BO" dirty="0" smtClean="0"/>
            <a:t> ejercer la reglamentación y/o ejecución</a:t>
          </a:r>
          <a:endParaRPr lang="es-BO" dirty="0"/>
        </a:p>
      </dgm:t>
    </dgm:pt>
    <dgm:pt modelId="{80618FFF-14E8-44AA-A066-611A8DDB4FB2}" type="parTrans" cxnId="{F6D94B69-08DA-48A4-ADE7-6BF62B4DE2FF}">
      <dgm:prSet/>
      <dgm:spPr/>
      <dgm:t>
        <a:bodyPr/>
        <a:lstStyle/>
        <a:p>
          <a:endParaRPr lang="es-BO"/>
        </a:p>
      </dgm:t>
    </dgm:pt>
    <dgm:pt modelId="{59B25235-43E9-4887-8FBF-BCB1AD6BA093}" type="sibTrans" cxnId="{F6D94B69-08DA-48A4-ADE7-6BF62B4DE2FF}">
      <dgm:prSet/>
      <dgm:spPr/>
      <dgm:t>
        <a:bodyPr/>
        <a:lstStyle/>
        <a:p>
          <a:endParaRPr lang="es-BO"/>
        </a:p>
      </dgm:t>
    </dgm:pt>
    <dgm:pt modelId="{A5D996C6-23F4-45EA-96E5-255727D9AFCA}">
      <dgm:prSet phldrT="[Texto]" custT="1"/>
      <dgm:spPr/>
      <dgm:t>
        <a:bodyPr/>
        <a:lstStyle/>
        <a:p>
          <a:r>
            <a:rPr lang="en-US" sz="2800" dirty="0" err="1" smtClean="0"/>
            <a:t>Concurrentes</a:t>
          </a:r>
          <a:r>
            <a:rPr lang="en-US" sz="2800" dirty="0" smtClean="0"/>
            <a:t> </a:t>
          </a:r>
          <a:endParaRPr lang="es-BO" sz="2800" dirty="0"/>
        </a:p>
      </dgm:t>
    </dgm:pt>
    <dgm:pt modelId="{7F8010F1-230C-4587-9A92-131BBB93425E}" type="parTrans" cxnId="{E114476C-C314-491C-832E-CB98C2DCFE38}">
      <dgm:prSet/>
      <dgm:spPr/>
      <dgm:t>
        <a:bodyPr/>
        <a:lstStyle/>
        <a:p>
          <a:endParaRPr lang="es-BO"/>
        </a:p>
      </dgm:t>
    </dgm:pt>
    <dgm:pt modelId="{409FC1E1-2A28-4A24-B29E-DF4A63FB53C7}" type="sibTrans" cxnId="{E114476C-C314-491C-832E-CB98C2DCFE38}">
      <dgm:prSet/>
      <dgm:spPr/>
      <dgm:t>
        <a:bodyPr/>
        <a:lstStyle/>
        <a:p>
          <a:endParaRPr lang="es-BO"/>
        </a:p>
      </dgm:t>
    </dgm:pt>
    <dgm:pt modelId="{BC75D457-928E-4DB5-B3D4-44CD4AD50B8D}">
      <dgm:prSet phldrT="[Texto]" custT="1"/>
      <dgm:spPr/>
      <dgm:t>
        <a:bodyPr/>
        <a:lstStyle/>
        <a:p>
          <a:r>
            <a:rPr lang="es-BO" sz="1800" dirty="0" smtClean="0"/>
            <a:t>Nivel central y las ETAS</a:t>
          </a:r>
        </a:p>
      </dgm:t>
    </dgm:pt>
    <dgm:pt modelId="{D26B24CF-C890-49B6-B8B0-ED418A7E7AA7}" type="parTrans" cxnId="{96FD576F-1128-4EA9-B518-F26B7EA4537D}">
      <dgm:prSet/>
      <dgm:spPr/>
      <dgm:t>
        <a:bodyPr/>
        <a:lstStyle/>
        <a:p>
          <a:endParaRPr lang="es-BO"/>
        </a:p>
      </dgm:t>
    </dgm:pt>
    <dgm:pt modelId="{F6C50F2F-EFE4-4D78-AAD0-7ABB149ED222}" type="sibTrans" cxnId="{96FD576F-1128-4EA9-B518-F26B7EA4537D}">
      <dgm:prSet/>
      <dgm:spPr/>
      <dgm:t>
        <a:bodyPr/>
        <a:lstStyle/>
        <a:p>
          <a:endParaRPr lang="es-BO"/>
        </a:p>
      </dgm:t>
    </dgm:pt>
    <dgm:pt modelId="{9014174B-E923-4074-BED8-A5415E3107C7}">
      <dgm:prSet phldrT="[Texto]"/>
      <dgm:spPr/>
      <dgm:t>
        <a:bodyPr/>
        <a:lstStyle/>
        <a:p>
          <a:r>
            <a:rPr lang="es-BO" dirty="0" smtClean="0"/>
            <a:t>Las </a:t>
          </a:r>
          <a:r>
            <a:rPr lang="es-BO" dirty="0" err="1" smtClean="0"/>
            <a:t>ETAs</a:t>
          </a:r>
          <a:r>
            <a:rPr lang="es-BO" dirty="0" smtClean="0"/>
            <a:t> deberán desarrollar la legislación, a partir de la Ley básica sancionada por el órgano legislativo del nivel central del Estado, y asumir su reglamentación y ejecución</a:t>
          </a:r>
          <a:endParaRPr lang="es-BO" dirty="0"/>
        </a:p>
      </dgm:t>
    </dgm:pt>
    <dgm:pt modelId="{DE10A29C-3140-4499-A22F-8C6635FCBD1F}" type="parTrans" cxnId="{5E36398C-6245-48B0-97AC-4380DA013B03}">
      <dgm:prSet/>
      <dgm:spPr/>
      <dgm:t>
        <a:bodyPr/>
        <a:lstStyle/>
        <a:p>
          <a:endParaRPr lang="es-BO"/>
        </a:p>
      </dgm:t>
    </dgm:pt>
    <dgm:pt modelId="{0F90C1F8-2FA3-4226-B5F0-870AA752E0DD}" type="sibTrans" cxnId="{5E36398C-6245-48B0-97AC-4380DA013B03}">
      <dgm:prSet/>
      <dgm:spPr/>
      <dgm:t>
        <a:bodyPr/>
        <a:lstStyle/>
        <a:p>
          <a:endParaRPr lang="es-BO"/>
        </a:p>
      </dgm:t>
    </dgm:pt>
    <dgm:pt modelId="{D0AEB5BF-026B-4869-8F57-877DD1BAF3F0}" type="pres">
      <dgm:prSet presAssocID="{D9848DC1-4F4B-4E34-937C-9BF2B54FD16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BO"/>
        </a:p>
      </dgm:t>
    </dgm:pt>
    <dgm:pt modelId="{1E9A3088-9BB4-40B3-B719-790F904ABB0E}" type="pres">
      <dgm:prSet presAssocID="{29269A7A-DEB7-468A-B8DC-AFC33FF9BD75}" presName="root" presStyleCnt="0"/>
      <dgm:spPr/>
      <dgm:t>
        <a:bodyPr/>
        <a:lstStyle/>
        <a:p>
          <a:endParaRPr lang="en-CA"/>
        </a:p>
      </dgm:t>
    </dgm:pt>
    <dgm:pt modelId="{CD921199-421F-4F2A-B471-31AFC650A895}" type="pres">
      <dgm:prSet presAssocID="{29269A7A-DEB7-468A-B8DC-AFC33FF9BD75}" presName="rootComposite" presStyleCnt="0"/>
      <dgm:spPr/>
      <dgm:t>
        <a:bodyPr/>
        <a:lstStyle/>
        <a:p>
          <a:endParaRPr lang="en-CA"/>
        </a:p>
      </dgm:t>
    </dgm:pt>
    <dgm:pt modelId="{CF875238-643F-4CA6-ACA7-8019F1ED5BD6}" type="pres">
      <dgm:prSet presAssocID="{29269A7A-DEB7-468A-B8DC-AFC33FF9BD75}" presName="rootText" presStyleLbl="node1" presStyleIdx="0" presStyleCnt="2" custScaleX="147136"/>
      <dgm:spPr/>
      <dgm:t>
        <a:bodyPr/>
        <a:lstStyle/>
        <a:p>
          <a:endParaRPr lang="es-BO"/>
        </a:p>
      </dgm:t>
    </dgm:pt>
    <dgm:pt modelId="{A96A0E69-BA43-4518-99D7-87CFBB1EBF63}" type="pres">
      <dgm:prSet presAssocID="{29269A7A-DEB7-468A-B8DC-AFC33FF9BD75}" presName="rootConnector" presStyleLbl="node1" presStyleIdx="0" presStyleCnt="2"/>
      <dgm:spPr/>
      <dgm:t>
        <a:bodyPr/>
        <a:lstStyle/>
        <a:p>
          <a:endParaRPr lang="es-BO"/>
        </a:p>
      </dgm:t>
    </dgm:pt>
    <dgm:pt modelId="{ED399BF2-7B2F-42A1-A300-123E45E3FA9F}" type="pres">
      <dgm:prSet presAssocID="{29269A7A-DEB7-468A-B8DC-AFC33FF9BD75}" presName="childShape" presStyleCnt="0"/>
      <dgm:spPr/>
      <dgm:t>
        <a:bodyPr/>
        <a:lstStyle/>
        <a:p>
          <a:endParaRPr lang="en-CA"/>
        </a:p>
      </dgm:t>
    </dgm:pt>
    <dgm:pt modelId="{52A458C4-BEBE-4DA7-9B4D-08707CB190B5}" type="pres">
      <dgm:prSet presAssocID="{A9502143-162D-4583-92FE-D2240606BE98}" presName="Name13" presStyleLbl="parChTrans1D2" presStyleIdx="0" presStyleCnt="4"/>
      <dgm:spPr/>
      <dgm:t>
        <a:bodyPr/>
        <a:lstStyle/>
        <a:p>
          <a:endParaRPr lang="es-BO"/>
        </a:p>
      </dgm:t>
    </dgm:pt>
    <dgm:pt modelId="{00CE56B9-5FDF-45BA-BC29-3014438A8DB7}" type="pres">
      <dgm:prSet presAssocID="{ED0C29BB-1459-4F8A-8834-2105FFAE18F7}" presName="childText" presStyleLbl="bgAcc1" presStyleIdx="0" presStyleCnt="4" custScaleX="155634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F678178C-0E81-48F9-B6C4-B90530336E7E}" type="pres">
      <dgm:prSet presAssocID="{80618FFF-14E8-44AA-A066-611A8DDB4FB2}" presName="Name13" presStyleLbl="parChTrans1D2" presStyleIdx="1" presStyleCnt="4"/>
      <dgm:spPr/>
      <dgm:t>
        <a:bodyPr/>
        <a:lstStyle/>
        <a:p>
          <a:endParaRPr lang="es-BO"/>
        </a:p>
      </dgm:t>
    </dgm:pt>
    <dgm:pt modelId="{1DDAA096-DFF7-442D-AAD8-8ACE646CCF97}" type="pres">
      <dgm:prSet presAssocID="{1708C947-C95D-443A-B8BF-B5FC98E17D98}" presName="childText" presStyleLbl="bgAcc1" presStyleIdx="1" presStyleCnt="4" custScaleX="181208" custScaleY="252518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BE0B02B1-BF2E-4754-9BBB-72E56AC5DD5F}" type="pres">
      <dgm:prSet presAssocID="{A5D996C6-23F4-45EA-96E5-255727D9AFCA}" presName="root" presStyleCnt="0"/>
      <dgm:spPr/>
      <dgm:t>
        <a:bodyPr/>
        <a:lstStyle/>
        <a:p>
          <a:endParaRPr lang="en-CA"/>
        </a:p>
      </dgm:t>
    </dgm:pt>
    <dgm:pt modelId="{93AF2833-C3C0-4204-B37A-DE81B279B330}" type="pres">
      <dgm:prSet presAssocID="{A5D996C6-23F4-45EA-96E5-255727D9AFCA}" presName="rootComposite" presStyleCnt="0"/>
      <dgm:spPr/>
      <dgm:t>
        <a:bodyPr/>
        <a:lstStyle/>
        <a:p>
          <a:endParaRPr lang="en-CA"/>
        </a:p>
      </dgm:t>
    </dgm:pt>
    <dgm:pt modelId="{AFC05068-229B-4A55-9487-E436E9AFAC80}" type="pres">
      <dgm:prSet presAssocID="{A5D996C6-23F4-45EA-96E5-255727D9AFCA}" presName="rootText" presStyleLbl="node1" presStyleIdx="1" presStyleCnt="2" custScaleX="156130"/>
      <dgm:spPr/>
      <dgm:t>
        <a:bodyPr/>
        <a:lstStyle/>
        <a:p>
          <a:endParaRPr lang="es-BO"/>
        </a:p>
      </dgm:t>
    </dgm:pt>
    <dgm:pt modelId="{602262EE-A6B5-4B59-9B58-86999D151015}" type="pres">
      <dgm:prSet presAssocID="{A5D996C6-23F4-45EA-96E5-255727D9AFCA}" presName="rootConnector" presStyleLbl="node1" presStyleIdx="1" presStyleCnt="2"/>
      <dgm:spPr/>
      <dgm:t>
        <a:bodyPr/>
        <a:lstStyle/>
        <a:p>
          <a:endParaRPr lang="es-BO"/>
        </a:p>
      </dgm:t>
    </dgm:pt>
    <dgm:pt modelId="{65FB0BBC-695E-4C0B-9BD2-F646F060CE0D}" type="pres">
      <dgm:prSet presAssocID="{A5D996C6-23F4-45EA-96E5-255727D9AFCA}" presName="childShape" presStyleCnt="0"/>
      <dgm:spPr/>
      <dgm:t>
        <a:bodyPr/>
        <a:lstStyle/>
        <a:p>
          <a:endParaRPr lang="en-CA"/>
        </a:p>
      </dgm:t>
    </dgm:pt>
    <dgm:pt modelId="{24D87883-B531-42A6-AA49-C66DA23C0961}" type="pres">
      <dgm:prSet presAssocID="{D26B24CF-C890-49B6-B8B0-ED418A7E7AA7}" presName="Name13" presStyleLbl="parChTrans1D2" presStyleIdx="2" presStyleCnt="4"/>
      <dgm:spPr/>
      <dgm:t>
        <a:bodyPr/>
        <a:lstStyle/>
        <a:p>
          <a:endParaRPr lang="es-BO"/>
        </a:p>
      </dgm:t>
    </dgm:pt>
    <dgm:pt modelId="{5B8734CF-2462-41A6-9374-B8F9E6B8834F}" type="pres">
      <dgm:prSet presAssocID="{BC75D457-928E-4DB5-B3D4-44CD4AD50B8D}" presName="childText" presStyleLbl="bgAcc1" presStyleIdx="2" presStyleCnt="4" custScaleX="149454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74F92BE2-0077-41A7-BA2D-149E05B7FF27}" type="pres">
      <dgm:prSet presAssocID="{DE10A29C-3140-4499-A22F-8C6635FCBD1F}" presName="Name13" presStyleLbl="parChTrans1D2" presStyleIdx="3" presStyleCnt="4"/>
      <dgm:spPr/>
      <dgm:t>
        <a:bodyPr/>
        <a:lstStyle/>
        <a:p>
          <a:endParaRPr lang="es-BO"/>
        </a:p>
      </dgm:t>
    </dgm:pt>
    <dgm:pt modelId="{6436A9C7-113E-4ABA-8FA5-C8ADB8844BD6}" type="pres">
      <dgm:prSet presAssocID="{9014174B-E923-4074-BED8-A5415E3107C7}" presName="childText" presStyleLbl="bgAcc1" presStyleIdx="3" presStyleCnt="4" custScaleX="150302" custScaleY="391859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</dgm:ptLst>
  <dgm:cxnLst>
    <dgm:cxn modelId="{5E36398C-6245-48B0-97AC-4380DA013B03}" srcId="{A5D996C6-23F4-45EA-96E5-255727D9AFCA}" destId="{9014174B-E923-4074-BED8-A5415E3107C7}" srcOrd="1" destOrd="0" parTransId="{DE10A29C-3140-4499-A22F-8C6635FCBD1F}" sibTransId="{0F90C1F8-2FA3-4226-B5F0-870AA752E0DD}"/>
    <dgm:cxn modelId="{96FD576F-1128-4EA9-B518-F26B7EA4537D}" srcId="{A5D996C6-23F4-45EA-96E5-255727D9AFCA}" destId="{BC75D457-928E-4DB5-B3D4-44CD4AD50B8D}" srcOrd="0" destOrd="0" parTransId="{D26B24CF-C890-49B6-B8B0-ED418A7E7AA7}" sibTransId="{F6C50F2F-EFE4-4D78-AAD0-7ABB149ED222}"/>
    <dgm:cxn modelId="{E114476C-C314-491C-832E-CB98C2DCFE38}" srcId="{D9848DC1-4F4B-4E34-937C-9BF2B54FD166}" destId="{A5D996C6-23F4-45EA-96E5-255727D9AFCA}" srcOrd="1" destOrd="0" parTransId="{7F8010F1-230C-4587-9A92-131BBB93425E}" sibTransId="{409FC1E1-2A28-4A24-B29E-DF4A63FB53C7}"/>
    <dgm:cxn modelId="{240E76B2-4FB5-4733-82E2-DE06D8A5845E}" type="presOf" srcId="{29269A7A-DEB7-468A-B8DC-AFC33FF9BD75}" destId="{A96A0E69-BA43-4518-99D7-87CFBB1EBF63}" srcOrd="1" destOrd="0" presId="urn:microsoft.com/office/officeart/2005/8/layout/hierarchy3"/>
    <dgm:cxn modelId="{B3AA73DB-8449-4113-A05A-E9D21ECBED7B}" type="presOf" srcId="{A5D996C6-23F4-45EA-96E5-255727D9AFCA}" destId="{602262EE-A6B5-4B59-9B58-86999D151015}" srcOrd="1" destOrd="0" presId="urn:microsoft.com/office/officeart/2005/8/layout/hierarchy3"/>
    <dgm:cxn modelId="{F60299D6-BC41-4984-99C3-FC0C43DAF5F8}" type="presOf" srcId="{BC75D457-928E-4DB5-B3D4-44CD4AD50B8D}" destId="{5B8734CF-2462-41A6-9374-B8F9E6B8834F}" srcOrd="0" destOrd="0" presId="urn:microsoft.com/office/officeart/2005/8/layout/hierarchy3"/>
    <dgm:cxn modelId="{F6D94B69-08DA-48A4-ADE7-6BF62B4DE2FF}" srcId="{29269A7A-DEB7-468A-B8DC-AFC33FF9BD75}" destId="{1708C947-C95D-443A-B8BF-B5FC98E17D98}" srcOrd="1" destOrd="0" parTransId="{80618FFF-14E8-44AA-A066-611A8DDB4FB2}" sibTransId="{59B25235-43E9-4887-8FBF-BCB1AD6BA093}"/>
    <dgm:cxn modelId="{89038ADB-6E14-4E98-9A99-84A567916966}" type="presOf" srcId="{D9848DC1-4F4B-4E34-937C-9BF2B54FD166}" destId="{D0AEB5BF-026B-4869-8F57-877DD1BAF3F0}" srcOrd="0" destOrd="0" presId="urn:microsoft.com/office/officeart/2005/8/layout/hierarchy3"/>
    <dgm:cxn modelId="{7BC3886F-3919-480D-A0A5-5557A2E259B9}" type="presOf" srcId="{A5D996C6-23F4-45EA-96E5-255727D9AFCA}" destId="{AFC05068-229B-4A55-9487-E436E9AFAC80}" srcOrd="0" destOrd="0" presId="urn:microsoft.com/office/officeart/2005/8/layout/hierarchy3"/>
    <dgm:cxn modelId="{A08CBF5E-6FC4-4937-8DDB-7868002462A0}" type="presOf" srcId="{29269A7A-DEB7-468A-B8DC-AFC33FF9BD75}" destId="{CF875238-643F-4CA6-ACA7-8019F1ED5BD6}" srcOrd="0" destOrd="0" presId="urn:microsoft.com/office/officeart/2005/8/layout/hierarchy3"/>
    <dgm:cxn modelId="{CF7A48AF-C719-4E4E-9099-C6E390198E4D}" type="presOf" srcId="{D26B24CF-C890-49B6-B8B0-ED418A7E7AA7}" destId="{24D87883-B531-42A6-AA49-C66DA23C0961}" srcOrd="0" destOrd="0" presId="urn:microsoft.com/office/officeart/2005/8/layout/hierarchy3"/>
    <dgm:cxn modelId="{55501C0E-96BA-4276-9282-EB77C9FF3B91}" srcId="{D9848DC1-4F4B-4E34-937C-9BF2B54FD166}" destId="{29269A7A-DEB7-468A-B8DC-AFC33FF9BD75}" srcOrd="0" destOrd="0" parTransId="{FB05ED8B-DFED-474E-B1B0-3FA36F2B688F}" sibTransId="{491ADDF0-3A11-4F91-A4BB-6FC5DBAB8A25}"/>
    <dgm:cxn modelId="{BD8711D9-9BCC-432E-B5D1-812660B556FC}" srcId="{29269A7A-DEB7-468A-B8DC-AFC33FF9BD75}" destId="{ED0C29BB-1459-4F8A-8834-2105FFAE18F7}" srcOrd="0" destOrd="0" parTransId="{A9502143-162D-4583-92FE-D2240606BE98}" sibTransId="{0308AD98-43FB-4AAC-AD6C-AE9E36F308A5}"/>
    <dgm:cxn modelId="{8F2095B6-75DA-407F-986F-EC7FF74E9CD4}" type="presOf" srcId="{A9502143-162D-4583-92FE-D2240606BE98}" destId="{52A458C4-BEBE-4DA7-9B4D-08707CB190B5}" srcOrd="0" destOrd="0" presId="urn:microsoft.com/office/officeart/2005/8/layout/hierarchy3"/>
    <dgm:cxn modelId="{1F8E22A6-DE56-4396-AF29-805DEA6DBC7C}" type="presOf" srcId="{80618FFF-14E8-44AA-A066-611A8DDB4FB2}" destId="{F678178C-0E81-48F9-B6C4-B90530336E7E}" srcOrd="0" destOrd="0" presId="urn:microsoft.com/office/officeart/2005/8/layout/hierarchy3"/>
    <dgm:cxn modelId="{65CF7F60-AB86-45A2-B279-DEF4FA3F3DA6}" type="presOf" srcId="{ED0C29BB-1459-4F8A-8834-2105FFAE18F7}" destId="{00CE56B9-5FDF-45BA-BC29-3014438A8DB7}" srcOrd="0" destOrd="0" presId="urn:microsoft.com/office/officeart/2005/8/layout/hierarchy3"/>
    <dgm:cxn modelId="{CEBD6CEF-6903-4C50-9102-87D8AA0A09B9}" type="presOf" srcId="{DE10A29C-3140-4499-A22F-8C6635FCBD1F}" destId="{74F92BE2-0077-41A7-BA2D-149E05B7FF27}" srcOrd="0" destOrd="0" presId="urn:microsoft.com/office/officeart/2005/8/layout/hierarchy3"/>
    <dgm:cxn modelId="{7A31E546-E3D7-43E8-B4FF-BA4DEAF457F0}" type="presOf" srcId="{9014174B-E923-4074-BED8-A5415E3107C7}" destId="{6436A9C7-113E-4ABA-8FA5-C8ADB8844BD6}" srcOrd="0" destOrd="0" presId="urn:microsoft.com/office/officeart/2005/8/layout/hierarchy3"/>
    <dgm:cxn modelId="{4C9A56F9-3CE1-40A1-910C-94C5932C882E}" type="presOf" srcId="{1708C947-C95D-443A-B8BF-B5FC98E17D98}" destId="{1DDAA096-DFF7-442D-AAD8-8ACE646CCF97}" srcOrd="0" destOrd="0" presId="urn:microsoft.com/office/officeart/2005/8/layout/hierarchy3"/>
    <dgm:cxn modelId="{0EFFDC2B-CEF7-4E40-8391-4D2A3DFF6D36}" type="presParOf" srcId="{D0AEB5BF-026B-4869-8F57-877DD1BAF3F0}" destId="{1E9A3088-9BB4-40B3-B719-790F904ABB0E}" srcOrd="0" destOrd="0" presId="urn:microsoft.com/office/officeart/2005/8/layout/hierarchy3"/>
    <dgm:cxn modelId="{D2815599-08BC-4B10-BC0E-8F9F0F81B702}" type="presParOf" srcId="{1E9A3088-9BB4-40B3-B719-790F904ABB0E}" destId="{CD921199-421F-4F2A-B471-31AFC650A895}" srcOrd="0" destOrd="0" presId="urn:microsoft.com/office/officeart/2005/8/layout/hierarchy3"/>
    <dgm:cxn modelId="{1D0B6B26-EAA4-42FD-BE77-EC7AC3F77EE8}" type="presParOf" srcId="{CD921199-421F-4F2A-B471-31AFC650A895}" destId="{CF875238-643F-4CA6-ACA7-8019F1ED5BD6}" srcOrd="0" destOrd="0" presId="urn:microsoft.com/office/officeart/2005/8/layout/hierarchy3"/>
    <dgm:cxn modelId="{8B1BFE80-4319-450F-B2C9-2720006A25CF}" type="presParOf" srcId="{CD921199-421F-4F2A-B471-31AFC650A895}" destId="{A96A0E69-BA43-4518-99D7-87CFBB1EBF63}" srcOrd="1" destOrd="0" presId="urn:microsoft.com/office/officeart/2005/8/layout/hierarchy3"/>
    <dgm:cxn modelId="{BC57608B-C595-4BA0-9CD4-F298F289880A}" type="presParOf" srcId="{1E9A3088-9BB4-40B3-B719-790F904ABB0E}" destId="{ED399BF2-7B2F-42A1-A300-123E45E3FA9F}" srcOrd="1" destOrd="0" presId="urn:microsoft.com/office/officeart/2005/8/layout/hierarchy3"/>
    <dgm:cxn modelId="{6803E553-3DD5-490E-92CF-880D8EA1E693}" type="presParOf" srcId="{ED399BF2-7B2F-42A1-A300-123E45E3FA9F}" destId="{52A458C4-BEBE-4DA7-9B4D-08707CB190B5}" srcOrd="0" destOrd="0" presId="urn:microsoft.com/office/officeart/2005/8/layout/hierarchy3"/>
    <dgm:cxn modelId="{71552D59-01C1-4A71-917D-1AC29CC6D501}" type="presParOf" srcId="{ED399BF2-7B2F-42A1-A300-123E45E3FA9F}" destId="{00CE56B9-5FDF-45BA-BC29-3014438A8DB7}" srcOrd="1" destOrd="0" presId="urn:microsoft.com/office/officeart/2005/8/layout/hierarchy3"/>
    <dgm:cxn modelId="{7ABED47A-DA36-4A71-BED4-BEB60859F73C}" type="presParOf" srcId="{ED399BF2-7B2F-42A1-A300-123E45E3FA9F}" destId="{F678178C-0E81-48F9-B6C4-B90530336E7E}" srcOrd="2" destOrd="0" presId="urn:microsoft.com/office/officeart/2005/8/layout/hierarchy3"/>
    <dgm:cxn modelId="{6D70473C-0D45-4CEA-902E-E77C81C9AC6C}" type="presParOf" srcId="{ED399BF2-7B2F-42A1-A300-123E45E3FA9F}" destId="{1DDAA096-DFF7-442D-AAD8-8ACE646CCF97}" srcOrd="3" destOrd="0" presId="urn:microsoft.com/office/officeart/2005/8/layout/hierarchy3"/>
    <dgm:cxn modelId="{E0FD14EA-F7A9-4C11-8DB3-1D1911A46D6F}" type="presParOf" srcId="{D0AEB5BF-026B-4869-8F57-877DD1BAF3F0}" destId="{BE0B02B1-BF2E-4754-9BBB-72E56AC5DD5F}" srcOrd="1" destOrd="0" presId="urn:microsoft.com/office/officeart/2005/8/layout/hierarchy3"/>
    <dgm:cxn modelId="{9C9BAA7C-A06A-4F6D-8E63-B80E461DD830}" type="presParOf" srcId="{BE0B02B1-BF2E-4754-9BBB-72E56AC5DD5F}" destId="{93AF2833-C3C0-4204-B37A-DE81B279B330}" srcOrd="0" destOrd="0" presId="urn:microsoft.com/office/officeart/2005/8/layout/hierarchy3"/>
    <dgm:cxn modelId="{ABF4A8B6-38AC-47D3-AC10-9C01FD380CBD}" type="presParOf" srcId="{93AF2833-C3C0-4204-B37A-DE81B279B330}" destId="{AFC05068-229B-4A55-9487-E436E9AFAC80}" srcOrd="0" destOrd="0" presId="urn:microsoft.com/office/officeart/2005/8/layout/hierarchy3"/>
    <dgm:cxn modelId="{BB2FFF1B-9CC5-4C3B-84FC-5FC43D8D6175}" type="presParOf" srcId="{93AF2833-C3C0-4204-B37A-DE81B279B330}" destId="{602262EE-A6B5-4B59-9B58-86999D151015}" srcOrd="1" destOrd="0" presId="urn:microsoft.com/office/officeart/2005/8/layout/hierarchy3"/>
    <dgm:cxn modelId="{50167EB7-F17C-4DE8-8713-48EF054AFE54}" type="presParOf" srcId="{BE0B02B1-BF2E-4754-9BBB-72E56AC5DD5F}" destId="{65FB0BBC-695E-4C0B-9BD2-F646F060CE0D}" srcOrd="1" destOrd="0" presId="urn:microsoft.com/office/officeart/2005/8/layout/hierarchy3"/>
    <dgm:cxn modelId="{1A2D5EFC-7D92-4416-8775-64252829EF76}" type="presParOf" srcId="{65FB0BBC-695E-4C0B-9BD2-F646F060CE0D}" destId="{24D87883-B531-42A6-AA49-C66DA23C0961}" srcOrd="0" destOrd="0" presId="urn:microsoft.com/office/officeart/2005/8/layout/hierarchy3"/>
    <dgm:cxn modelId="{93C7DFBD-4F30-4C53-81D1-A18526ED4913}" type="presParOf" srcId="{65FB0BBC-695E-4C0B-9BD2-F646F060CE0D}" destId="{5B8734CF-2462-41A6-9374-B8F9E6B8834F}" srcOrd="1" destOrd="0" presId="urn:microsoft.com/office/officeart/2005/8/layout/hierarchy3"/>
    <dgm:cxn modelId="{59C906F9-721A-4D86-8691-00E5CB1B5AB1}" type="presParOf" srcId="{65FB0BBC-695E-4C0B-9BD2-F646F060CE0D}" destId="{74F92BE2-0077-41A7-BA2D-149E05B7FF27}" srcOrd="2" destOrd="0" presId="urn:microsoft.com/office/officeart/2005/8/layout/hierarchy3"/>
    <dgm:cxn modelId="{A2E186C9-E889-49B0-A51A-2B34179F5BB3}" type="presParOf" srcId="{65FB0BBC-695E-4C0B-9BD2-F646F060CE0D}" destId="{6436A9C7-113E-4ABA-8FA5-C8ADB8844BD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4F722BD-B7CD-42BB-8301-27077598E284}" type="doc">
      <dgm:prSet loTypeId="urn:microsoft.com/office/officeart/2005/8/layout/vList5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BO"/>
        </a:p>
      </dgm:t>
    </dgm:pt>
    <dgm:pt modelId="{FC8FBB60-8EAE-493C-A405-03F67093644E}">
      <dgm:prSet phldrT="[Texto]"/>
      <dgm:spPr/>
      <dgm:t>
        <a:bodyPr/>
        <a:lstStyle/>
        <a:p>
          <a:r>
            <a:rPr lang="es-CR"/>
            <a:t>PRINCIPIOS </a:t>
          </a:r>
          <a:endParaRPr lang="es-BO" dirty="0"/>
        </a:p>
      </dgm:t>
    </dgm:pt>
    <dgm:pt modelId="{D73DD3EC-AE0C-41A1-84FC-5C8579FD8BDE}" type="parTrans" cxnId="{518EA586-ECD7-4594-BBEB-F1E04A7C2C54}">
      <dgm:prSet/>
      <dgm:spPr/>
      <dgm:t>
        <a:bodyPr/>
        <a:lstStyle/>
        <a:p>
          <a:endParaRPr lang="es-BO"/>
        </a:p>
      </dgm:t>
    </dgm:pt>
    <dgm:pt modelId="{ECE69446-C9B0-46DD-9A1E-8376EB8DEC9B}" type="sibTrans" cxnId="{518EA586-ECD7-4594-BBEB-F1E04A7C2C54}">
      <dgm:prSet/>
      <dgm:spPr/>
      <dgm:t>
        <a:bodyPr/>
        <a:lstStyle/>
        <a:p>
          <a:endParaRPr lang="es-BO"/>
        </a:p>
      </dgm:t>
    </dgm:pt>
    <dgm:pt modelId="{CD1E8FB7-5D1B-448C-BAEE-C6CB531E2078}">
      <dgm:prSet phldrT="[Texto]"/>
      <dgm:spPr/>
      <dgm:t>
        <a:bodyPr/>
        <a:lstStyle/>
        <a:p>
          <a:r>
            <a:rPr lang="es-BO" dirty="0"/>
            <a:t>CONTENIDOS DE LOS ESTATUTOS Y CARTAS ORGANICAS</a:t>
          </a:r>
        </a:p>
      </dgm:t>
    </dgm:pt>
    <dgm:pt modelId="{D9300B95-C212-4277-BF2B-2813F9FC33DD}" type="parTrans" cxnId="{2372A4DD-0636-4799-8E35-C38B9B7992F2}">
      <dgm:prSet/>
      <dgm:spPr/>
      <dgm:t>
        <a:bodyPr/>
        <a:lstStyle/>
        <a:p>
          <a:endParaRPr lang="es-BO"/>
        </a:p>
      </dgm:t>
    </dgm:pt>
    <dgm:pt modelId="{73B47463-3651-407E-8171-9F6601DB9970}" type="sibTrans" cxnId="{2372A4DD-0636-4799-8E35-C38B9B7992F2}">
      <dgm:prSet/>
      <dgm:spPr/>
      <dgm:t>
        <a:bodyPr/>
        <a:lstStyle/>
        <a:p>
          <a:endParaRPr lang="es-BO"/>
        </a:p>
      </dgm:t>
    </dgm:pt>
    <dgm:pt modelId="{DAEF21D2-A56A-4E80-A60B-67A7BF74538B}">
      <dgm:prSet phldrT="[Texto]"/>
      <dgm:spPr/>
      <dgm:t>
        <a:bodyPr/>
        <a:lstStyle/>
        <a:p>
          <a:pPr algn="just"/>
          <a:r>
            <a:rPr lang="es-CR" b="1" u="sng" dirty="0"/>
            <a:t>Régimen de igualdad de género, generacional y de personas en situación de discapacidad.</a:t>
          </a:r>
          <a:endParaRPr lang="es-BO" dirty="0"/>
        </a:p>
      </dgm:t>
    </dgm:pt>
    <dgm:pt modelId="{B8B26807-C7B8-4E89-AE80-AA9844F8EF0F}" type="parTrans" cxnId="{3D597926-8031-4C62-BEB6-B60A810D5B60}">
      <dgm:prSet/>
      <dgm:spPr/>
      <dgm:t>
        <a:bodyPr/>
        <a:lstStyle/>
        <a:p>
          <a:endParaRPr lang="es-BO"/>
        </a:p>
      </dgm:t>
    </dgm:pt>
    <dgm:pt modelId="{708E30F9-9EB5-4083-8091-176FA9F6E6DF}" type="sibTrans" cxnId="{3D597926-8031-4C62-BEB6-B60A810D5B60}">
      <dgm:prSet/>
      <dgm:spPr/>
      <dgm:t>
        <a:bodyPr/>
        <a:lstStyle/>
        <a:p>
          <a:endParaRPr lang="es-BO"/>
        </a:p>
      </dgm:t>
    </dgm:pt>
    <dgm:pt modelId="{EC77F7C3-6738-44CF-A5B9-5400E008E685}">
      <dgm:prSet phldrT="[Texto]"/>
      <dgm:spPr/>
      <dgm:t>
        <a:bodyPr/>
        <a:lstStyle/>
        <a:p>
          <a:r>
            <a:rPr lang="es-BO"/>
            <a:t>PLANIFICACIÓN</a:t>
          </a:r>
          <a:endParaRPr lang="es-BO" dirty="0"/>
        </a:p>
      </dgm:t>
    </dgm:pt>
    <dgm:pt modelId="{B0429EC4-ECA0-4252-879F-2874222A6F9C}" type="parTrans" cxnId="{F74B120C-5AB3-40E5-BC86-A3EFF3F0F900}">
      <dgm:prSet/>
      <dgm:spPr/>
      <dgm:t>
        <a:bodyPr/>
        <a:lstStyle/>
        <a:p>
          <a:endParaRPr lang="es-BO"/>
        </a:p>
      </dgm:t>
    </dgm:pt>
    <dgm:pt modelId="{DDFBB86D-DC1F-4609-A770-8CFEB8983AC5}" type="sibTrans" cxnId="{F74B120C-5AB3-40E5-BC86-A3EFF3F0F900}">
      <dgm:prSet/>
      <dgm:spPr/>
      <dgm:t>
        <a:bodyPr/>
        <a:lstStyle/>
        <a:p>
          <a:endParaRPr lang="es-BO"/>
        </a:p>
      </dgm:t>
    </dgm:pt>
    <dgm:pt modelId="{B1F770A8-F273-42E2-AAEE-23369601D8A4}">
      <dgm:prSet phldrT="[Texto]" custT="1"/>
      <dgm:spPr/>
      <dgm:t>
        <a:bodyPr/>
        <a:lstStyle/>
        <a:p>
          <a:pPr algn="just"/>
          <a:r>
            <a:rPr lang="es-BO" sz="1400" dirty="0"/>
            <a:t>Art. 93.II.1 </a:t>
          </a:r>
          <a:r>
            <a:rPr lang="es-CR" sz="1400" b="1" dirty="0">
              <a:effectLst/>
            </a:rPr>
            <a:t>Diseñar y establecer el </a:t>
          </a:r>
          <a:r>
            <a:rPr lang="es-CR" sz="1400" b="1" u="sng" dirty="0">
              <a:effectLst/>
            </a:rPr>
            <a:t>plan de desarrollo económico y social del departamento</a:t>
          </a:r>
          <a:r>
            <a:rPr lang="es-CR" sz="1400" b="1" dirty="0">
              <a:effectLst/>
            </a:rPr>
            <a:t>, incorporando los criterios del desarrollo económico y </a:t>
          </a:r>
          <a:r>
            <a:rPr lang="es-CR" sz="1400" b="1" dirty="0"/>
            <a:t>humano, con </a:t>
          </a:r>
          <a:r>
            <a:rPr lang="es-CR" sz="1400" b="1" u="sng" dirty="0"/>
            <a:t>equidad de género</a:t>
          </a:r>
          <a:r>
            <a:rPr lang="es-CR" sz="1400" b="1" dirty="0"/>
            <a:t> </a:t>
          </a:r>
          <a:r>
            <a:rPr lang="es-CR" sz="1400" b="1" u="sng" dirty="0"/>
            <a:t>e</a:t>
          </a:r>
          <a:r>
            <a:rPr lang="es-CR" sz="1400" b="1" dirty="0"/>
            <a:t> </a:t>
          </a:r>
          <a:r>
            <a:rPr lang="es-CR" sz="1400" b="1" u="sng" dirty="0"/>
            <a:t>igualdad de oportunidades</a:t>
          </a:r>
          <a:r>
            <a:rPr lang="es-CR" sz="1400" b="1" dirty="0" smtClean="0"/>
            <a:t>,</a:t>
          </a:r>
          <a:endParaRPr lang="es-BO" sz="1400" dirty="0"/>
        </a:p>
      </dgm:t>
    </dgm:pt>
    <dgm:pt modelId="{2430F510-E605-45A1-9236-755D434D4911}" type="parTrans" cxnId="{8BD96D86-1B50-488E-AB1F-04B30A7BCCD0}">
      <dgm:prSet/>
      <dgm:spPr/>
      <dgm:t>
        <a:bodyPr/>
        <a:lstStyle/>
        <a:p>
          <a:endParaRPr lang="es-BO"/>
        </a:p>
      </dgm:t>
    </dgm:pt>
    <dgm:pt modelId="{EE4C43AF-58BE-4424-BFC9-A7EDC765F107}" type="sibTrans" cxnId="{8BD96D86-1B50-488E-AB1F-04B30A7BCCD0}">
      <dgm:prSet/>
      <dgm:spPr/>
      <dgm:t>
        <a:bodyPr/>
        <a:lstStyle/>
        <a:p>
          <a:endParaRPr lang="es-BO"/>
        </a:p>
      </dgm:t>
    </dgm:pt>
    <dgm:pt modelId="{77A3BBDB-DC94-4EB1-BFFC-F29B59BBF733}">
      <dgm:prSet phldrT="[Texto]"/>
      <dgm:spPr/>
      <dgm:t>
        <a:bodyPr/>
        <a:lstStyle/>
        <a:p>
          <a:r>
            <a:rPr lang="es-CR" b="1" u="none" dirty="0"/>
            <a:t>Art. 5. 11 </a:t>
          </a:r>
          <a:r>
            <a:rPr lang="es-CR" b="1" u="sng" dirty="0"/>
            <a:t>Equidad de </a:t>
          </a:r>
          <a:r>
            <a:rPr lang="es-CR" b="1" u="sng" dirty="0" smtClean="0"/>
            <a:t>Género</a:t>
          </a:r>
          <a:endParaRPr lang="es-BO" dirty="0"/>
        </a:p>
      </dgm:t>
    </dgm:pt>
    <dgm:pt modelId="{C62D2EF1-C55D-4DD0-A7E1-A8CA298F1048}" type="parTrans" cxnId="{0BA24B61-ED7F-4534-9847-0E2F399D1B7B}">
      <dgm:prSet/>
      <dgm:spPr/>
      <dgm:t>
        <a:bodyPr/>
        <a:lstStyle/>
        <a:p>
          <a:endParaRPr lang="es-BO"/>
        </a:p>
      </dgm:t>
    </dgm:pt>
    <dgm:pt modelId="{DC2B7FC6-1487-4FA7-A349-0544D3804AAE}" type="sibTrans" cxnId="{0BA24B61-ED7F-4534-9847-0E2F399D1B7B}">
      <dgm:prSet/>
      <dgm:spPr/>
      <dgm:t>
        <a:bodyPr/>
        <a:lstStyle/>
        <a:p>
          <a:endParaRPr lang="es-BO"/>
        </a:p>
      </dgm:t>
    </dgm:pt>
    <dgm:pt modelId="{9D072299-802A-49D5-B3DE-64C0DB7AD53D}">
      <dgm:prSet phldrT="[Texto]" custT="1"/>
      <dgm:spPr/>
      <dgm:t>
        <a:bodyPr/>
        <a:lstStyle/>
        <a:p>
          <a:r>
            <a:rPr lang="es-CR" sz="1400" dirty="0"/>
            <a:t>Art. 114 II. (…) sujeto a las disposiciones legales, las directrices y el clasificador </a:t>
          </a:r>
          <a:r>
            <a:rPr lang="es-CR" sz="1400" dirty="0" smtClean="0"/>
            <a:t>presupuestario, </a:t>
          </a:r>
          <a:r>
            <a:rPr lang="es-CR" sz="1400" dirty="0"/>
            <a:t>los mismos que incluirán </a:t>
          </a:r>
          <a:r>
            <a:rPr lang="es-CR" sz="1400" b="1" u="sng" dirty="0"/>
            <a:t>categorías de género para asegurar la eliminación de las brechas y desigualdades</a:t>
          </a:r>
          <a:r>
            <a:rPr lang="es-CR" sz="1400" dirty="0"/>
            <a:t>, cuando corresponda.</a:t>
          </a:r>
          <a:endParaRPr lang="es-BO" sz="1400" dirty="0"/>
        </a:p>
      </dgm:t>
    </dgm:pt>
    <dgm:pt modelId="{449A321F-DB1A-488C-AD91-16DE900B7324}" type="parTrans" cxnId="{0FE5C073-3EBB-4D93-9BA7-6DF48E738A0E}">
      <dgm:prSet/>
      <dgm:spPr/>
      <dgm:t>
        <a:bodyPr/>
        <a:lstStyle/>
        <a:p>
          <a:endParaRPr lang="es-BO"/>
        </a:p>
      </dgm:t>
    </dgm:pt>
    <dgm:pt modelId="{FE11E1B1-8D75-4012-8A9B-C8F7C1F8AB0E}" type="sibTrans" cxnId="{0FE5C073-3EBB-4D93-9BA7-6DF48E738A0E}">
      <dgm:prSet/>
      <dgm:spPr/>
      <dgm:t>
        <a:bodyPr/>
        <a:lstStyle/>
        <a:p>
          <a:endParaRPr lang="es-BO"/>
        </a:p>
      </dgm:t>
    </dgm:pt>
    <dgm:pt modelId="{D33C7855-4BD9-4F56-8893-34A4DEFBE07A}">
      <dgm:prSet phldrT="[Texto]"/>
      <dgm:spPr/>
      <dgm:t>
        <a:bodyPr/>
        <a:lstStyle/>
        <a:p>
          <a:r>
            <a:rPr lang="es-BO" dirty="0"/>
            <a:t>PRESUPUESTO DE LAS ETAS</a:t>
          </a:r>
        </a:p>
      </dgm:t>
    </dgm:pt>
    <dgm:pt modelId="{0B7D0BB7-CBD7-415A-B652-C175E4A5DD48}" type="parTrans" cxnId="{D4EABE39-74FF-4AAD-804E-9D9B6705E8C8}">
      <dgm:prSet/>
      <dgm:spPr/>
      <dgm:t>
        <a:bodyPr/>
        <a:lstStyle/>
        <a:p>
          <a:endParaRPr lang="es-BO"/>
        </a:p>
      </dgm:t>
    </dgm:pt>
    <dgm:pt modelId="{60E0124D-C488-4F40-ABA1-41C172D9FDE1}" type="sibTrans" cxnId="{D4EABE39-74FF-4AAD-804E-9D9B6705E8C8}">
      <dgm:prSet/>
      <dgm:spPr/>
      <dgm:t>
        <a:bodyPr/>
        <a:lstStyle/>
        <a:p>
          <a:endParaRPr lang="es-BO"/>
        </a:p>
      </dgm:t>
    </dgm:pt>
    <dgm:pt modelId="{5E26821B-3010-4D5F-A701-879EBD1A3535}">
      <dgm:prSet phldrT="[Texto]"/>
      <dgm:spPr/>
      <dgm:t>
        <a:bodyPr/>
        <a:lstStyle/>
        <a:p>
          <a:pPr algn="just"/>
          <a:r>
            <a:rPr lang="es-BO" dirty="0"/>
            <a:t>Art. 63.11  Contenidos Mínimos que deben tener los estatutos y cartas orgánicas:</a:t>
          </a:r>
        </a:p>
      </dgm:t>
    </dgm:pt>
    <dgm:pt modelId="{1FA454D0-9576-40CB-BD73-F790ACF4CF9E}" type="parTrans" cxnId="{C99339C3-2919-4718-81AB-AD170A0CE503}">
      <dgm:prSet/>
      <dgm:spPr/>
      <dgm:t>
        <a:bodyPr/>
        <a:lstStyle/>
        <a:p>
          <a:endParaRPr lang="es-BO"/>
        </a:p>
      </dgm:t>
    </dgm:pt>
    <dgm:pt modelId="{1DC4EAA2-1B8F-49D2-9BC9-8CFC1DF7C2EB}" type="sibTrans" cxnId="{C99339C3-2919-4718-81AB-AD170A0CE503}">
      <dgm:prSet/>
      <dgm:spPr/>
      <dgm:t>
        <a:bodyPr/>
        <a:lstStyle/>
        <a:p>
          <a:endParaRPr lang="es-BO"/>
        </a:p>
      </dgm:t>
    </dgm:pt>
    <dgm:pt modelId="{64352EE7-097F-44C9-977E-5618CAD82F9A}">
      <dgm:prSet custT="1"/>
      <dgm:spPr/>
      <dgm:t>
        <a:bodyPr/>
        <a:lstStyle/>
        <a:p>
          <a:r>
            <a:rPr lang="es-CR" sz="1400" dirty="0"/>
            <a:t>IV. Las ETA elaborarán el presupuesto </a:t>
          </a:r>
          <a:r>
            <a:rPr lang="es-CR" sz="1400" dirty="0" smtClean="0"/>
            <a:t>institucional (…) en </a:t>
          </a:r>
          <a:r>
            <a:rPr lang="es-CR" sz="1400" dirty="0"/>
            <a:t>el marco de la transparencia fiscal y </a:t>
          </a:r>
          <a:r>
            <a:rPr lang="es-CR" sz="1400" b="1" u="sng" dirty="0"/>
            <a:t>equidad de género</a:t>
          </a:r>
          <a:r>
            <a:rPr lang="es-CR" sz="1400" b="1" dirty="0"/>
            <a:t>.</a:t>
          </a:r>
        </a:p>
      </dgm:t>
    </dgm:pt>
    <dgm:pt modelId="{4EEC6259-3495-452E-AD7F-EF7151EE3338}" type="parTrans" cxnId="{97E822D4-0BA4-4DA9-9EFE-52EF5A266C79}">
      <dgm:prSet/>
      <dgm:spPr/>
      <dgm:t>
        <a:bodyPr/>
        <a:lstStyle/>
        <a:p>
          <a:endParaRPr lang="es-BO"/>
        </a:p>
      </dgm:t>
    </dgm:pt>
    <dgm:pt modelId="{9FABE695-6B99-47ED-8BD4-4A5C8836F0D9}" type="sibTrans" cxnId="{97E822D4-0BA4-4DA9-9EFE-52EF5A266C79}">
      <dgm:prSet/>
      <dgm:spPr/>
      <dgm:t>
        <a:bodyPr/>
        <a:lstStyle/>
        <a:p>
          <a:endParaRPr lang="es-BO"/>
        </a:p>
      </dgm:t>
    </dgm:pt>
    <dgm:pt modelId="{25502792-84C4-4B6B-ADA3-0DEC9DA7A650}">
      <dgm:prSet phldrT="[Texto]"/>
      <dgm:spPr/>
      <dgm:t>
        <a:bodyPr/>
        <a:lstStyle/>
        <a:p>
          <a:r>
            <a:rPr lang="es-CR" b="1" dirty="0" smtClean="0"/>
            <a:t>Las ETAS </a:t>
          </a:r>
          <a:r>
            <a:rPr lang="es-CR" b="1" u="sng" dirty="0" smtClean="0"/>
            <a:t>garantizan el ejercicio pleno de las libertades y los derechos de mujeres y hombres, </a:t>
          </a:r>
          <a:r>
            <a:rPr lang="es-CR" b="1" dirty="0" smtClean="0"/>
            <a:t>reconocidos en la CPE, generando las condiciones y los medios que contribuyan al logro de la justicia social, la igualdad de oportunidades, la sostenibilidad e integralidad del desarrollo</a:t>
          </a:r>
          <a:endParaRPr lang="es-BO" dirty="0"/>
        </a:p>
      </dgm:t>
    </dgm:pt>
    <dgm:pt modelId="{9558C07B-B76E-48D7-902D-B220F87B8768}" type="parTrans" cxnId="{008BC78B-2E0A-4F9A-9620-44675C128E07}">
      <dgm:prSet/>
      <dgm:spPr/>
      <dgm:t>
        <a:bodyPr/>
        <a:lstStyle/>
        <a:p>
          <a:endParaRPr lang="en-CA"/>
        </a:p>
      </dgm:t>
    </dgm:pt>
    <dgm:pt modelId="{A62EFC1C-38A7-46B7-A117-A5BD283C75F2}" type="sibTrans" cxnId="{008BC78B-2E0A-4F9A-9620-44675C128E07}">
      <dgm:prSet/>
      <dgm:spPr/>
      <dgm:t>
        <a:bodyPr/>
        <a:lstStyle/>
        <a:p>
          <a:endParaRPr lang="en-CA"/>
        </a:p>
      </dgm:t>
    </dgm:pt>
    <dgm:pt modelId="{BB3B697A-58DB-4890-8ECC-3E53401D1614}" type="pres">
      <dgm:prSet presAssocID="{74F722BD-B7CD-42BB-8301-27077598E2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403C4B8C-C869-45C0-AE2D-CB3CFA78DBE1}" type="pres">
      <dgm:prSet presAssocID="{FC8FBB60-8EAE-493C-A405-03F67093644E}" presName="linNode" presStyleCnt="0"/>
      <dgm:spPr/>
    </dgm:pt>
    <dgm:pt modelId="{9DC76A5E-65A7-42F2-91E7-6BFC537AB1F3}" type="pres">
      <dgm:prSet presAssocID="{FC8FBB60-8EAE-493C-A405-03F67093644E}" presName="parentText" presStyleLbl="node1" presStyleIdx="0" presStyleCnt="4" custScaleY="5691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AE4CA36-DD0A-4A40-8BD4-6DF9779D835F}" type="pres">
      <dgm:prSet presAssocID="{FC8FBB60-8EAE-493C-A405-03F67093644E}" presName="descendantText" presStyleLbl="alignAccFollowNode1" presStyleIdx="0" presStyleCnt="4" custScaleY="10005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34F29F7-0725-4F1C-B73E-9312CDE18B47}" type="pres">
      <dgm:prSet presAssocID="{ECE69446-C9B0-46DD-9A1E-8376EB8DEC9B}" presName="sp" presStyleCnt="0"/>
      <dgm:spPr/>
    </dgm:pt>
    <dgm:pt modelId="{8A0A24C9-3205-4EB2-A970-5A6C068518AB}" type="pres">
      <dgm:prSet presAssocID="{CD1E8FB7-5D1B-448C-BAEE-C6CB531E2078}" presName="linNode" presStyleCnt="0"/>
      <dgm:spPr/>
    </dgm:pt>
    <dgm:pt modelId="{D08A1381-53CE-40A7-BA19-F68F53B69C9F}" type="pres">
      <dgm:prSet presAssocID="{CD1E8FB7-5D1B-448C-BAEE-C6CB531E2078}" presName="parentText" presStyleLbl="node1" presStyleIdx="1" presStyleCnt="4" custScaleY="60404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8BE9616-69D5-4F39-86EC-6F515D4D0111}" type="pres">
      <dgm:prSet presAssocID="{CD1E8FB7-5D1B-448C-BAEE-C6CB531E2078}" presName="descendantText" presStyleLbl="alignAccFollowNode1" presStyleIdx="1" presStyleCnt="4" custScaleY="6899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57B4E5F-358F-404C-A5A3-DC737A866C5A}" type="pres">
      <dgm:prSet presAssocID="{73B47463-3651-407E-8171-9F6601DB9970}" presName="sp" presStyleCnt="0"/>
      <dgm:spPr/>
    </dgm:pt>
    <dgm:pt modelId="{7E036D41-2A4B-4F37-824F-467D9D7C2A84}" type="pres">
      <dgm:prSet presAssocID="{EC77F7C3-6738-44CF-A5B9-5400E008E685}" presName="linNode" presStyleCnt="0"/>
      <dgm:spPr/>
    </dgm:pt>
    <dgm:pt modelId="{B34C1A27-9CA9-416B-99D5-20DB82C612C1}" type="pres">
      <dgm:prSet presAssocID="{EC77F7C3-6738-44CF-A5B9-5400E008E685}" presName="parentText" presStyleLbl="node1" presStyleIdx="2" presStyleCnt="4" custScaleY="60668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6629F97-1D73-44A0-8724-AA81F4E4A768}" type="pres">
      <dgm:prSet presAssocID="{EC77F7C3-6738-44CF-A5B9-5400E008E685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F3225D6-6B35-4D70-8881-885771DF6BA6}" type="pres">
      <dgm:prSet presAssocID="{DDFBB86D-DC1F-4609-A770-8CFEB8983AC5}" presName="sp" presStyleCnt="0"/>
      <dgm:spPr/>
    </dgm:pt>
    <dgm:pt modelId="{59337C22-5FB4-4F1D-A800-985077848BD5}" type="pres">
      <dgm:prSet presAssocID="{D33C7855-4BD9-4F56-8893-34A4DEFBE07A}" presName="linNode" presStyleCnt="0"/>
      <dgm:spPr/>
    </dgm:pt>
    <dgm:pt modelId="{21795587-53B0-44E2-9CE3-4A2C13D0E097}" type="pres">
      <dgm:prSet presAssocID="{D33C7855-4BD9-4F56-8893-34A4DEFBE07A}" presName="parentText" presStyleLbl="node1" presStyleIdx="3" presStyleCnt="4" custScaleY="60947" custLinFactNeighborY="-2407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DD35F17-846D-4345-BA94-9389207CDCD8}" type="pres">
      <dgm:prSet presAssocID="{D33C7855-4BD9-4F56-8893-34A4DEFBE07A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3EF2E621-B9B6-48F6-AF50-66F2BF9C4775}" type="presOf" srcId="{25502792-84C4-4B6B-ADA3-0DEC9DA7A650}" destId="{FAE4CA36-DD0A-4A40-8BD4-6DF9779D835F}" srcOrd="0" destOrd="1" presId="urn:microsoft.com/office/officeart/2005/8/layout/vList5"/>
    <dgm:cxn modelId="{C99339C3-2919-4718-81AB-AD170A0CE503}" srcId="{CD1E8FB7-5D1B-448C-BAEE-C6CB531E2078}" destId="{5E26821B-3010-4D5F-A701-879EBD1A3535}" srcOrd="0" destOrd="0" parTransId="{1FA454D0-9576-40CB-BD73-F790ACF4CF9E}" sibTransId="{1DC4EAA2-1B8F-49D2-9BC9-8CFC1DF7C2EB}"/>
    <dgm:cxn modelId="{3D597926-8031-4C62-BEB6-B60A810D5B60}" srcId="{CD1E8FB7-5D1B-448C-BAEE-C6CB531E2078}" destId="{DAEF21D2-A56A-4E80-A60B-67A7BF74538B}" srcOrd="1" destOrd="0" parTransId="{B8B26807-C7B8-4E89-AE80-AA9844F8EF0F}" sibTransId="{708E30F9-9EB5-4083-8091-176FA9F6E6DF}"/>
    <dgm:cxn modelId="{0FE5C073-3EBB-4D93-9BA7-6DF48E738A0E}" srcId="{D33C7855-4BD9-4F56-8893-34A4DEFBE07A}" destId="{9D072299-802A-49D5-B3DE-64C0DB7AD53D}" srcOrd="0" destOrd="0" parTransId="{449A321F-DB1A-488C-AD91-16DE900B7324}" sibTransId="{FE11E1B1-8D75-4012-8A9B-C8F7C1F8AB0E}"/>
    <dgm:cxn modelId="{ECDC7F9B-F486-4011-9AB2-8113AA13DF94}" type="presOf" srcId="{EC77F7C3-6738-44CF-A5B9-5400E008E685}" destId="{B34C1A27-9CA9-416B-99D5-20DB82C612C1}" srcOrd="0" destOrd="0" presId="urn:microsoft.com/office/officeart/2005/8/layout/vList5"/>
    <dgm:cxn modelId="{20761AEB-F57F-424B-83FE-C4CC6EC6596A}" type="presOf" srcId="{B1F770A8-F273-42E2-AAEE-23369601D8A4}" destId="{36629F97-1D73-44A0-8724-AA81F4E4A768}" srcOrd="0" destOrd="0" presId="urn:microsoft.com/office/officeart/2005/8/layout/vList5"/>
    <dgm:cxn modelId="{64580D65-E36F-4BEE-A84C-25638047876F}" type="presOf" srcId="{64352EE7-097F-44C9-977E-5618CAD82F9A}" destId="{9DD35F17-846D-4345-BA94-9389207CDCD8}" srcOrd="0" destOrd="1" presId="urn:microsoft.com/office/officeart/2005/8/layout/vList5"/>
    <dgm:cxn modelId="{A6DB7E4A-DC84-452B-9AA6-301CF0CF2D93}" type="presOf" srcId="{FC8FBB60-8EAE-493C-A405-03F67093644E}" destId="{9DC76A5E-65A7-42F2-91E7-6BFC537AB1F3}" srcOrd="0" destOrd="0" presId="urn:microsoft.com/office/officeart/2005/8/layout/vList5"/>
    <dgm:cxn modelId="{8BD96D86-1B50-488E-AB1F-04B30A7BCCD0}" srcId="{EC77F7C3-6738-44CF-A5B9-5400E008E685}" destId="{B1F770A8-F273-42E2-AAEE-23369601D8A4}" srcOrd="0" destOrd="0" parTransId="{2430F510-E605-45A1-9236-755D434D4911}" sibTransId="{EE4C43AF-58BE-4424-BFC9-A7EDC765F107}"/>
    <dgm:cxn modelId="{5D223D67-CD8E-464C-87A6-6319CD43BEB0}" type="presOf" srcId="{D33C7855-4BD9-4F56-8893-34A4DEFBE07A}" destId="{21795587-53B0-44E2-9CE3-4A2C13D0E097}" srcOrd="0" destOrd="0" presId="urn:microsoft.com/office/officeart/2005/8/layout/vList5"/>
    <dgm:cxn modelId="{6F31E9E6-5915-4C4B-B497-E2D02D11F6AD}" type="presOf" srcId="{DAEF21D2-A56A-4E80-A60B-67A7BF74538B}" destId="{58BE9616-69D5-4F39-86EC-6F515D4D0111}" srcOrd="0" destOrd="1" presId="urn:microsoft.com/office/officeart/2005/8/layout/vList5"/>
    <dgm:cxn modelId="{F74B120C-5AB3-40E5-BC86-A3EFF3F0F900}" srcId="{74F722BD-B7CD-42BB-8301-27077598E284}" destId="{EC77F7C3-6738-44CF-A5B9-5400E008E685}" srcOrd="2" destOrd="0" parTransId="{B0429EC4-ECA0-4252-879F-2874222A6F9C}" sibTransId="{DDFBB86D-DC1F-4609-A770-8CFEB8983AC5}"/>
    <dgm:cxn modelId="{B081E7D6-C7A4-45D8-9352-3DB3191B5311}" type="presOf" srcId="{CD1E8FB7-5D1B-448C-BAEE-C6CB531E2078}" destId="{D08A1381-53CE-40A7-BA19-F68F53B69C9F}" srcOrd="0" destOrd="0" presId="urn:microsoft.com/office/officeart/2005/8/layout/vList5"/>
    <dgm:cxn modelId="{518EA586-ECD7-4594-BBEB-F1E04A7C2C54}" srcId="{74F722BD-B7CD-42BB-8301-27077598E284}" destId="{FC8FBB60-8EAE-493C-A405-03F67093644E}" srcOrd="0" destOrd="0" parTransId="{D73DD3EC-AE0C-41A1-84FC-5C8579FD8BDE}" sibTransId="{ECE69446-C9B0-46DD-9A1E-8376EB8DEC9B}"/>
    <dgm:cxn modelId="{2372A4DD-0636-4799-8E35-C38B9B7992F2}" srcId="{74F722BD-B7CD-42BB-8301-27077598E284}" destId="{CD1E8FB7-5D1B-448C-BAEE-C6CB531E2078}" srcOrd="1" destOrd="0" parTransId="{D9300B95-C212-4277-BF2B-2813F9FC33DD}" sibTransId="{73B47463-3651-407E-8171-9F6601DB9970}"/>
    <dgm:cxn modelId="{1A503670-0BE3-4D35-84D8-80DB46A5F551}" type="presOf" srcId="{5E26821B-3010-4D5F-A701-879EBD1A3535}" destId="{58BE9616-69D5-4F39-86EC-6F515D4D0111}" srcOrd="0" destOrd="0" presId="urn:microsoft.com/office/officeart/2005/8/layout/vList5"/>
    <dgm:cxn modelId="{95EBFE10-5E39-42FC-82D1-BB177482C085}" type="presOf" srcId="{9D072299-802A-49D5-B3DE-64C0DB7AD53D}" destId="{9DD35F17-846D-4345-BA94-9389207CDCD8}" srcOrd="0" destOrd="0" presId="urn:microsoft.com/office/officeart/2005/8/layout/vList5"/>
    <dgm:cxn modelId="{0BA24B61-ED7F-4534-9847-0E2F399D1B7B}" srcId="{FC8FBB60-8EAE-493C-A405-03F67093644E}" destId="{77A3BBDB-DC94-4EB1-BFFC-F29B59BBF733}" srcOrd="0" destOrd="0" parTransId="{C62D2EF1-C55D-4DD0-A7E1-A8CA298F1048}" sibTransId="{DC2B7FC6-1487-4FA7-A349-0544D3804AAE}"/>
    <dgm:cxn modelId="{D4EABE39-74FF-4AAD-804E-9D9B6705E8C8}" srcId="{74F722BD-B7CD-42BB-8301-27077598E284}" destId="{D33C7855-4BD9-4F56-8893-34A4DEFBE07A}" srcOrd="3" destOrd="0" parTransId="{0B7D0BB7-CBD7-415A-B652-C175E4A5DD48}" sibTransId="{60E0124D-C488-4F40-ABA1-41C172D9FDE1}"/>
    <dgm:cxn modelId="{97E822D4-0BA4-4DA9-9EFE-52EF5A266C79}" srcId="{D33C7855-4BD9-4F56-8893-34A4DEFBE07A}" destId="{64352EE7-097F-44C9-977E-5618CAD82F9A}" srcOrd="1" destOrd="0" parTransId="{4EEC6259-3495-452E-AD7F-EF7151EE3338}" sibTransId="{9FABE695-6B99-47ED-8BD4-4A5C8836F0D9}"/>
    <dgm:cxn modelId="{71EBF1B7-7644-4FA0-868D-693284F4C4E3}" type="presOf" srcId="{74F722BD-B7CD-42BB-8301-27077598E284}" destId="{BB3B697A-58DB-4890-8ECC-3E53401D1614}" srcOrd="0" destOrd="0" presId="urn:microsoft.com/office/officeart/2005/8/layout/vList5"/>
    <dgm:cxn modelId="{008BC78B-2E0A-4F9A-9620-44675C128E07}" srcId="{FC8FBB60-8EAE-493C-A405-03F67093644E}" destId="{25502792-84C4-4B6B-ADA3-0DEC9DA7A650}" srcOrd="1" destOrd="0" parTransId="{9558C07B-B76E-48D7-902D-B220F87B8768}" sibTransId="{A62EFC1C-38A7-46B7-A117-A5BD283C75F2}"/>
    <dgm:cxn modelId="{24FA85F0-3FAE-4C74-ABA6-332D92B355DD}" type="presOf" srcId="{77A3BBDB-DC94-4EB1-BFFC-F29B59BBF733}" destId="{FAE4CA36-DD0A-4A40-8BD4-6DF9779D835F}" srcOrd="0" destOrd="0" presId="urn:microsoft.com/office/officeart/2005/8/layout/vList5"/>
    <dgm:cxn modelId="{EBFC8726-8506-4B05-AAD0-BDE3B8943193}" type="presParOf" srcId="{BB3B697A-58DB-4890-8ECC-3E53401D1614}" destId="{403C4B8C-C869-45C0-AE2D-CB3CFA78DBE1}" srcOrd="0" destOrd="0" presId="urn:microsoft.com/office/officeart/2005/8/layout/vList5"/>
    <dgm:cxn modelId="{2B9829BA-DB1B-44A6-898B-595DE40DDD4D}" type="presParOf" srcId="{403C4B8C-C869-45C0-AE2D-CB3CFA78DBE1}" destId="{9DC76A5E-65A7-42F2-91E7-6BFC537AB1F3}" srcOrd="0" destOrd="0" presId="urn:microsoft.com/office/officeart/2005/8/layout/vList5"/>
    <dgm:cxn modelId="{A3FDA600-7383-46F4-AE58-CA6374D75085}" type="presParOf" srcId="{403C4B8C-C869-45C0-AE2D-CB3CFA78DBE1}" destId="{FAE4CA36-DD0A-4A40-8BD4-6DF9779D835F}" srcOrd="1" destOrd="0" presId="urn:microsoft.com/office/officeart/2005/8/layout/vList5"/>
    <dgm:cxn modelId="{6EBCEEB4-41D7-4349-A938-A599D5AB2D11}" type="presParOf" srcId="{BB3B697A-58DB-4890-8ECC-3E53401D1614}" destId="{A34F29F7-0725-4F1C-B73E-9312CDE18B47}" srcOrd="1" destOrd="0" presId="urn:microsoft.com/office/officeart/2005/8/layout/vList5"/>
    <dgm:cxn modelId="{C7A215D1-D93F-4E80-AA44-7464114833E9}" type="presParOf" srcId="{BB3B697A-58DB-4890-8ECC-3E53401D1614}" destId="{8A0A24C9-3205-4EB2-A970-5A6C068518AB}" srcOrd="2" destOrd="0" presId="urn:microsoft.com/office/officeart/2005/8/layout/vList5"/>
    <dgm:cxn modelId="{AD6C08C7-98C0-4089-BB6C-9A677E7E9FD3}" type="presParOf" srcId="{8A0A24C9-3205-4EB2-A970-5A6C068518AB}" destId="{D08A1381-53CE-40A7-BA19-F68F53B69C9F}" srcOrd="0" destOrd="0" presId="urn:microsoft.com/office/officeart/2005/8/layout/vList5"/>
    <dgm:cxn modelId="{B6B367A0-6750-424A-BED0-B791F7865E0F}" type="presParOf" srcId="{8A0A24C9-3205-4EB2-A970-5A6C068518AB}" destId="{58BE9616-69D5-4F39-86EC-6F515D4D0111}" srcOrd="1" destOrd="0" presId="urn:microsoft.com/office/officeart/2005/8/layout/vList5"/>
    <dgm:cxn modelId="{9C8620A7-DE7F-4A2A-9893-541BE9E5EFF8}" type="presParOf" srcId="{BB3B697A-58DB-4890-8ECC-3E53401D1614}" destId="{857B4E5F-358F-404C-A5A3-DC737A866C5A}" srcOrd="3" destOrd="0" presId="urn:microsoft.com/office/officeart/2005/8/layout/vList5"/>
    <dgm:cxn modelId="{5F6271F4-DA3A-411C-A700-93C1433D485A}" type="presParOf" srcId="{BB3B697A-58DB-4890-8ECC-3E53401D1614}" destId="{7E036D41-2A4B-4F37-824F-467D9D7C2A84}" srcOrd="4" destOrd="0" presId="urn:microsoft.com/office/officeart/2005/8/layout/vList5"/>
    <dgm:cxn modelId="{05C6BB67-BC05-42F9-A71A-73C57C54A4D7}" type="presParOf" srcId="{7E036D41-2A4B-4F37-824F-467D9D7C2A84}" destId="{B34C1A27-9CA9-416B-99D5-20DB82C612C1}" srcOrd="0" destOrd="0" presId="urn:microsoft.com/office/officeart/2005/8/layout/vList5"/>
    <dgm:cxn modelId="{A2059ADD-E5E5-462D-9BEF-CDAB7B660CB7}" type="presParOf" srcId="{7E036D41-2A4B-4F37-824F-467D9D7C2A84}" destId="{36629F97-1D73-44A0-8724-AA81F4E4A768}" srcOrd="1" destOrd="0" presId="urn:microsoft.com/office/officeart/2005/8/layout/vList5"/>
    <dgm:cxn modelId="{E2D62845-29C0-4B0A-8425-EB64258CE6F6}" type="presParOf" srcId="{BB3B697A-58DB-4890-8ECC-3E53401D1614}" destId="{9F3225D6-6B35-4D70-8881-885771DF6BA6}" srcOrd="5" destOrd="0" presId="urn:microsoft.com/office/officeart/2005/8/layout/vList5"/>
    <dgm:cxn modelId="{5AABC081-1043-4AF0-8B35-D891C813006D}" type="presParOf" srcId="{BB3B697A-58DB-4890-8ECC-3E53401D1614}" destId="{59337C22-5FB4-4F1D-A800-985077848BD5}" srcOrd="6" destOrd="0" presId="urn:microsoft.com/office/officeart/2005/8/layout/vList5"/>
    <dgm:cxn modelId="{DBA7ED63-7083-48BF-B3F0-5920C09C8F6B}" type="presParOf" srcId="{59337C22-5FB4-4F1D-A800-985077848BD5}" destId="{21795587-53B0-44E2-9CE3-4A2C13D0E097}" srcOrd="0" destOrd="0" presId="urn:microsoft.com/office/officeart/2005/8/layout/vList5"/>
    <dgm:cxn modelId="{D4F95E95-4969-43FB-A8DB-780762B66EC9}" type="presParOf" srcId="{59337C22-5FB4-4F1D-A800-985077848BD5}" destId="{9DD35F17-846D-4345-BA94-9389207CDC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AC858BA-3C2F-4894-9FF2-F3B45D5551A8}" type="doc">
      <dgm:prSet loTypeId="urn:microsoft.com/office/officeart/2005/8/layout/vList5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CA"/>
        </a:p>
      </dgm:t>
    </dgm:pt>
    <dgm:pt modelId="{01C83A5C-9B07-4316-B278-31DB7F8009FB}">
      <dgm:prSet custT="1"/>
      <dgm:spPr/>
      <dgm:t>
        <a:bodyPr/>
        <a:lstStyle/>
        <a:p>
          <a:pPr rtl="0"/>
          <a:r>
            <a:rPr lang="es-ES" sz="3200" i="0" dirty="0" smtClean="0"/>
            <a:t>Sesgos explícitos: </a:t>
          </a:r>
          <a:endParaRPr lang="en-CA" sz="3200" i="0" dirty="0"/>
        </a:p>
      </dgm:t>
    </dgm:pt>
    <dgm:pt modelId="{B50738D4-F7A6-44AE-A7B4-69851EEBE18B}" type="parTrans" cxnId="{93B20019-619C-442E-A8AA-0B7D0A2971F8}">
      <dgm:prSet/>
      <dgm:spPr/>
      <dgm:t>
        <a:bodyPr/>
        <a:lstStyle/>
        <a:p>
          <a:endParaRPr lang="en-CA"/>
        </a:p>
      </dgm:t>
    </dgm:pt>
    <dgm:pt modelId="{32F8D97B-B24E-4449-8A96-8683D571BF5F}" type="sibTrans" cxnId="{93B20019-619C-442E-A8AA-0B7D0A2971F8}">
      <dgm:prSet/>
      <dgm:spPr/>
      <dgm:t>
        <a:bodyPr/>
        <a:lstStyle/>
        <a:p>
          <a:endParaRPr lang="en-CA"/>
        </a:p>
      </dgm:t>
    </dgm:pt>
    <dgm:pt modelId="{8EBE5B3F-958E-476B-AE9F-1442E21080C9}">
      <dgm:prSet custT="1"/>
      <dgm:spPr/>
      <dgm:t>
        <a:bodyPr/>
        <a:lstStyle/>
        <a:p>
          <a:pPr rtl="0"/>
          <a:r>
            <a:rPr lang="es-ES" sz="1400" dirty="0" smtClean="0"/>
            <a:t>Son aquellos que se producen cuando las disposiciones normativas (leyes o reglamentos) dan a hombres y mujeres una categorización y un tratamiento diferentes. En términos generales, los sesgos explícitos de género son fácilmente identificables pues normalmente constan por escrito en el código o las reglamentaciones fiscales, aunque también pueden reflejarse en prácticas informales. </a:t>
          </a:r>
          <a:endParaRPr lang="en-CA" sz="1400" dirty="0"/>
        </a:p>
      </dgm:t>
    </dgm:pt>
    <dgm:pt modelId="{7B03EEF2-3766-40E5-B128-586D6232395F}" type="parTrans" cxnId="{952D142B-6B48-40B6-8E60-06183B9BB66F}">
      <dgm:prSet/>
      <dgm:spPr/>
      <dgm:t>
        <a:bodyPr/>
        <a:lstStyle/>
        <a:p>
          <a:endParaRPr lang="en-CA"/>
        </a:p>
      </dgm:t>
    </dgm:pt>
    <dgm:pt modelId="{924CE2C2-58DA-40DE-8B1D-3C3EA1D9A1D7}" type="sibTrans" cxnId="{952D142B-6B48-40B6-8E60-06183B9BB66F}">
      <dgm:prSet/>
      <dgm:spPr/>
      <dgm:t>
        <a:bodyPr/>
        <a:lstStyle/>
        <a:p>
          <a:endParaRPr lang="en-CA"/>
        </a:p>
      </dgm:t>
    </dgm:pt>
    <dgm:pt modelId="{D627D882-451F-40C8-9DE1-E125400C8EE6}">
      <dgm:prSet custT="1"/>
      <dgm:spPr/>
      <dgm:t>
        <a:bodyPr/>
        <a:lstStyle/>
        <a:p>
          <a:pPr rtl="0"/>
          <a:r>
            <a:rPr lang="es-ES" sz="3200" i="0" dirty="0" smtClean="0">
              <a:solidFill>
                <a:schemeClr val="tx1"/>
              </a:solidFill>
            </a:rPr>
            <a:t>Sesgos implícitos: </a:t>
          </a:r>
          <a:endParaRPr lang="en-CA" sz="3200" i="0" dirty="0">
            <a:solidFill>
              <a:schemeClr val="tx1"/>
            </a:solidFill>
          </a:endParaRPr>
        </a:p>
      </dgm:t>
    </dgm:pt>
    <dgm:pt modelId="{768311FB-A96F-4113-8413-5CD6907E1ECF}" type="parTrans" cxnId="{34B330AF-6608-43CC-A5C6-2541DC29D70B}">
      <dgm:prSet/>
      <dgm:spPr/>
      <dgm:t>
        <a:bodyPr/>
        <a:lstStyle/>
        <a:p>
          <a:endParaRPr lang="en-CA"/>
        </a:p>
      </dgm:t>
    </dgm:pt>
    <dgm:pt modelId="{D3C59572-DC71-4058-B377-BC3D43619517}" type="sibTrans" cxnId="{34B330AF-6608-43CC-A5C6-2541DC29D70B}">
      <dgm:prSet/>
      <dgm:spPr/>
      <dgm:t>
        <a:bodyPr/>
        <a:lstStyle/>
        <a:p>
          <a:endParaRPr lang="en-CA"/>
        </a:p>
      </dgm:t>
    </dgm:pt>
    <dgm:pt modelId="{D6E4E264-4194-4EF1-9575-D6B0DF6D5267}">
      <dgm:prSet custT="1"/>
      <dgm:spPr/>
      <dgm:t>
        <a:bodyPr/>
        <a:lstStyle/>
        <a:p>
          <a:pPr rtl="0"/>
          <a:r>
            <a:rPr lang="es-ES" sz="1400" dirty="0" smtClean="0"/>
            <a:t>Son aquellos que se producen cuando, debido a las convenciones sociales y al comportamiento económico de carácter típico, la aplicación de las disposiciones de la ley y de la reglamentación tributaria tiene consecuencias diferentes para los hombres y para las mujeres. El sesgo implícito es más difícil de identificar pues para ello es preciso observar las </a:t>
          </a:r>
          <a:endParaRPr lang="en-CA" sz="1400" dirty="0"/>
        </a:p>
      </dgm:t>
    </dgm:pt>
    <dgm:pt modelId="{E2393D30-E2C1-487B-9063-D22B296C66F4}" type="parTrans" cxnId="{2A5E379B-CFF6-4819-8D55-5D96DB8E8CDD}">
      <dgm:prSet/>
      <dgm:spPr/>
      <dgm:t>
        <a:bodyPr/>
        <a:lstStyle/>
        <a:p>
          <a:endParaRPr lang="en-CA"/>
        </a:p>
      </dgm:t>
    </dgm:pt>
    <dgm:pt modelId="{CF7A97F9-1C7B-49A6-84F1-4FA8D1E1E2D8}" type="sibTrans" cxnId="{2A5E379B-CFF6-4819-8D55-5D96DB8E8CDD}">
      <dgm:prSet/>
      <dgm:spPr/>
      <dgm:t>
        <a:bodyPr/>
        <a:lstStyle/>
        <a:p>
          <a:endParaRPr lang="en-CA"/>
        </a:p>
      </dgm:t>
    </dgm:pt>
    <dgm:pt modelId="{BB10BBA0-96FA-43BB-AC99-D17AFE84FCD9}" type="pres">
      <dgm:prSet presAssocID="{7AC858BA-3C2F-4894-9FF2-F3B45D5551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99F6773E-C74D-4247-920F-D04B99E8054D}" type="pres">
      <dgm:prSet presAssocID="{01C83A5C-9B07-4316-B278-31DB7F8009FB}" presName="linNode" presStyleCnt="0"/>
      <dgm:spPr/>
    </dgm:pt>
    <dgm:pt modelId="{0BB8B819-B809-4293-9DCE-74EED1B1279F}" type="pres">
      <dgm:prSet presAssocID="{01C83A5C-9B07-4316-B278-31DB7F8009FB}" presName="parentText" presStyleLbl="node1" presStyleIdx="0" presStyleCnt="2" custScaleY="49512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9F0FAC8-4436-4385-99F4-FDDF35A7DF90}" type="pres">
      <dgm:prSet presAssocID="{01C83A5C-9B07-4316-B278-31DB7F8009FB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4CA38EB-A534-457B-8982-12A436333506}" type="pres">
      <dgm:prSet presAssocID="{32F8D97B-B24E-4449-8A96-8683D571BF5F}" presName="sp" presStyleCnt="0"/>
      <dgm:spPr/>
    </dgm:pt>
    <dgm:pt modelId="{3718E143-0EF3-40A0-B655-DBC6A66C8D4B}" type="pres">
      <dgm:prSet presAssocID="{D627D882-451F-40C8-9DE1-E125400C8EE6}" presName="linNode" presStyleCnt="0"/>
      <dgm:spPr/>
    </dgm:pt>
    <dgm:pt modelId="{C159B577-ED71-4F5E-A053-687D0C072507}" type="pres">
      <dgm:prSet presAssocID="{D627D882-451F-40C8-9DE1-E125400C8EE6}" presName="parentText" presStyleLbl="node1" presStyleIdx="1" presStyleCnt="2" custScaleY="43131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F340A90-E465-4BF1-91CB-DCDA73C04554}" type="pres">
      <dgm:prSet presAssocID="{D627D882-451F-40C8-9DE1-E125400C8EE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2637C330-7ADA-4509-A28C-1D77559CA5F0}" type="presOf" srcId="{8EBE5B3F-958E-476B-AE9F-1442E21080C9}" destId="{E9F0FAC8-4436-4385-99F4-FDDF35A7DF90}" srcOrd="0" destOrd="0" presId="urn:microsoft.com/office/officeart/2005/8/layout/vList5"/>
    <dgm:cxn modelId="{2BDD8FB9-4100-47AE-8171-682047B0E15E}" type="presOf" srcId="{7AC858BA-3C2F-4894-9FF2-F3B45D5551A8}" destId="{BB10BBA0-96FA-43BB-AC99-D17AFE84FCD9}" srcOrd="0" destOrd="0" presId="urn:microsoft.com/office/officeart/2005/8/layout/vList5"/>
    <dgm:cxn modelId="{8B885ED0-1B1D-4099-AA50-E19E5A5F5C63}" type="presOf" srcId="{D627D882-451F-40C8-9DE1-E125400C8EE6}" destId="{C159B577-ED71-4F5E-A053-687D0C072507}" srcOrd="0" destOrd="0" presId="urn:microsoft.com/office/officeart/2005/8/layout/vList5"/>
    <dgm:cxn modelId="{8828A41E-7C8C-480F-8DB9-3C853B50D801}" type="presOf" srcId="{01C83A5C-9B07-4316-B278-31DB7F8009FB}" destId="{0BB8B819-B809-4293-9DCE-74EED1B1279F}" srcOrd="0" destOrd="0" presId="urn:microsoft.com/office/officeart/2005/8/layout/vList5"/>
    <dgm:cxn modelId="{952D142B-6B48-40B6-8E60-06183B9BB66F}" srcId="{01C83A5C-9B07-4316-B278-31DB7F8009FB}" destId="{8EBE5B3F-958E-476B-AE9F-1442E21080C9}" srcOrd="0" destOrd="0" parTransId="{7B03EEF2-3766-40E5-B128-586D6232395F}" sibTransId="{924CE2C2-58DA-40DE-8B1D-3C3EA1D9A1D7}"/>
    <dgm:cxn modelId="{93B20019-619C-442E-A8AA-0B7D0A2971F8}" srcId="{7AC858BA-3C2F-4894-9FF2-F3B45D5551A8}" destId="{01C83A5C-9B07-4316-B278-31DB7F8009FB}" srcOrd="0" destOrd="0" parTransId="{B50738D4-F7A6-44AE-A7B4-69851EEBE18B}" sibTransId="{32F8D97B-B24E-4449-8A96-8683D571BF5F}"/>
    <dgm:cxn modelId="{34B330AF-6608-43CC-A5C6-2541DC29D70B}" srcId="{7AC858BA-3C2F-4894-9FF2-F3B45D5551A8}" destId="{D627D882-451F-40C8-9DE1-E125400C8EE6}" srcOrd="1" destOrd="0" parTransId="{768311FB-A96F-4113-8413-5CD6907E1ECF}" sibTransId="{D3C59572-DC71-4058-B377-BC3D43619517}"/>
    <dgm:cxn modelId="{25B159BD-F18A-4508-89D4-61F9675E5C22}" type="presOf" srcId="{D6E4E264-4194-4EF1-9575-D6B0DF6D5267}" destId="{FF340A90-E465-4BF1-91CB-DCDA73C04554}" srcOrd="0" destOrd="0" presId="urn:microsoft.com/office/officeart/2005/8/layout/vList5"/>
    <dgm:cxn modelId="{2A5E379B-CFF6-4819-8D55-5D96DB8E8CDD}" srcId="{D627D882-451F-40C8-9DE1-E125400C8EE6}" destId="{D6E4E264-4194-4EF1-9575-D6B0DF6D5267}" srcOrd="0" destOrd="0" parTransId="{E2393D30-E2C1-487B-9063-D22B296C66F4}" sibTransId="{CF7A97F9-1C7B-49A6-84F1-4FA8D1E1E2D8}"/>
    <dgm:cxn modelId="{D5313A6E-238C-4F9F-9B14-765D80757B34}" type="presParOf" srcId="{BB10BBA0-96FA-43BB-AC99-D17AFE84FCD9}" destId="{99F6773E-C74D-4247-920F-D04B99E8054D}" srcOrd="0" destOrd="0" presId="urn:microsoft.com/office/officeart/2005/8/layout/vList5"/>
    <dgm:cxn modelId="{0090D814-4D69-4F33-9D97-17462693AD68}" type="presParOf" srcId="{99F6773E-C74D-4247-920F-D04B99E8054D}" destId="{0BB8B819-B809-4293-9DCE-74EED1B1279F}" srcOrd="0" destOrd="0" presId="urn:microsoft.com/office/officeart/2005/8/layout/vList5"/>
    <dgm:cxn modelId="{171A1114-25AA-428A-B8A1-432B61349C4E}" type="presParOf" srcId="{99F6773E-C74D-4247-920F-D04B99E8054D}" destId="{E9F0FAC8-4436-4385-99F4-FDDF35A7DF90}" srcOrd="1" destOrd="0" presId="urn:microsoft.com/office/officeart/2005/8/layout/vList5"/>
    <dgm:cxn modelId="{ED822889-0AF7-4396-B9A0-4B421B1834DF}" type="presParOf" srcId="{BB10BBA0-96FA-43BB-AC99-D17AFE84FCD9}" destId="{64CA38EB-A534-457B-8982-12A436333506}" srcOrd="1" destOrd="0" presId="urn:microsoft.com/office/officeart/2005/8/layout/vList5"/>
    <dgm:cxn modelId="{5E701F56-19C5-483C-98E4-A9F579B739EE}" type="presParOf" srcId="{BB10BBA0-96FA-43BB-AC99-D17AFE84FCD9}" destId="{3718E143-0EF3-40A0-B655-DBC6A66C8D4B}" srcOrd="2" destOrd="0" presId="urn:microsoft.com/office/officeart/2005/8/layout/vList5"/>
    <dgm:cxn modelId="{854D4FB1-DBC2-4594-97A8-041A1DA038CD}" type="presParOf" srcId="{3718E143-0EF3-40A0-B655-DBC6A66C8D4B}" destId="{C159B577-ED71-4F5E-A053-687D0C072507}" srcOrd="0" destOrd="0" presId="urn:microsoft.com/office/officeart/2005/8/layout/vList5"/>
    <dgm:cxn modelId="{4D85710E-5851-4AE0-92A8-9FE4ECD39411}" type="presParOf" srcId="{3718E143-0EF3-40A0-B655-DBC6A66C8D4B}" destId="{FF340A90-E465-4BF1-91CB-DCDA73C0455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EFF1D2D-55D4-4C2C-BA1C-4C009AAC02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CA"/>
        </a:p>
      </dgm:t>
    </dgm:pt>
    <dgm:pt modelId="{46AF66E7-9A1E-43B9-A9A6-6B5347066516}">
      <dgm:prSet custT="1"/>
      <dgm:spPr/>
      <dgm:t>
        <a:bodyPr/>
        <a:lstStyle/>
        <a:p>
          <a:pPr rtl="0"/>
          <a:r>
            <a:rPr lang="es-ES" sz="1800" smtClean="0"/>
            <a:t>En cumplimiento de las competencias  y normativa vigente los GAMs deben asignar los recursos necesarios para promover y desarrollar el:</a:t>
          </a:r>
          <a:endParaRPr lang="en-CA" sz="1800"/>
        </a:p>
      </dgm:t>
    </dgm:pt>
    <dgm:pt modelId="{06D17E7B-A171-4CF2-9CDF-B96BD3E46387}" type="parTrans" cxnId="{D69CC756-68F5-4117-BBCB-023FC72B7636}">
      <dgm:prSet/>
      <dgm:spPr/>
      <dgm:t>
        <a:bodyPr/>
        <a:lstStyle/>
        <a:p>
          <a:endParaRPr lang="en-CA" sz="1600"/>
        </a:p>
      </dgm:t>
    </dgm:pt>
    <dgm:pt modelId="{5218B6BF-FA2E-45D4-9B8C-F476B36A6984}" type="sibTrans" cxnId="{D69CC756-68F5-4117-BBCB-023FC72B7636}">
      <dgm:prSet/>
      <dgm:spPr/>
      <dgm:t>
        <a:bodyPr/>
        <a:lstStyle/>
        <a:p>
          <a:endParaRPr lang="en-CA" sz="1600"/>
        </a:p>
      </dgm:t>
    </dgm:pt>
    <dgm:pt modelId="{B464F4D1-FDA9-4B9C-B2CB-292539E38556}">
      <dgm:prSet custT="1"/>
      <dgm:spPr/>
      <dgm:t>
        <a:bodyPr/>
        <a:lstStyle/>
        <a:p>
          <a:pPr rtl="0"/>
          <a:r>
            <a:rPr lang="es-ES" sz="1800" dirty="0" smtClean="0"/>
            <a:t>Programa Integral para el Desarrollo Económico-Productivo y Empleo para las Mujeres;</a:t>
          </a:r>
          <a:endParaRPr lang="en-CA" sz="1800" dirty="0"/>
        </a:p>
      </dgm:t>
    </dgm:pt>
    <dgm:pt modelId="{C1E1DDD4-3B9A-45F3-8D89-7623E5F5F190}" type="parTrans" cxnId="{C8FEC5EA-AEF2-412C-91EA-AD0E461BD247}">
      <dgm:prSet/>
      <dgm:spPr/>
      <dgm:t>
        <a:bodyPr/>
        <a:lstStyle/>
        <a:p>
          <a:endParaRPr lang="en-CA" sz="1600"/>
        </a:p>
      </dgm:t>
    </dgm:pt>
    <dgm:pt modelId="{7281D552-D8B7-4573-BB51-A46A4A28AD1E}" type="sibTrans" cxnId="{C8FEC5EA-AEF2-412C-91EA-AD0E461BD247}">
      <dgm:prSet/>
      <dgm:spPr/>
      <dgm:t>
        <a:bodyPr/>
        <a:lstStyle/>
        <a:p>
          <a:endParaRPr lang="en-CA" sz="1600"/>
        </a:p>
      </dgm:t>
    </dgm:pt>
    <dgm:pt modelId="{0F8F8F6B-A913-46C5-864F-07DB320B31CA}">
      <dgm:prSet custT="1"/>
      <dgm:spPr/>
      <dgm:t>
        <a:bodyPr/>
        <a:lstStyle/>
        <a:p>
          <a:pPr rtl="0"/>
          <a:r>
            <a:rPr lang="es-ES" sz="1800" smtClean="0"/>
            <a:t>Programa de Servicios Públicos de Atención de Necesidades de la Familia; </a:t>
          </a:r>
          <a:endParaRPr lang="en-CA" sz="1800"/>
        </a:p>
      </dgm:t>
    </dgm:pt>
    <dgm:pt modelId="{383CD53F-99B6-41DE-BECD-91DCA3606BCC}" type="parTrans" cxnId="{3C26FC76-F44E-4627-A3AB-A1236AAFBB39}">
      <dgm:prSet/>
      <dgm:spPr/>
      <dgm:t>
        <a:bodyPr/>
        <a:lstStyle/>
        <a:p>
          <a:endParaRPr lang="en-CA" sz="1600"/>
        </a:p>
      </dgm:t>
    </dgm:pt>
    <dgm:pt modelId="{5E2E08E5-2F0F-4EF4-9F8B-BF780DA22409}" type="sibTrans" cxnId="{3C26FC76-F44E-4627-A3AB-A1236AAFBB39}">
      <dgm:prSet/>
      <dgm:spPr/>
      <dgm:t>
        <a:bodyPr/>
        <a:lstStyle/>
        <a:p>
          <a:endParaRPr lang="en-CA" sz="1600"/>
        </a:p>
      </dgm:t>
    </dgm:pt>
    <dgm:pt modelId="{B98374D7-80ED-48FE-A07B-7D81661C41D3}">
      <dgm:prSet custT="1"/>
      <dgm:spPr/>
      <dgm:t>
        <a:bodyPr/>
        <a:lstStyle/>
        <a:p>
          <a:pPr rtl="0"/>
          <a:r>
            <a:rPr lang="es-ES" sz="1800" dirty="0" smtClean="0"/>
            <a:t>Programa de Difusión de Igualdad de Derechos y Responsabilidades entre Mujeres y Hombres en el Hogar, la Comunidad y el Municipio</a:t>
          </a:r>
          <a:endParaRPr lang="en-CA" sz="1800" dirty="0"/>
        </a:p>
      </dgm:t>
    </dgm:pt>
    <dgm:pt modelId="{814AE6E8-01FD-4CAE-AF5F-C7995CF81F8E}" type="parTrans" cxnId="{2E68A1F1-727B-4116-B1B6-83EB92FF0A1C}">
      <dgm:prSet/>
      <dgm:spPr/>
      <dgm:t>
        <a:bodyPr/>
        <a:lstStyle/>
        <a:p>
          <a:endParaRPr lang="en-CA" sz="1600"/>
        </a:p>
      </dgm:t>
    </dgm:pt>
    <dgm:pt modelId="{51C02B7F-D0B8-4356-BAD0-1BB1D04F8114}" type="sibTrans" cxnId="{2E68A1F1-727B-4116-B1B6-83EB92FF0A1C}">
      <dgm:prSet/>
      <dgm:spPr/>
      <dgm:t>
        <a:bodyPr/>
        <a:lstStyle/>
        <a:p>
          <a:endParaRPr lang="en-CA" sz="1600"/>
        </a:p>
      </dgm:t>
    </dgm:pt>
    <dgm:pt modelId="{ACE01615-78CC-4C6F-9555-4BEECDBCF3F4}">
      <dgm:prSet custT="1"/>
      <dgm:spPr/>
      <dgm:t>
        <a:bodyPr/>
        <a:lstStyle/>
        <a:p>
          <a:pPr rtl="0"/>
          <a:r>
            <a:rPr lang="es-ES" sz="1800" dirty="0" smtClean="0"/>
            <a:t>Fortalecimiento del Liderazgo Social y Político de las Mujeres y sus Organizaciones.</a:t>
          </a:r>
          <a:endParaRPr lang="en-CA" sz="1800" dirty="0"/>
        </a:p>
      </dgm:t>
    </dgm:pt>
    <dgm:pt modelId="{70813647-F2EB-462F-ACF3-42D6FDD4B652}" type="parTrans" cxnId="{1C682696-7A62-41D5-B275-502609C61D64}">
      <dgm:prSet/>
      <dgm:spPr/>
      <dgm:t>
        <a:bodyPr/>
        <a:lstStyle/>
        <a:p>
          <a:endParaRPr lang="en-CA" sz="1600"/>
        </a:p>
      </dgm:t>
    </dgm:pt>
    <dgm:pt modelId="{29C60E64-1E90-4595-AD24-3FCCAB33A9EC}" type="sibTrans" cxnId="{1C682696-7A62-41D5-B275-502609C61D64}">
      <dgm:prSet/>
      <dgm:spPr/>
      <dgm:t>
        <a:bodyPr/>
        <a:lstStyle/>
        <a:p>
          <a:endParaRPr lang="en-CA" sz="1600"/>
        </a:p>
      </dgm:t>
    </dgm:pt>
    <dgm:pt modelId="{A495CC89-B142-4F1D-8195-1C19F9481512}">
      <dgm:prSet custT="1"/>
      <dgm:spPr/>
      <dgm:t>
        <a:bodyPr/>
        <a:lstStyle/>
        <a:p>
          <a:pPr rtl="0"/>
          <a:r>
            <a:rPr lang="es-BO" sz="1800" b="1" u="sng" dirty="0" smtClean="0"/>
            <a:t>Asimismo, en cumplimiento a la Ley Nº 348 de 09 de marzo de 2013, Integral para Garantizar a las Mujeres una Vida Libre de Violencia y su decreto reglamentario Nº 2145 de 14 de octubre de 2014, los Gobiernos Autónomos Municipales e Indígena Originario Campesino deberán utilizar de los recursos del IDH de Seguridad Ciudadana el diez por ciento (10%), para mantenimiento y atención en los Servicios Legales Integrales Municipales para mujeres en situación de violencia y sus dependencias, a través de la provisión de personal y gastos de funcionamiento.</a:t>
          </a:r>
          <a:endParaRPr lang="en-CA" sz="1800" dirty="0"/>
        </a:p>
      </dgm:t>
    </dgm:pt>
    <dgm:pt modelId="{18B01EAB-A820-40A3-9C45-B89B29DE2358}" type="parTrans" cxnId="{42527633-566D-45D8-BE3F-8B8E3B27EBBE}">
      <dgm:prSet/>
      <dgm:spPr/>
      <dgm:t>
        <a:bodyPr/>
        <a:lstStyle/>
        <a:p>
          <a:endParaRPr lang="en-CA" sz="1600"/>
        </a:p>
      </dgm:t>
    </dgm:pt>
    <dgm:pt modelId="{1A8882BA-40E5-4CEC-B1AA-FEEF86FAED16}" type="sibTrans" cxnId="{42527633-566D-45D8-BE3F-8B8E3B27EBBE}">
      <dgm:prSet/>
      <dgm:spPr/>
      <dgm:t>
        <a:bodyPr/>
        <a:lstStyle/>
        <a:p>
          <a:endParaRPr lang="en-CA" sz="1600"/>
        </a:p>
      </dgm:t>
    </dgm:pt>
    <dgm:pt modelId="{B1ED61FC-315F-478A-9CE7-3E131168FC0D}" type="pres">
      <dgm:prSet presAssocID="{FEFF1D2D-55D4-4C2C-BA1C-4C009AAC02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AEDFE7F9-EB24-4D80-814A-2C2AEA2DE562}" type="pres">
      <dgm:prSet presAssocID="{46AF66E7-9A1E-43B9-A9A6-6B534706651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53313EF-911A-4911-BEA8-425454C0B876}" type="pres">
      <dgm:prSet presAssocID="{46AF66E7-9A1E-43B9-A9A6-6B534706651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C8FEC5EA-AEF2-412C-91EA-AD0E461BD247}" srcId="{46AF66E7-9A1E-43B9-A9A6-6B5347066516}" destId="{B464F4D1-FDA9-4B9C-B2CB-292539E38556}" srcOrd="0" destOrd="0" parTransId="{C1E1DDD4-3B9A-45F3-8D89-7623E5F5F190}" sibTransId="{7281D552-D8B7-4573-BB51-A46A4A28AD1E}"/>
    <dgm:cxn modelId="{F2DAF611-2486-4F96-AD31-B5A600CBCCAE}" type="presOf" srcId="{B98374D7-80ED-48FE-A07B-7D81661C41D3}" destId="{B53313EF-911A-4911-BEA8-425454C0B876}" srcOrd="0" destOrd="2" presId="urn:microsoft.com/office/officeart/2005/8/layout/vList2"/>
    <dgm:cxn modelId="{D0A5A124-4898-4ED8-9E24-B14E67CEED03}" type="presOf" srcId="{46AF66E7-9A1E-43B9-A9A6-6B5347066516}" destId="{AEDFE7F9-EB24-4D80-814A-2C2AEA2DE562}" srcOrd="0" destOrd="0" presId="urn:microsoft.com/office/officeart/2005/8/layout/vList2"/>
    <dgm:cxn modelId="{F8EDD945-0420-457F-BBD0-A1B3BEBE0837}" type="presOf" srcId="{0F8F8F6B-A913-46C5-864F-07DB320B31CA}" destId="{B53313EF-911A-4911-BEA8-425454C0B876}" srcOrd="0" destOrd="1" presId="urn:microsoft.com/office/officeart/2005/8/layout/vList2"/>
    <dgm:cxn modelId="{6CB6C34C-2488-4350-A397-8834CBBF6DC1}" type="presOf" srcId="{B464F4D1-FDA9-4B9C-B2CB-292539E38556}" destId="{B53313EF-911A-4911-BEA8-425454C0B876}" srcOrd="0" destOrd="0" presId="urn:microsoft.com/office/officeart/2005/8/layout/vList2"/>
    <dgm:cxn modelId="{F616EC67-792A-4340-BBDB-BC34831D9E06}" type="presOf" srcId="{ACE01615-78CC-4C6F-9555-4BEECDBCF3F4}" destId="{B53313EF-911A-4911-BEA8-425454C0B876}" srcOrd="0" destOrd="3" presId="urn:microsoft.com/office/officeart/2005/8/layout/vList2"/>
    <dgm:cxn modelId="{368AFDCA-8CA2-426C-A4D6-6EDA73A8A495}" type="presOf" srcId="{A495CC89-B142-4F1D-8195-1C19F9481512}" destId="{B53313EF-911A-4911-BEA8-425454C0B876}" srcOrd="0" destOrd="4" presId="urn:microsoft.com/office/officeart/2005/8/layout/vList2"/>
    <dgm:cxn modelId="{1C682696-7A62-41D5-B275-502609C61D64}" srcId="{46AF66E7-9A1E-43B9-A9A6-6B5347066516}" destId="{ACE01615-78CC-4C6F-9555-4BEECDBCF3F4}" srcOrd="3" destOrd="0" parTransId="{70813647-F2EB-462F-ACF3-42D6FDD4B652}" sibTransId="{29C60E64-1E90-4595-AD24-3FCCAB33A9EC}"/>
    <dgm:cxn modelId="{6C5A6621-233C-42D9-83C2-B5295DEB2708}" type="presOf" srcId="{FEFF1D2D-55D4-4C2C-BA1C-4C009AAC02FD}" destId="{B1ED61FC-315F-478A-9CE7-3E131168FC0D}" srcOrd="0" destOrd="0" presId="urn:microsoft.com/office/officeart/2005/8/layout/vList2"/>
    <dgm:cxn modelId="{42527633-566D-45D8-BE3F-8B8E3B27EBBE}" srcId="{46AF66E7-9A1E-43B9-A9A6-6B5347066516}" destId="{A495CC89-B142-4F1D-8195-1C19F9481512}" srcOrd="4" destOrd="0" parTransId="{18B01EAB-A820-40A3-9C45-B89B29DE2358}" sibTransId="{1A8882BA-40E5-4CEC-B1AA-FEEF86FAED16}"/>
    <dgm:cxn modelId="{D69CC756-68F5-4117-BBCB-023FC72B7636}" srcId="{FEFF1D2D-55D4-4C2C-BA1C-4C009AAC02FD}" destId="{46AF66E7-9A1E-43B9-A9A6-6B5347066516}" srcOrd="0" destOrd="0" parTransId="{06D17E7B-A171-4CF2-9CDF-B96BD3E46387}" sibTransId="{5218B6BF-FA2E-45D4-9B8C-F476B36A6984}"/>
    <dgm:cxn modelId="{3C26FC76-F44E-4627-A3AB-A1236AAFBB39}" srcId="{46AF66E7-9A1E-43B9-A9A6-6B5347066516}" destId="{0F8F8F6B-A913-46C5-864F-07DB320B31CA}" srcOrd="1" destOrd="0" parTransId="{383CD53F-99B6-41DE-BECD-91DCA3606BCC}" sibTransId="{5E2E08E5-2F0F-4EF4-9F8B-BF780DA22409}"/>
    <dgm:cxn modelId="{2E68A1F1-727B-4116-B1B6-83EB92FF0A1C}" srcId="{46AF66E7-9A1E-43B9-A9A6-6B5347066516}" destId="{B98374D7-80ED-48FE-A07B-7D81661C41D3}" srcOrd="2" destOrd="0" parTransId="{814AE6E8-01FD-4CAE-AF5F-C7995CF81F8E}" sibTransId="{51C02B7F-D0B8-4356-BAD0-1BB1D04F8114}"/>
    <dgm:cxn modelId="{7CEF9EA9-7D77-40F9-AB6F-7E830B1666CE}" type="presParOf" srcId="{B1ED61FC-315F-478A-9CE7-3E131168FC0D}" destId="{AEDFE7F9-EB24-4D80-814A-2C2AEA2DE562}" srcOrd="0" destOrd="0" presId="urn:microsoft.com/office/officeart/2005/8/layout/vList2"/>
    <dgm:cxn modelId="{1814EFAF-B106-4905-8BF7-35F34F5D5666}" type="presParOf" srcId="{B1ED61FC-315F-478A-9CE7-3E131168FC0D}" destId="{B53313EF-911A-4911-BEA8-425454C0B87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321A4D9-620A-4070-ACBA-1A626BD3E148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en-CA"/>
        </a:p>
      </dgm:t>
    </dgm:pt>
    <dgm:pt modelId="{2A13692F-0BBE-4A5F-A7CC-424D490CF962}">
      <dgm:prSet/>
      <dgm:spPr/>
      <dgm:t>
        <a:bodyPr/>
        <a:lstStyle/>
        <a:p>
          <a:pPr rtl="0"/>
          <a:r>
            <a:rPr lang="es-ES_tradnl" smtClean="0"/>
            <a:t>Buscan una aproximación a la inversión realizada para la igualdad de genero </a:t>
          </a:r>
          <a:endParaRPr lang="en-CA"/>
        </a:p>
      </dgm:t>
    </dgm:pt>
    <dgm:pt modelId="{116DD0CE-3BF0-490D-B997-EBCDD405B207}" type="parTrans" cxnId="{94863063-8BE8-44B1-B742-E81C5FF47611}">
      <dgm:prSet/>
      <dgm:spPr/>
      <dgm:t>
        <a:bodyPr/>
        <a:lstStyle/>
        <a:p>
          <a:endParaRPr lang="en-CA"/>
        </a:p>
      </dgm:t>
    </dgm:pt>
    <dgm:pt modelId="{5DA831E4-FC5A-43D9-AED1-B6384D72EC90}" type="sibTrans" cxnId="{94863063-8BE8-44B1-B742-E81C5FF47611}">
      <dgm:prSet/>
      <dgm:spPr/>
      <dgm:t>
        <a:bodyPr/>
        <a:lstStyle/>
        <a:p>
          <a:endParaRPr lang="en-CA"/>
        </a:p>
      </dgm:t>
    </dgm:pt>
    <dgm:pt modelId="{8BA54DE2-396C-4346-B399-C56D183D91C5}">
      <dgm:prSet/>
      <dgm:spPr/>
      <dgm:t>
        <a:bodyPr/>
        <a:lstStyle/>
        <a:p>
          <a:pPr rtl="0"/>
          <a:r>
            <a:rPr lang="es-ES_tradnl" smtClean="0"/>
            <a:t>Evalúa la importancia que prestan las entidades públicas, a la reducción de las brechas de género</a:t>
          </a:r>
          <a:endParaRPr lang="en-CA"/>
        </a:p>
      </dgm:t>
    </dgm:pt>
    <dgm:pt modelId="{55F5BE6C-888A-417B-B3D8-970EBE8D9B0A}" type="parTrans" cxnId="{11C4C315-7665-46F0-B335-C5111C64B8C8}">
      <dgm:prSet/>
      <dgm:spPr/>
      <dgm:t>
        <a:bodyPr/>
        <a:lstStyle/>
        <a:p>
          <a:endParaRPr lang="en-CA"/>
        </a:p>
      </dgm:t>
    </dgm:pt>
    <dgm:pt modelId="{A0ECDEC4-61C6-410D-A8D2-0817D290FB1C}" type="sibTrans" cxnId="{11C4C315-7665-46F0-B335-C5111C64B8C8}">
      <dgm:prSet/>
      <dgm:spPr/>
      <dgm:t>
        <a:bodyPr/>
        <a:lstStyle/>
        <a:p>
          <a:endParaRPr lang="en-CA"/>
        </a:p>
      </dgm:t>
    </dgm:pt>
    <dgm:pt modelId="{B3FCACE7-418C-49D4-9B51-D3D4C06F7924}">
      <dgm:prSet/>
      <dgm:spPr/>
      <dgm:t>
        <a:bodyPr/>
        <a:lstStyle/>
        <a:p>
          <a:pPr rtl="0"/>
          <a:r>
            <a:rPr lang="es-ES_tradnl" smtClean="0"/>
            <a:t>Visibiliza lo que la entidad pública va hacer  ó  ha hecho en la gestión,  respecto a la equidad de género, con los recursos que cuenta.</a:t>
          </a:r>
          <a:endParaRPr lang="en-CA"/>
        </a:p>
      </dgm:t>
    </dgm:pt>
    <dgm:pt modelId="{94E66D72-0242-4346-9CEE-0907573ED7B0}" type="parTrans" cxnId="{CC052346-E064-4071-A3CE-437AC15D6B4B}">
      <dgm:prSet/>
      <dgm:spPr/>
      <dgm:t>
        <a:bodyPr/>
        <a:lstStyle/>
        <a:p>
          <a:endParaRPr lang="en-CA"/>
        </a:p>
      </dgm:t>
    </dgm:pt>
    <dgm:pt modelId="{EEDC3405-05CF-4D80-B1C3-8920E7217A35}" type="sibTrans" cxnId="{CC052346-E064-4071-A3CE-437AC15D6B4B}">
      <dgm:prSet/>
      <dgm:spPr/>
      <dgm:t>
        <a:bodyPr/>
        <a:lstStyle/>
        <a:p>
          <a:endParaRPr lang="en-CA"/>
        </a:p>
      </dgm:t>
    </dgm:pt>
    <dgm:pt modelId="{C3AB7A3D-001F-4369-B771-6F13565E7355}">
      <dgm:prSet/>
      <dgm:spPr/>
      <dgm:t>
        <a:bodyPr/>
        <a:lstStyle/>
        <a:p>
          <a:pPr rtl="0"/>
          <a:r>
            <a:rPr lang="es-ES_tradnl" smtClean="0"/>
            <a:t>Mide la magnitud e incidencia de las organizaciones de mujeres en el presupuesto municipal.</a:t>
          </a:r>
          <a:endParaRPr lang="en-CA"/>
        </a:p>
      </dgm:t>
    </dgm:pt>
    <dgm:pt modelId="{DD1678CE-B4F6-4FCC-B2E0-97D26B2BF832}" type="parTrans" cxnId="{7F1D9AC1-C179-4845-BF58-CD216ACE2A11}">
      <dgm:prSet/>
      <dgm:spPr/>
      <dgm:t>
        <a:bodyPr/>
        <a:lstStyle/>
        <a:p>
          <a:endParaRPr lang="en-CA"/>
        </a:p>
      </dgm:t>
    </dgm:pt>
    <dgm:pt modelId="{C9B3A39D-5274-4ADC-AFF4-24D0BE81EEBD}" type="sibTrans" cxnId="{7F1D9AC1-C179-4845-BF58-CD216ACE2A11}">
      <dgm:prSet/>
      <dgm:spPr/>
      <dgm:t>
        <a:bodyPr/>
        <a:lstStyle/>
        <a:p>
          <a:endParaRPr lang="en-CA"/>
        </a:p>
      </dgm:t>
    </dgm:pt>
    <dgm:pt modelId="{42A2A47E-9FBD-4C1A-A860-75F6B40D313A}">
      <dgm:prSet/>
      <dgm:spPr/>
      <dgm:t>
        <a:bodyPr/>
        <a:lstStyle/>
        <a:p>
          <a:pPr rtl="0"/>
          <a:r>
            <a:rPr lang="es-ES_tradnl" smtClean="0"/>
            <a:t>Son herramientas para incidir en el presupuesto.</a:t>
          </a:r>
          <a:endParaRPr lang="en-CA"/>
        </a:p>
      </dgm:t>
    </dgm:pt>
    <dgm:pt modelId="{04728763-059E-4976-B552-45EB26F38B78}" type="parTrans" cxnId="{5BC45DA1-CCB6-489A-9BE7-DBAF49C8F1A4}">
      <dgm:prSet/>
      <dgm:spPr/>
      <dgm:t>
        <a:bodyPr/>
        <a:lstStyle/>
        <a:p>
          <a:endParaRPr lang="en-CA"/>
        </a:p>
      </dgm:t>
    </dgm:pt>
    <dgm:pt modelId="{50118676-282C-44AD-BC70-E9F4E8D5A1FE}" type="sibTrans" cxnId="{5BC45DA1-CCB6-489A-9BE7-DBAF49C8F1A4}">
      <dgm:prSet/>
      <dgm:spPr/>
      <dgm:t>
        <a:bodyPr/>
        <a:lstStyle/>
        <a:p>
          <a:endParaRPr lang="en-CA"/>
        </a:p>
      </dgm:t>
    </dgm:pt>
    <dgm:pt modelId="{AEA6D84E-7555-4B46-8300-7BD8489A937A}" type="pres">
      <dgm:prSet presAssocID="{3321A4D9-620A-4070-ACBA-1A626BD3E14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CA"/>
        </a:p>
      </dgm:t>
    </dgm:pt>
    <dgm:pt modelId="{F509B97E-4BDB-4044-8BA9-46BAE4E63D5D}" type="pres">
      <dgm:prSet presAssocID="{3321A4D9-620A-4070-ACBA-1A626BD3E148}" presName="Name1" presStyleCnt="0"/>
      <dgm:spPr/>
    </dgm:pt>
    <dgm:pt modelId="{3C5D5334-A607-471C-865B-D92EDFAC56F3}" type="pres">
      <dgm:prSet presAssocID="{3321A4D9-620A-4070-ACBA-1A626BD3E148}" presName="cycle" presStyleCnt="0"/>
      <dgm:spPr/>
    </dgm:pt>
    <dgm:pt modelId="{C9790BE4-7018-4434-BF06-66E630D4D9DB}" type="pres">
      <dgm:prSet presAssocID="{3321A4D9-620A-4070-ACBA-1A626BD3E148}" presName="srcNode" presStyleLbl="node1" presStyleIdx="0" presStyleCnt="5"/>
      <dgm:spPr/>
    </dgm:pt>
    <dgm:pt modelId="{2638BDF9-5BA9-4FFA-90E1-E90D67F69798}" type="pres">
      <dgm:prSet presAssocID="{3321A4D9-620A-4070-ACBA-1A626BD3E148}" presName="conn" presStyleLbl="parChTrans1D2" presStyleIdx="0" presStyleCnt="1"/>
      <dgm:spPr/>
      <dgm:t>
        <a:bodyPr/>
        <a:lstStyle/>
        <a:p>
          <a:endParaRPr lang="en-CA"/>
        </a:p>
      </dgm:t>
    </dgm:pt>
    <dgm:pt modelId="{56DD9B90-B04D-4B7C-869B-79C2A69759F4}" type="pres">
      <dgm:prSet presAssocID="{3321A4D9-620A-4070-ACBA-1A626BD3E148}" presName="extraNode" presStyleLbl="node1" presStyleIdx="0" presStyleCnt="5"/>
      <dgm:spPr/>
    </dgm:pt>
    <dgm:pt modelId="{1F8BDFCF-7628-4F90-92C1-CA79777B4EA5}" type="pres">
      <dgm:prSet presAssocID="{3321A4D9-620A-4070-ACBA-1A626BD3E148}" presName="dstNode" presStyleLbl="node1" presStyleIdx="0" presStyleCnt="5"/>
      <dgm:spPr/>
    </dgm:pt>
    <dgm:pt modelId="{3F322112-9CA0-4AA5-8352-44D6EA95F66A}" type="pres">
      <dgm:prSet presAssocID="{2A13692F-0BBE-4A5F-A7CC-424D490CF962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2A0B694-A2ED-454D-ADBB-235D97D93652}" type="pres">
      <dgm:prSet presAssocID="{2A13692F-0BBE-4A5F-A7CC-424D490CF962}" presName="accent_1" presStyleCnt="0"/>
      <dgm:spPr/>
    </dgm:pt>
    <dgm:pt modelId="{8E548227-8C20-45B8-B4F3-BB97FC32B9C0}" type="pres">
      <dgm:prSet presAssocID="{2A13692F-0BBE-4A5F-A7CC-424D490CF962}" presName="accentRepeatNode" presStyleLbl="solidFgAcc1" presStyleIdx="0" presStyleCnt="5"/>
      <dgm:spPr/>
    </dgm:pt>
    <dgm:pt modelId="{DA1CA4DC-3133-49A9-9E28-A847EAC672DB}" type="pres">
      <dgm:prSet presAssocID="{8BA54DE2-396C-4346-B399-C56D183D91C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62BAA73-103A-4CAC-B89C-3C578560B10C}" type="pres">
      <dgm:prSet presAssocID="{8BA54DE2-396C-4346-B399-C56D183D91C5}" presName="accent_2" presStyleCnt="0"/>
      <dgm:spPr/>
    </dgm:pt>
    <dgm:pt modelId="{6C3D3862-491A-4C77-B864-6EF2DB3F4AF6}" type="pres">
      <dgm:prSet presAssocID="{8BA54DE2-396C-4346-B399-C56D183D91C5}" presName="accentRepeatNode" presStyleLbl="solidFgAcc1" presStyleIdx="1" presStyleCnt="5"/>
      <dgm:spPr/>
    </dgm:pt>
    <dgm:pt modelId="{5FC34478-9C15-4E07-AE81-FDF7032CB7B3}" type="pres">
      <dgm:prSet presAssocID="{B3FCACE7-418C-49D4-9B51-D3D4C06F792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F1D5316-E918-4702-BC86-5924780D7CF6}" type="pres">
      <dgm:prSet presAssocID="{B3FCACE7-418C-49D4-9B51-D3D4C06F7924}" presName="accent_3" presStyleCnt="0"/>
      <dgm:spPr/>
    </dgm:pt>
    <dgm:pt modelId="{672EEE78-AA86-4540-A6A7-BB0E0F6E7EAF}" type="pres">
      <dgm:prSet presAssocID="{B3FCACE7-418C-49D4-9B51-D3D4C06F7924}" presName="accentRepeatNode" presStyleLbl="solidFgAcc1" presStyleIdx="2" presStyleCnt="5"/>
      <dgm:spPr/>
    </dgm:pt>
    <dgm:pt modelId="{0F01E49B-0E05-4E97-B58C-43FBC9FD0DAD}" type="pres">
      <dgm:prSet presAssocID="{C3AB7A3D-001F-4369-B771-6F13565E735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4C066CB-A79A-476A-A605-BCF7919A76FA}" type="pres">
      <dgm:prSet presAssocID="{C3AB7A3D-001F-4369-B771-6F13565E7355}" presName="accent_4" presStyleCnt="0"/>
      <dgm:spPr/>
    </dgm:pt>
    <dgm:pt modelId="{8198B287-EE8B-4175-944D-7DB79602CFF7}" type="pres">
      <dgm:prSet presAssocID="{C3AB7A3D-001F-4369-B771-6F13565E7355}" presName="accentRepeatNode" presStyleLbl="solidFgAcc1" presStyleIdx="3" presStyleCnt="5"/>
      <dgm:spPr/>
    </dgm:pt>
    <dgm:pt modelId="{8DE18712-D31F-40AE-A220-456B47C9E3EC}" type="pres">
      <dgm:prSet presAssocID="{42A2A47E-9FBD-4C1A-A860-75F6B40D313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CDB1DFD-16A6-43EA-9CD7-7AC9A2DCBEA3}" type="pres">
      <dgm:prSet presAssocID="{42A2A47E-9FBD-4C1A-A860-75F6B40D313A}" presName="accent_5" presStyleCnt="0"/>
      <dgm:spPr/>
    </dgm:pt>
    <dgm:pt modelId="{72884EFD-B16E-406E-85A2-3545F4A21AF2}" type="pres">
      <dgm:prSet presAssocID="{42A2A47E-9FBD-4C1A-A860-75F6B40D313A}" presName="accentRepeatNode" presStyleLbl="solidFgAcc1" presStyleIdx="4" presStyleCnt="5"/>
      <dgm:spPr/>
    </dgm:pt>
  </dgm:ptLst>
  <dgm:cxnLst>
    <dgm:cxn modelId="{94863063-8BE8-44B1-B742-E81C5FF47611}" srcId="{3321A4D9-620A-4070-ACBA-1A626BD3E148}" destId="{2A13692F-0BBE-4A5F-A7CC-424D490CF962}" srcOrd="0" destOrd="0" parTransId="{116DD0CE-3BF0-490D-B997-EBCDD405B207}" sibTransId="{5DA831E4-FC5A-43D9-AED1-B6384D72EC90}"/>
    <dgm:cxn modelId="{7F1D9AC1-C179-4845-BF58-CD216ACE2A11}" srcId="{3321A4D9-620A-4070-ACBA-1A626BD3E148}" destId="{C3AB7A3D-001F-4369-B771-6F13565E7355}" srcOrd="3" destOrd="0" parTransId="{DD1678CE-B4F6-4FCC-B2E0-97D26B2BF832}" sibTransId="{C9B3A39D-5274-4ADC-AFF4-24D0BE81EEBD}"/>
    <dgm:cxn modelId="{11C4C315-7665-46F0-B335-C5111C64B8C8}" srcId="{3321A4D9-620A-4070-ACBA-1A626BD3E148}" destId="{8BA54DE2-396C-4346-B399-C56D183D91C5}" srcOrd="1" destOrd="0" parTransId="{55F5BE6C-888A-417B-B3D8-970EBE8D9B0A}" sibTransId="{A0ECDEC4-61C6-410D-A8D2-0817D290FB1C}"/>
    <dgm:cxn modelId="{CC052346-E064-4071-A3CE-437AC15D6B4B}" srcId="{3321A4D9-620A-4070-ACBA-1A626BD3E148}" destId="{B3FCACE7-418C-49D4-9B51-D3D4C06F7924}" srcOrd="2" destOrd="0" parTransId="{94E66D72-0242-4346-9CEE-0907573ED7B0}" sibTransId="{EEDC3405-05CF-4D80-B1C3-8920E7217A35}"/>
    <dgm:cxn modelId="{9F6947F4-A121-48C8-81B4-85C5AE35556C}" type="presOf" srcId="{B3FCACE7-418C-49D4-9B51-D3D4C06F7924}" destId="{5FC34478-9C15-4E07-AE81-FDF7032CB7B3}" srcOrd="0" destOrd="0" presId="urn:microsoft.com/office/officeart/2008/layout/VerticalCurvedList"/>
    <dgm:cxn modelId="{20C86CD9-8366-4112-AA2E-E446BE575F7E}" type="presOf" srcId="{2A13692F-0BBE-4A5F-A7CC-424D490CF962}" destId="{3F322112-9CA0-4AA5-8352-44D6EA95F66A}" srcOrd="0" destOrd="0" presId="urn:microsoft.com/office/officeart/2008/layout/VerticalCurvedList"/>
    <dgm:cxn modelId="{5BC45DA1-CCB6-489A-9BE7-DBAF49C8F1A4}" srcId="{3321A4D9-620A-4070-ACBA-1A626BD3E148}" destId="{42A2A47E-9FBD-4C1A-A860-75F6B40D313A}" srcOrd="4" destOrd="0" parTransId="{04728763-059E-4976-B552-45EB26F38B78}" sibTransId="{50118676-282C-44AD-BC70-E9F4E8D5A1FE}"/>
    <dgm:cxn modelId="{68F9AE2B-9DB4-43E1-BCF5-BE0226D0FFC6}" type="presOf" srcId="{C3AB7A3D-001F-4369-B771-6F13565E7355}" destId="{0F01E49B-0E05-4E97-B58C-43FBC9FD0DAD}" srcOrd="0" destOrd="0" presId="urn:microsoft.com/office/officeart/2008/layout/VerticalCurvedList"/>
    <dgm:cxn modelId="{FB6D5B43-DD1C-4B45-BFF8-AC1C1599B718}" type="presOf" srcId="{42A2A47E-9FBD-4C1A-A860-75F6B40D313A}" destId="{8DE18712-D31F-40AE-A220-456B47C9E3EC}" srcOrd="0" destOrd="0" presId="urn:microsoft.com/office/officeart/2008/layout/VerticalCurvedList"/>
    <dgm:cxn modelId="{37331D1B-9A0C-4564-9704-53757CF6C87E}" type="presOf" srcId="{8BA54DE2-396C-4346-B399-C56D183D91C5}" destId="{DA1CA4DC-3133-49A9-9E28-A847EAC672DB}" srcOrd="0" destOrd="0" presId="urn:microsoft.com/office/officeart/2008/layout/VerticalCurvedList"/>
    <dgm:cxn modelId="{A2B0B326-86A1-4E79-9599-87177E84A457}" type="presOf" srcId="{5DA831E4-FC5A-43D9-AED1-B6384D72EC90}" destId="{2638BDF9-5BA9-4FFA-90E1-E90D67F69798}" srcOrd="0" destOrd="0" presId="urn:microsoft.com/office/officeart/2008/layout/VerticalCurvedList"/>
    <dgm:cxn modelId="{60B3CD49-4329-4167-B70D-614385E8EED7}" type="presOf" srcId="{3321A4D9-620A-4070-ACBA-1A626BD3E148}" destId="{AEA6D84E-7555-4B46-8300-7BD8489A937A}" srcOrd="0" destOrd="0" presId="urn:microsoft.com/office/officeart/2008/layout/VerticalCurvedList"/>
    <dgm:cxn modelId="{51063A62-34AB-49EF-9D46-5B3A3D31B7BC}" type="presParOf" srcId="{AEA6D84E-7555-4B46-8300-7BD8489A937A}" destId="{F509B97E-4BDB-4044-8BA9-46BAE4E63D5D}" srcOrd="0" destOrd="0" presId="urn:microsoft.com/office/officeart/2008/layout/VerticalCurvedList"/>
    <dgm:cxn modelId="{CDC54830-0958-4580-83BD-017EE6375AD7}" type="presParOf" srcId="{F509B97E-4BDB-4044-8BA9-46BAE4E63D5D}" destId="{3C5D5334-A607-471C-865B-D92EDFAC56F3}" srcOrd="0" destOrd="0" presId="urn:microsoft.com/office/officeart/2008/layout/VerticalCurvedList"/>
    <dgm:cxn modelId="{93EA8635-C731-4A64-81E9-0FDCC3FCCC23}" type="presParOf" srcId="{3C5D5334-A607-471C-865B-D92EDFAC56F3}" destId="{C9790BE4-7018-4434-BF06-66E630D4D9DB}" srcOrd="0" destOrd="0" presId="urn:microsoft.com/office/officeart/2008/layout/VerticalCurvedList"/>
    <dgm:cxn modelId="{C64D7AAC-D278-487B-A36D-05DE3EE129BA}" type="presParOf" srcId="{3C5D5334-A607-471C-865B-D92EDFAC56F3}" destId="{2638BDF9-5BA9-4FFA-90E1-E90D67F69798}" srcOrd="1" destOrd="0" presId="urn:microsoft.com/office/officeart/2008/layout/VerticalCurvedList"/>
    <dgm:cxn modelId="{C4E1941A-9C3F-4371-908E-DB09EDA22F8D}" type="presParOf" srcId="{3C5D5334-A607-471C-865B-D92EDFAC56F3}" destId="{56DD9B90-B04D-4B7C-869B-79C2A69759F4}" srcOrd="2" destOrd="0" presId="urn:microsoft.com/office/officeart/2008/layout/VerticalCurvedList"/>
    <dgm:cxn modelId="{94DEE61E-0F21-4EA9-A2BF-F0E13EC2EA0B}" type="presParOf" srcId="{3C5D5334-A607-471C-865B-D92EDFAC56F3}" destId="{1F8BDFCF-7628-4F90-92C1-CA79777B4EA5}" srcOrd="3" destOrd="0" presId="urn:microsoft.com/office/officeart/2008/layout/VerticalCurvedList"/>
    <dgm:cxn modelId="{B0EB94A4-0BAA-40E0-99F2-D01B5F068954}" type="presParOf" srcId="{F509B97E-4BDB-4044-8BA9-46BAE4E63D5D}" destId="{3F322112-9CA0-4AA5-8352-44D6EA95F66A}" srcOrd="1" destOrd="0" presId="urn:microsoft.com/office/officeart/2008/layout/VerticalCurvedList"/>
    <dgm:cxn modelId="{7596504B-900A-4BE7-B152-5831A4EAE5A3}" type="presParOf" srcId="{F509B97E-4BDB-4044-8BA9-46BAE4E63D5D}" destId="{C2A0B694-A2ED-454D-ADBB-235D97D93652}" srcOrd="2" destOrd="0" presId="urn:microsoft.com/office/officeart/2008/layout/VerticalCurvedList"/>
    <dgm:cxn modelId="{23B78D55-9B1C-43C4-8760-6802DD4790B2}" type="presParOf" srcId="{C2A0B694-A2ED-454D-ADBB-235D97D93652}" destId="{8E548227-8C20-45B8-B4F3-BB97FC32B9C0}" srcOrd="0" destOrd="0" presId="urn:microsoft.com/office/officeart/2008/layout/VerticalCurvedList"/>
    <dgm:cxn modelId="{D921EA38-01FD-4057-AABF-EFA2CB740964}" type="presParOf" srcId="{F509B97E-4BDB-4044-8BA9-46BAE4E63D5D}" destId="{DA1CA4DC-3133-49A9-9E28-A847EAC672DB}" srcOrd="3" destOrd="0" presId="urn:microsoft.com/office/officeart/2008/layout/VerticalCurvedList"/>
    <dgm:cxn modelId="{98F777F1-60EF-4D6A-8922-BBC3FD8E20DD}" type="presParOf" srcId="{F509B97E-4BDB-4044-8BA9-46BAE4E63D5D}" destId="{E62BAA73-103A-4CAC-B89C-3C578560B10C}" srcOrd="4" destOrd="0" presId="urn:microsoft.com/office/officeart/2008/layout/VerticalCurvedList"/>
    <dgm:cxn modelId="{C5BDD103-6D8F-4F5A-8774-58DED1ED61AD}" type="presParOf" srcId="{E62BAA73-103A-4CAC-B89C-3C578560B10C}" destId="{6C3D3862-491A-4C77-B864-6EF2DB3F4AF6}" srcOrd="0" destOrd="0" presId="urn:microsoft.com/office/officeart/2008/layout/VerticalCurvedList"/>
    <dgm:cxn modelId="{C20050FD-B81A-4639-9B50-1E7CB8D428BE}" type="presParOf" srcId="{F509B97E-4BDB-4044-8BA9-46BAE4E63D5D}" destId="{5FC34478-9C15-4E07-AE81-FDF7032CB7B3}" srcOrd="5" destOrd="0" presId="urn:microsoft.com/office/officeart/2008/layout/VerticalCurvedList"/>
    <dgm:cxn modelId="{1A3AD00F-A539-445C-A271-EEFFBAD0D3DA}" type="presParOf" srcId="{F509B97E-4BDB-4044-8BA9-46BAE4E63D5D}" destId="{6F1D5316-E918-4702-BC86-5924780D7CF6}" srcOrd="6" destOrd="0" presId="urn:microsoft.com/office/officeart/2008/layout/VerticalCurvedList"/>
    <dgm:cxn modelId="{4D5F65E0-4AD8-444D-82A2-B0D08122D4A7}" type="presParOf" srcId="{6F1D5316-E918-4702-BC86-5924780D7CF6}" destId="{672EEE78-AA86-4540-A6A7-BB0E0F6E7EAF}" srcOrd="0" destOrd="0" presId="urn:microsoft.com/office/officeart/2008/layout/VerticalCurvedList"/>
    <dgm:cxn modelId="{FDFC94BE-BD44-4AE5-87F8-EBE3436E47F3}" type="presParOf" srcId="{F509B97E-4BDB-4044-8BA9-46BAE4E63D5D}" destId="{0F01E49B-0E05-4E97-B58C-43FBC9FD0DAD}" srcOrd="7" destOrd="0" presId="urn:microsoft.com/office/officeart/2008/layout/VerticalCurvedList"/>
    <dgm:cxn modelId="{CD6C7D47-3CBC-4D03-9B6B-32FCBABDA61C}" type="presParOf" srcId="{F509B97E-4BDB-4044-8BA9-46BAE4E63D5D}" destId="{E4C066CB-A79A-476A-A605-BCF7919A76FA}" srcOrd="8" destOrd="0" presId="urn:microsoft.com/office/officeart/2008/layout/VerticalCurvedList"/>
    <dgm:cxn modelId="{E1B692F5-4C3D-40CF-888C-2356C749DCCD}" type="presParOf" srcId="{E4C066CB-A79A-476A-A605-BCF7919A76FA}" destId="{8198B287-EE8B-4175-944D-7DB79602CFF7}" srcOrd="0" destOrd="0" presId="urn:microsoft.com/office/officeart/2008/layout/VerticalCurvedList"/>
    <dgm:cxn modelId="{A6E97369-C0DE-403D-ABF9-2BE3011D8602}" type="presParOf" srcId="{F509B97E-4BDB-4044-8BA9-46BAE4E63D5D}" destId="{8DE18712-D31F-40AE-A220-456B47C9E3EC}" srcOrd="9" destOrd="0" presId="urn:microsoft.com/office/officeart/2008/layout/VerticalCurvedList"/>
    <dgm:cxn modelId="{83698DFF-A5D9-4D2C-9083-8A0A1F1B4103}" type="presParOf" srcId="{F509B97E-4BDB-4044-8BA9-46BAE4E63D5D}" destId="{9CDB1DFD-16A6-43EA-9CD7-7AC9A2DCBEA3}" srcOrd="10" destOrd="0" presId="urn:microsoft.com/office/officeart/2008/layout/VerticalCurvedList"/>
    <dgm:cxn modelId="{58E04C60-C2F9-4815-8A43-780E7CDA3E0D}" type="presParOf" srcId="{9CDB1DFD-16A6-43EA-9CD7-7AC9A2DCBEA3}" destId="{72884EFD-B16E-406E-85A2-3545F4A21A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81D819E-E28F-437A-B2AA-9A05009FF7CD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CA"/>
        </a:p>
      </dgm:t>
    </dgm:pt>
    <dgm:pt modelId="{8AE3448C-57A5-4699-A9F3-24C07AA4B291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 rtl="0"/>
          <a:r>
            <a:rPr lang="es-BO" dirty="0" smtClean="0"/>
            <a:t>Pueden Ser:</a:t>
          </a:r>
          <a:endParaRPr lang="en-CA" dirty="0"/>
        </a:p>
      </dgm:t>
    </dgm:pt>
    <dgm:pt modelId="{52C505A0-0CCF-49D2-AAA0-A88019A9B71D}" type="parTrans" cxnId="{862DE404-4AFD-44A5-99F7-6734277C8C6E}">
      <dgm:prSet/>
      <dgm:spPr/>
      <dgm:t>
        <a:bodyPr/>
        <a:lstStyle/>
        <a:p>
          <a:endParaRPr lang="en-CA"/>
        </a:p>
      </dgm:t>
    </dgm:pt>
    <dgm:pt modelId="{FF30CC89-A8DE-4C7F-B0BD-5331014533E1}" type="sibTrans" cxnId="{862DE404-4AFD-44A5-99F7-6734277C8C6E}">
      <dgm:prSet/>
      <dgm:spPr/>
      <dgm:t>
        <a:bodyPr/>
        <a:lstStyle/>
        <a:p>
          <a:endParaRPr lang="en-CA"/>
        </a:p>
      </dgm:t>
    </dgm:pt>
    <dgm:pt modelId="{161E8CEE-9613-45F0-827C-5FFC82F2248B}">
      <dgm:prSet/>
      <dgm:spPr/>
      <dgm:t>
        <a:bodyPr/>
        <a:lstStyle/>
        <a:p>
          <a:pPr rtl="0"/>
          <a:r>
            <a:rPr lang="es-ES" dirty="0" smtClean="0"/>
            <a:t>Proyectos de capacitación en derechos, fortalecimiento organizativo y de gestión, para mujeres y sus organizaciones</a:t>
          </a:r>
          <a:endParaRPr lang="en-CA" dirty="0"/>
        </a:p>
      </dgm:t>
    </dgm:pt>
    <dgm:pt modelId="{17999F38-A515-43E3-B073-8D3A892BDD43}" type="parTrans" cxnId="{169F13AA-1E3F-43A3-A391-5968AB97BB17}">
      <dgm:prSet/>
      <dgm:spPr/>
      <dgm:t>
        <a:bodyPr/>
        <a:lstStyle/>
        <a:p>
          <a:endParaRPr lang="en-CA"/>
        </a:p>
      </dgm:t>
    </dgm:pt>
    <dgm:pt modelId="{9B084407-A0B0-4005-B7F8-FAC00C28F4C2}" type="sibTrans" cxnId="{169F13AA-1E3F-43A3-A391-5968AB97BB17}">
      <dgm:prSet/>
      <dgm:spPr/>
      <dgm:t>
        <a:bodyPr/>
        <a:lstStyle/>
        <a:p>
          <a:endParaRPr lang="en-CA"/>
        </a:p>
      </dgm:t>
    </dgm:pt>
    <dgm:pt modelId="{1B0814FD-43A0-48EE-8CFD-8CCA5C2DD300}">
      <dgm:prSet/>
      <dgm:spPr/>
      <dgm:t>
        <a:bodyPr/>
        <a:lstStyle/>
        <a:p>
          <a:pPr rtl="0"/>
          <a:r>
            <a:rPr lang="es-ES" dirty="0" smtClean="0"/>
            <a:t>Proyectos de capacitación técnica, laboral, promoción de empleo y apoyo a iniciativas productivas para mujeres </a:t>
          </a:r>
          <a:endParaRPr lang="en-CA" dirty="0"/>
        </a:p>
      </dgm:t>
    </dgm:pt>
    <dgm:pt modelId="{FF5F9AC4-CBAB-482E-B7E4-F4D866172561}" type="parTrans" cxnId="{624E4548-DCFD-4E62-BBF1-7DD86F37C107}">
      <dgm:prSet/>
      <dgm:spPr/>
      <dgm:t>
        <a:bodyPr/>
        <a:lstStyle/>
        <a:p>
          <a:endParaRPr lang="en-CA"/>
        </a:p>
      </dgm:t>
    </dgm:pt>
    <dgm:pt modelId="{793C8F88-A3E8-40E5-A4F4-1C0937C4F275}" type="sibTrans" cxnId="{624E4548-DCFD-4E62-BBF1-7DD86F37C107}">
      <dgm:prSet/>
      <dgm:spPr/>
      <dgm:t>
        <a:bodyPr/>
        <a:lstStyle/>
        <a:p>
          <a:endParaRPr lang="en-CA"/>
        </a:p>
      </dgm:t>
    </dgm:pt>
    <dgm:pt modelId="{874D23FB-6E03-49C8-8C2D-0276D4BADD95}">
      <dgm:prSet/>
      <dgm:spPr/>
      <dgm:t>
        <a:bodyPr/>
        <a:lstStyle/>
        <a:p>
          <a:pPr rtl="0"/>
          <a:r>
            <a:rPr lang="es-ES" smtClean="0"/>
            <a:t>Construcción de centros de reuniones, producción y/o comercialización para mujeres </a:t>
          </a:r>
          <a:endParaRPr lang="en-CA"/>
        </a:p>
      </dgm:t>
    </dgm:pt>
    <dgm:pt modelId="{784D612A-88DE-41A9-9577-2FE6717842A1}" type="parTrans" cxnId="{07E797C3-5C9C-4902-B097-77B19C844A35}">
      <dgm:prSet/>
      <dgm:spPr/>
      <dgm:t>
        <a:bodyPr/>
        <a:lstStyle/>
        <a:p>
          <a:endParaRPr lang="en-CA"/>
        </a:p>
      </dgm:t>
    </dgm:pt>
    <dgm:pt modelId="{73F37087-7908-4923-8A4B-1247028DCF4E}" type="sibTrans" cxnId="{07E797C3-5C9C-4902-B097-77B19C844A35}">
      <dgm:prSet/>
      <dgm:spPr/>
      <dgm:t>
        <a:bodyPr/>
        <a:lstStyle/>
        <a:p>
          <a:endParaRPr lang="en-CA"/>
        </a:p>
      </dgm:t>
    </dgm:pt>
    <dgm:pt modelId="{C1CAC4D9-574F-492C-B2FB-9422AD14CF0A}">
      <dgm:prSet/>
      <dgm:spPr/>
      <dgm:t>
        <a:bodyPr/>
        <a:lstStyle/>
        <a:p>
          <a:pPr rtl="0"/>
          <a:r>
            <a:rPr lang="es-ES" smtClean="0"/>
            <a:t>Proyectos de promoción de la participación y liderazgo de las mujeres </a:t>
          </a:r>
          <a:endParaRPr lang="en-CA"/>
        </a:p>
      </dgm:t>
    </dgm:pt>
    <dgm:pt modelId="{FD90639D-7566-4D46-BCA2-E5AE560E5C5E}" type="parTrans" cxnId="{1A25775A-8E0C-4C8A-B5F3-30FF1F7EA962}">
      <dgm:prSet/>
      <dgm:spPr/>
      <dgm:t>
        <a:bodyPr/>
        <a:lstStyle/>
        <a:p>
          <a:endParaRPr lang="en-CA"/>
        </a:p>
      </dgm:t>
    </dgm:pt>
    <dgm:pt modelId="{71975097-B3A6-471E-9A2D-C3E0EB6DEFAF}" type="sibTrans" cxnId="{1A25775A-8E0C-4C8A-B5F3-30FF1F7EA962}">
      <dgm:prSet/>
      <dgm:spPr/>
      <dgm:t>
        <a:bodyPr/>
        <a:lstStyle/>
        <a:p>
          <a:endParaRPr lang="en-CA"/>
        </a:p>
      </dgm:t>
    </dgm:pt>
    <dgm:pt modelId="{55A1C725-1A2D-40CD-AB35-AF73E11C75A0}">
      <dgm:prSet/>
      <dgm:spPr/>
      <dgm:t>
        <a:bodyPr/>
        <a:lstStyle/>
        <a:p>
          <a:pPr rtl="0"/>
          <a:r>
            <a:rPr lang="es-ES" smtClean="0"/>
            <a:t>Promoción de la permanencia de las niñas en la escuela</a:t>
          </a:r>
          <a:endParaRPr lang="en-CA"/>
        </a:p>
      </dgm:t>
    </dgm:pt>
    <dgm:pt modelId="{3936F4C4-E10F-4B6E-A09A-6613D5361EE0}" type="parTrans" cxnId="{DE52641E-E2E3-4172-9BE2-891642067FD8}">
      <dgm:prSet/>
      <dgm:spPr/>
      <dgm:t>
        <a:bodyPr/>
        <a:lstStyle/>
        <a:p>
          <a:endParaRPr lang="en-CA"/>
        </a:p>
      </dgm:t>
    </dgm:pt>
    <dgm:pt modelId="{62DFBA65-397C-4000-B1CC-E251264A07F1}" type="sibTrans" cxnId="{DE52641E-E2E3-4172-9BE2-891642067FD8}">
      <dgm:prSet/>
      <dgm:spPr/>
      <dgm:t>
        <a:bodyPr/>
        <a:lstStyle/>
        <a:p>
          <a:endParaRPr lang="en-CA"/>
        </a:p>
      </dgm:t>
    </dgm:pt>
    <dgm:pt modelId="{5EA8C53F-8E59-4F81-9489-607DCB0B67EF}" type="pres">
      <dgm:prSet presAssocID="{D81D819E-E28F-437A-B2AA-9A05009FF7C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313C5220-E888-4BA4-98CD-A62A290F47C2}" type="pres">
      <dgm:prSet presAssocID="{8AE3448C-57A5-4699-A9F3-24C07AA4B291}" presName="composite" presStyleCnt="0"/>
      <dgm:spPr/>
    </dgm:pt>
    <dgm:pt modelId="{2917DD05-A673-4756-A48C-0C1C2C3B4444}" type="pres">
      <dgm:prSet presAssocID="{8AE3448C-57A5-4699-A9F3-24C07AA4B291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C6021B5-5356-4356-8143-BB3499F28D41}" type="pres">
      <dgm:prSet presAssocID="{8AE3448C-57A5-4699-A9F3-24C07AA4B291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5EAAEF25-FA97-4515-84D5-52F6DB26BBEE}" type="presOf" srcId="{1B0814FD-43A0-48EE-8CFD-8CCA5C2DD300}" destId="{FC6021B5-5356-4356-8143-BB3499F28D41}" srcOrd="0" destOrd="1" presId="urn:microsoft.com/office/officeart/2005/8/layout/hList1"/>
    <dgm:cxn modelId="{1A25775A-8E0C-4C8A-B5F3-30FF1F7EA962}" srcId="{8AE3448C-57A5-4699-A9F3-24C07AA4B291}" destId="{C1CAC4D9-574F-492C-B2FB-9422AD14CF0A}" srcOrd="3" destOrd="0" parTransId="{FD90639D-7566-4D46-BCA2-E5AE560E5C5E}" sibTransId="{71975097-B3A6-471E-9A2D-C3E0EB6DEFAF}"/>
    <dgm:cxn modelId="{E5623761-151D-4AFA-A34D-60530D7AFA9F}" type="presOf" srcId="{874D23FB-6E03-49C8-8C2D-0276D4BADD95}" destId="{FC6021B5-5356-4356-8143-BB3499F28D41}" srcOrd="0" destOrd="2" presId="urn:microsoft.com/office/officeart/2005/8/layout/hList1"/>
    <dgm:cxn modelId="{DE52641E-E2E3-4172-9BE2-891642067FD8}" srcId="{8AE3448C-57A5-4699-A9F3-24C07AA4B291}" destId="{55A1C725-1A2D-40CD-AB35-AF73E11C75A0}" srcOrd="4" destOrd="0" parTransId="{3936F4C4-E10F-4B6E-A09A-6613D5361EE0}" sibTransId="{62DFBA65-397C-4000-B1CC-E251264A07F1}"/>
    <dgm:cxn modelId="{441B4D33-0319-4F40-B700-1953A21098C2}" type="presOf" srcId="{8AE3448C-57A5-4699-A9F3-24C07AA4B291}" destId="{2917DD05-A673-4756-A48C-0C1C2C3B4444}" srcOrd="0" destOrd="0" presId="urn:microsoft.com/office/officeart/2005/8/layout/hList1"/>
    <dgm:cxn modelId="{C3D2E72A-9A2F-4139-9C27-3DCE0EA44C97}" type="presOf" srcId="{161E8CEE-9613-45F0-827C-5FFC82F2248B}" destId="{FC6021B5-5356-4356-8143-BB3499F28D41}" srcOrd="0" destOrd="0" presId="urn:microsoft.com/office/officeart/2005/8/layout/hList1"/>
    <dgm:cxn modelId="{624E4548-DCFD-4E62-BBF1-7DD86F37C107}" srcId="{8AE3448C-57A5-4699-A9F3-24C07AA4B291}" destId="{1B0814FD-43A0-48EE-8CFD-8CCA5C2DD300}" srcOrd="1" destOrd="0" parTransId="{FF5F9AC4-CBAB-482E-B7E4-F4D866172561}" sibTransId="{793C8F88-A3E8-40E5-A4F4-1C0937C4F275}"/>
    <dgm:cxn modelId="{B2919E42-AA9A-40C6-BFB1-BE96B31040CA}" type="presOf" srcId="{55A1C725-1A2D-40CD-AB35-AF73E11C75A0}" destId="{FC6021B5-5356-4356-8143-BB3499F28D41}" srcOrd="0" destOrd="4" presId="urn:microsoft.com/office/officeart/2005/8/layout/hList1"/>
    <dgm:cxn modelId="{07E797C3-5C9C-4902-B097-77B19C844A35}" srcId="{8AE3448C-57A5-4699-A9F3-24C07AA4B291}" destId="{874D23FB-6E03-49C8-8C2D-0276D4BADD95}" srcOrd="2" destOrd="0" parTransId="{784D612A-88DE-41A9-9577-2FE6717842A1}" sibTransId="{73F37087-7908-4923-8A4B-1247028DCF4E}"/>
    <dgm:cxn modelId="{862DE404-4AFD-44A5-99F7-6734277C8C6E}" srcId="{D81D819E-E28F-437A-B2AA-9A05009FF7CD}" destId="{8AE3448C-57A5-4699-A9F3-24C07AA4B291}" srcOrd="0" destOrd="0" parTransId="{52C505A0-0CCF-49D2-AAA0-A88019A9B71D}" sibTransId="{FF30CC89-A8DE-4C7F-B0BD-5331014533E1}"/>
    <dgm:cxn modelId="{0F1561B0-E924-49E6-A9C9-5FF2DBDF1957}" type="presOf" srcId="{C1CAC4D9-574F-492C-B2FB-9422AD14CF0A}" destId="{FC6021B5-5356-4356-8143-BB3499F28D41}" srcOrd="0" destOrd="3" presId="urn:microsoft.com/office/officeart/2005/8/layout/hList1"/>
    <dgm:cxn modelId="{169F13AA-1E3F-43A3-A391-5968AB97BB17}" srcId="{8AE3448C-57A5-4699-A9F3-24C07AA4B291}" destId="{161E8CEE-9613-45F0-827C-5FFC82F2248B}" srcOrd="0" destOrd="0" parTransId="{17999F38-A515-43E3-B073-8D3A892BDD43}" sibTransId="{9B084407-A0B0-4005-B7F8-FAC00C28F4C2}"/>
    <dgm:cxn modelId="{B2DB7734-81F7-4602-9F6C-88E0AB3E7FA5}" type="presOf" srcId="{D81D819E-E28F-437A-B2AA-9A05009FF7CD}" destId="{5EA8C53F-8E59-4F81-9489-607DCB0B67EF}" srcOrd="0" destOrd="0" presId="urn:microsoft.com/office/officeart/2005/8/layout/hList1"/>
    <dgm:cxn modelId="{886952DB-9A24-4ADF-A3D9-AFD48AE2F713}" type="presParOf" srcId="{5EA8C53F-8E59-4F81-9489-607DCB0B67EF}" destId="{313C5220-E888-4BA4-98CD-A62A290F47C2}" srcOrd="0" destOrd="0" presId="urn:microsoft.com/office/officeart/2005/8/layout/hList1"/>
    <dgm:cxn modelId="{77AFF3F7-3E85-4272-92AA-75C07BE485F5}" type="presParOf" srcId="{313C5220-E888-4BA4-98CD-A62A290F47C2}" destId="{2917DD05-A673-4756-A48C-0C1C2C3B4444}" srcOrd="0" destOrd="0" presId="urn:microsoft.com/office/officeart/2005/8/layout/hList1"/>
    <dgm:cxn modelId="{72A6EE13-6C0B-422C-B92C-F07748B9E607}" type="presParOf" srcId="{313C5220-E888-4BA4-98CD-A62A290F47C2}" destId="{FC6021B5-5356-4356-8143-BB3499F28D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1AB8F2-0377-4E23-BFD9-99FA607D604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A51FA055-83A4-4A4A-8879-D182CC8C3C8C}">
      <dgm:prSet/>
      <dgm:spPr/>
      <dgm:t>
        <a:bodyPr/>
        <a:lstStyle/>
        <a:p>
          <a:pPr rtl="0"/>
          <a:r>
            <a:rPr lang="es-BO" dirty="0"/>
            <a:t>El PDES es el plan de desarrollo a corto plazo mas importante</a:t>
          </a:r>
          <a:r>
            <a:rPr lang="es-BO" dirty="0" smtClean="0"/>
            <a:t>. Es una macro política pública que establece un marco ideológico y técnico para la planificación</a:t>
          </a:r>
          <a:endParaRPr lang="en-CA" dirty="0"/>
        </a:p>
      </dgm:t>
    </dgm:pt>
    <dgm:pt modelId="{1781C7DC-265A-40C1-9B64-20861CA56138}" type="parTrans" cxnId="{9029EEA8-84E9-4750-A375-E3376763A416}">
      <dgm:prSet/>
      <dgm:spPr/>
      <dgm:t>
        <a:bodyPr/>
        <a:lstStyle/>
        <a:p>
          <a:endParaRPr lang="en-CA"/>
        </a:p>
      </dgm:t>
    </dgm:pt>
    <dgm:pt modelId="{FD06EC71-FCFB-4F6B-AFA2-6B7002E97D40}" type="sibTrans" cxnId="{9029EEA8-84E9-4750-A375-E3376763A416}">
      <dgm:prSet/>
      <dgm:spPr/>
      <dgm:t>
        <a:bodyPr/>
        <a:lstStyle/>
        <a:p>
          <a:endParaRPr lang="en-CA"/>
        </a:p>
      </dgm:t>
    </dgm:pt>
    <dgm:pt modelId="{B6A604E6-FD52-4D3A-B9ED-1E4F0B567C78}">
      <dgm:prSet/>
      <dgm:spPr/>
      <dgm:t>
        <a:bodyPr/>
        <a:lstStyle/>
        <a:p>
          <a:pPr rtl="0"/>
          <a:r>
            <a:rPr lang="es-ES"/>
            <a:t>Establece 340 resultados, enmarcados en las 68 metas de los 13 pilares de la Agenda Patriótica 2025.</a:t>
          </a:r>
          <a:endParaRPr lang="en-CA"/>
        </a:p>
      </dgm:t>
    </dgm:pt>
    <dgm:pt modelId="{93ECC328-642E-48E1-A155-6F54EA831DE4}" type="parTrans" cxnId="{982AC12F-D3AA-4BD6-BE1E-0D1CF53A73BC}">
      <dgm:prSet/>
      <dgm:spPr/>
      <dgm:t>
        <a:bodyPr/>
        <a:lstStyle/>
        <a:p>
          <a:endParaRPr lang="en-CA"/>
        </a:p>
      </dgm:t>
    </dgm:pt>
    <dgm:pt modelId="{CB03B0B0-A4AA-4B5D-BE44-7D82319639BB}" type="sibTrans" cxnId="{982AC12F-D3AA-4BD6-BE1E-0D1CF53A73BC}">
      <dgm:prSet/>
      <dgm:spPr/>
      <dgm:t>
        <a:bodyPr/>
        <a:lstStyle/>
        <a:p>
          <a:endParaRPr lang="en-CA"/>
        </a:p>
      </dgm:t>
    </dgm:pt>
    <dgm:pt modelId="{8727C78B-47AB-4A2F-807F-B0825CE898B6}">
      <dgm:prSet/>
      <dgm:spPr/>
      <dgm:t>
        <a:bodyPr/>
        <a:lstStyle/>
        <a:p>
          <a:pPr rtl="0"/>
          <a:r>
            <a:rPr lang="es-ES"/>
            <a:t>La planificación de todas las entidades autónomas a corto plazo deben estar alineadas e integradas al PDES y a la Agenda Patriótica</a:t>
          </a:r>
          <a:endParaRPr lang="en-CA"/>
        </a:p>
      </dgm:t>
    </dgm:pt>
    <dgm:pt modelId="{6CAF15B2-4856-4BC7-AF94-760C88B22F86}" type="parTrans" cxnId="{B147ABB5-CD54-4190-B3DC-89544EF5F854}">
      <dgm:prSet/>
      <dgm:spPr/>
      <dgm:t>
        <a:bodyPr/>
        <a:lstStyle/>
        <a:p>
          <a:endParaRPr lang="en-CA"/>
        </a:p>
      </dgm:t>
    </dgm:pt>
    <dgm:pt modelId="{C200C54C-303C-4EB1-AA6A-11D397362C86}" type="sibTrans" cxnId="{B147ABB5-CD54-4190-B3DC-89544EF5F854}">
      <dgm:prSet/>
      <dgm:spPr/>
      <dgm:t>
        <a:bodyPr/>
        <a:lstStyle/>
        <a:p>
          <a:endParaRPr lang="en-CA"/>
        </a:p>
      </dgm:t>
    </dgm:pt>
    <dgm:pt modelId="{6100AA44-4D3C-48E0-85A6-EC83EE74C50E}" type="pres">
      <dgm:prSet presAssocID="{911AB8F2-0377-4E23-BFD9-99FA607D604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CA"/>
        </a:p>
      </dgm:t>
    </dgm:pt>
    <dgm:pt modelId="{503ECE1C-99C2-4C6C-B3C4-6D9D8C2F2BD3}" type="pres">
      <dgm:prSet presAssocID="{A51FA055-83A4-4A4A-8879-D182CC8C3C8C}" presName="thickLine" presStyleLbl="alignNode1" presStyleIdx="0" presStyleCnt="3"/>
      <dgm:spPr/>
    </dgm:pt>
    <dgm:pt modelId="{7C830E8A-425A-4991-98EE-9CC2B6A4DE86}" type="pres">
      <dgm:prSet presAssocID="{A51FA055-83A4-4A4A-8879-D182CC8C3C8C}" presName="horz1" presStyleCnt="0"/>
      <dgm:spPr/>
    </dgm:pt>
    <dgm:pt modelId="{0595EE31-41DB-4E37-95F6-5576E52EDDB6}" type="pres">
      <dgm:prSet presAssocID="{A51FA055-83A4-4A4A-8879-D182CC8C3C8C}" presName="tx1" presStyleLbl="revTx" presStyleIdx="0" presStyleCnt="3"/>
      <dgm:spPr/>
      <dgm:t>
        <a:bodyPr/>
        <a:lstStyle/>
        <a:p>
          <a:endParaRPr lang="en-CA"/>
        </a:p>
      </dgm:t>
    </dgm:pt>
    <dgm:pt modelId="{0DABB7A6-587D-40C1-B7CB-C3C004751DF5}" type="pres">
      <dgm:prSet presAssocID="{A51FA055-83A4-4A4A-8879-D182CC8C3C8C}" presName="vert1" presStyleCnt="0"/>
      <dgm:spPr/>
    </dgm:pt>
    <dgm:pt modelId="{4442F28E-86FD-403A-A075-B0398DEF4C9D}" type="pres">
      <dgm:prSet presAssocID="{B6A604E6-FD52-4D3A-B9ED-1E4F0B567C78}" presName="thickLine" presStyleLbl="alignNode1" presStyleIdx="1" presStyleCnt="3"/>
      <dgm:spPr/>
    </dgm:pt>
    <dgm:pt modelId="{5F385F86-6411-4010-A10A-ED76F0639FD8}" type="pres">
      <dgm:prSet presAssocID="{B6A604E6-FD52-4D3A-B9ED-1E4F0B567C78}" presName="horz1" presStyleCnt="0"/>
      <dgm:spPr/>
    </dgm:pt>
    <dgm:pt modelId="{4D06D30F-C17D-41C4-A7CB-C8AC12BFFD20}" type="pres">
      <dgm:prSet presAssocID="{B6A604E6-FD52-4D3A-B9ED-1E4F0B567C78}" presName="tx1" presStyleLbl="revTx" presStyleIdx="1" presStyleCnt="3"/>
      <dgm:spPr/>
      <dgm:t>
        <a:bodyPr/>
        <a:lstStyle/>
        <a:p>
          <a:endParaRPr lang="en-CA"/>
        </a:p>
      </dgm:t>
    </dgm:pt>
    <dgm:pt modelId="{C41979B0-7F5C-423C-A374-62473BDC6F8E}" type="pres">
      <dgm:prSet presAssocID="{B6A604E6-FD52-4D3A-B9ED-1E4F0B567C78}" presName="vert1" presStyleCnt="0"/>
      <dgm:spPr/>
    </dgm:pt>
    <dgm:pt modelId="{7E97B24E-A4B6-40E3-9F82-208CF9C7F83A}" type="pres">
      <dgm:prSet presAssocID="{8727C78B-47AB-4A2F-807F-B0825CE898B6}" presName="thickLine" presStyleLbl="alignNode1" presStyleIdx="2" presStyleCnt="3"/>
      <dgm:spPr/>
    </dgm:pt>
    <dgm:pt modelId="{D20746D3-78A8-4502-BA6E-8062B5AF9B4F}" type="pres">
      <dgm:prSet presAssocID="{8727C78B-47AB-4A2F-807F-B0825CE898B6}" presName="horz1" presStyleCnt="0"/>
      <dgm:spPr/>
    </dgm:pt>
    <dgm:pt modelId="{ED2FD4FB-78A4-401B-8003-09D7DF26D931}" type="pres">
      <dgm:prSet presAssocID="{8727C78B-47AB-4A2F-807F-B0825CE898B6}" presName="tx1" presStyleLbl="revTx" presStyleIdx="2" presStyleCnt="3"/>
      <dgm:spPr/>
      <dgm:t>
        <a:bodyPr/>
        <a:lstStyle/>
        <a:p>
          <a:endParaRPr lang="en-CA"/>
        </a:p>
      </dgm:t>
    </dgm:pt>
    <dgm:pt modelId="{771B4316-1948-482F-8C91-2BC08645479E}" type="pres">
      <dgm:prSet presAssocID="{8727C78B-47AB-4A2F-807F-B0825CE898B6}" presName="vert1" presStyleCnt="0"/>
      <dgm:spPr/>
    </dgm:pt>
  </dgm:ptLst>
  <dgm:cxnLst>
    <dgm:cxn modelId="{B147ABB5-CD54-4190-B3DC-89544EF5F854}" srcId="{911AB8F2-0377-4E23-BFD9-99FA607D6048}" destId="{8727C78B-47AB-4A2F-807F-B0825CE898B6}" srcOrd="2" destOrd="0" parTransId="{6CAF15B2-4856-4BC7-AF94-760C88B22F86}" sibTransId="{C200C54C-303C-4EB1-AA6A-11D397362C86}"/>
    <dgm:cxn modelId="{982AC12F-D3AA-4BD6-BE1E-0D1CF53A73BC}" srcId="{911AB8F2-0377-4E23-BFD9-99FA607D6048}" destId="{B6A604E6-FD52-4D3A-B9ED-1E4F0B567C78}" srcOrd="1" destOrd="0" parTransId="{93ECC328-642E-48E1-A155-6F54EA831DE4}" sibTransId="{CB03B0B0-A4AA-4B5D-BE44-7D82319639BB}"/>
    <dgm:cxn modelId="{9029EEA8-84E9-4750-A375-E3376763A416}" srcId="{911AB8F2-0377-4E23-BFD9-99FA607D6048}" destId="{A51FA055-83A4-4A4A-8879-D182CC8C3C8C}" srcOrd="0" destOrd="0" parTransId="{1781C7DC-265A-40C1-9B64-20861CA56138}" sibTransId="{FD06EC71-FCFB-4F6B-AFA2-6B7002E97D40}"/>
    <dgm:cxn modelId="{7D730CB3-0BC4-4651-9229-8FC842F3DE8C}" type="presOf" srcId="{B6A604E6-FD52-4D3A-B9ED-1E4F0B567C78}" destId="{4D06D30F-C17D-41C4-A7CB-C8AC12BFFD20}" srcOrd="0" destOrd="0" presId="urn:microsoft.com/office/officeart/2008/layout/LinedList"/>
    <dgm:cxn modelId="{D6C2C2B3-3DC5-41C0-9B93-1FB5A3E1EBB4}" type="presOf" srcId="{8727C78B-47AB-4A2F-807F-B0825CE898B6}" destId="{ED2FD4FB-78A4-401B-8003-09D7DF26D931}" srcOrd="0" destOrd="0" presId="urn:microsoft.com/office/officeart/2008/layout/LinedList"/>
    <dgm:cxn modelId="{FB0F4DAE-F693-4C33-A38D-CAA441C4D125}" type="presOf" srcId="{911AB8F2-0377-4E23-BFD9-99FA607D6048}" destId="{6100AA44-4D3C-48E0-85A6-EC83EE74C50E}" srcOrd="0" destOrd="0" presId="urn:microsoft.com/office/officeart/2008/layout/LinedList"/>
    <dgm:cxn modelId="{7F7934E9-EA27-4E20-A0F5-B962098A815D}" type="presOf" srcId="{A51FA055-83A4-4A4A-8879-D182CC8C3C8C}" destId="{0595EE31-41DB-4E37-95F6-5576E52EDDB6}" srcOrd="0" destOrd="0" presId="urn:microsoft.com/office/officeart/2008/layout/LinedList"/>
    <dgm:cxn modelId="{CC68D118-B1FB-46E1-BAA1-E571F82FB9D4}" type="presParOf" srcId="{6100AA44-4D3C-48E0-85A6-EC83EE74C50E}" destId="{503ECE1C-99C2-4C6C-B3C4-6D9D8C2F2BD3}" srcOrd="0" destOrd="0" presId="urn:microsoft.com/office/officeart/2008/layout/LinedList"/>
    <dgm:cxn modelId="{DBC2ECF2-A03D-45FD-9FD2-FD9E926DF90E}" type="presParOf" srcId="{6100AA44-4D3C-48E0-85A6-EC83EE74C50E}" destId="{7C830E8A-425A-4991-98EE-9CC2B6A4DE86}" srcOrd="1" destOrd="0" presId="urn:microsoft.com/office/officeart/2008/layout/LinedList"/>
    <dgm:cxn modelId="{C5D23212-15AA-46F2-B428-1E0408606984}" type="presParOf" srcId="{7C830E8A-425A-4991-98EE-9CC2B6A4DE86}" destId="{0595EE31-41DB-4E37-95F6-5576E52EDDB6}" srcOrd="0" destOrd="0" presId="urn:microsoft.com/office/officeart/2008/layout/LinedList"/>
    <dgm:cxn modelId="{CEFF9DBD-36CB-443E-A8B2-ACB7570BB2C7}" type="presParOf" srcId="{7C830E8A-425A-4991-98EE-9CC2B6A4DE86}" destId="{0DABB7A6-587D-40C1-B7CB-C3C004751DF5}" srcOrd="1" destOrd="0" presId="urn:microsoft.com/office/officeart/2008/layout/LinedList"/>
    <dgm:cxn modelId="{E541F9DA-8B55-4450-90B1-0E76AE52B6E0}" type="presParOf" srcId="{6100AA44-4D3C-48E0-85A6-EC83EE74C50E}" destId="{4442F28E-86FD-403A-A075-B0398DEF4C9D}" srcOrd="2" destOrd="0" presId="urn:microsoft.com/office/officeart/2008/layout/LinedList"/>
    <dgm:cxn modelId="{469AE3AE-EDD7-4626-AF08-299EC7786AE5}" type="presParOf" srcId="{6100AA44-4D3C-48E0-85A6-EC83EE74C50E}" destId="{5F385F86-6411-4010-A10A-ED76F0639FD8}" srcOrd="3" destOrd="0" presId="urn:microsoft.com/office/officeart/2008/layout/LinedList"/>
    <dgm:cxn modelId="{CCD27934-F2B6-4C1A-9CE4-DAA635A037CF}" type="presParOf" srcId="{5F385F86-6411-4010-A10A-ED76F0639FD8}" destId="{4D06D30F-C17D-41C4-A7CB-C8AC12BFFD20}" srcOrd="0" destOrd="0" presId="urn:microsoft.com/office/officeart/2008/layout/LinedList"/>
    <dgm:cxn modelId="{03E687B1-8D7F-4D62-A9CE-3A8E52E97C97}" type="presParOf" srcId="{5F385F86-6411-4010-A10A-ED76F0639FD8}" destId="{C41979B0-7F5C-423C-A374-62473BDC6F8E}" srcOrd="1" destOrd="0" presId="urn:microsoft.com/office/officeart/2008/layout/LinedList"/>
    <dgm:cxn modelId="{156F9EE6-0EF8-44B3-8CA3-5B653EC4D071}" type="presParOf" srcId="{6100AA44-4D3C-48E0-85A6-EC83EE74C50E}" destId="{7E97B24E-A4B6-40E3-9F82-208CF9C7F83A}" srcOrd="4" destOrd="0" presId="urn:microsoft.com/office/officeart/2008/layout/LinedList"/>
    <dgm:cxn modelId="{C8027028-3FA1-406D-B1AD-093F1A3F822D}" type="presParOf" srcId="{6100AA44-4D3C-48E0-85A6-EC83EE74C50E}" destId="{D20746D3-78A8-4502-BA6E-8062B5AF9B4F}" srcOrd="5" destOrd="0" presId="urn:microsoft.com/office/officeart/2008/layout/LinedList"/>
    <dgm:cxn modelId="{ED806781-A7BF-4105-A083-3C69F2D67633}" type="presParOf" srcId="{D20746D3-78A8-4502-BA6E-8062B5AF9B4F}" destId="{ED2FD4FB-78A4-401B-8003-09D7DF26D931}" srcOrd="0" destOrd="0" presId="urn:microsoft.com/office/officeart/2008/layout/LinedList"/>
    <dgm:cxn modelId="{4760BF47-BA83-44F0-8F41-9B763E36FA3F}" type="presParOf" srcId="{D20746D3-78A8-4502-BA6E-8062B5AF9B4F}" destId="{771B4316-1948-482F-8C91-2BC08645479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21105FD-491F-46DE-94FB-5FC4BD646F2B}" type="doc">
      <dgm:prSet loTypeId="urn:microsoft.com/office/officeart/2005/8/layout/h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CA"/>
        </a:p>
      </dgm:t>
    </dgm:pt>
    <dgm:pt modelId="{6ED159D8-0722-495B-A9D1-99EB690B48A1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 rtl="0"/>
          <a:r>
            <a:rPr lang="es-BO" smtClean="0"/>
            <a:t>Pueden Ser:</a:t>
          </a:r>
          <a:endParaRPr lang="en-CA"/>
        </a:p>
      </dgm:t>
    </dgm:pt>
    <dgm:pt modelId="{21C40FC6-3E56-46FF-88B5-CC2EEBC741F4}" type="parTrans" cxnId="{7895E714-5A4C-467A-96E3-3CAE33F6C5BC}">
      <dgm:prSet/>
      <dgm:spPr/>
      <dgm:t>
        <a:bodyPr/>
        <a:lstStyle/>
        <a:p>
          <a:endParaRPr lang="en-CA"/>
        </a:p>
      </dgm:t>
    </dgm:pt>
    <dgm:pt modelId="{77F6C37C-24CB-4560-B71A-0FDAFE9256AE}" type="sibTrans" cxnId="{7895E714-5A4C-467A-96E3-3CAE33F6C5BC}">
      <dgm:prSet/>
      <dgm:spPr/>
      <dgm:t>
        <a:bodyPr/>
        <a:lstStyle/>
        <a:p>
          <a:endParaRPr lang="en-CA"/>
        </a:p>
      </dgm:t>
    </dgm:pt>
    <dgm:pt modelId="{E9F5BCE0-22ED-48E3-B4AC-DA04561F5490}">
      <dgm:prSet/>
      <dgm:spPr/>
      <dgm:t>
        <a:bodyPr/>
        <a:lstStyle/>
        <a:p>
          <a:pPr rtl="0"/>
          <a:r>
            <a:rPr lang="es-ES" smtClean="0"/>
            <a:t>Construcción, equipamiento y funcionamiento de guarderías infantiles </a:t>
          </a:r>
          <a:endParaRPr lang="en-CA"/>
        </a:p>
      </dgm:t>
    </dgm:pt>
    <dgm:pt modelId="{97CA3DF3-720F-4FA1-8098-73C406D2237F}" type="parTrans" cxnId="{102A67D6-DA4E-4F66-9724-52F52A56AD05}">
      <dgm:prSet/>
      <dgm:spPr/>
      <dgm:t>
        <a:bodyPr/>
        <a:lstStyle/>
        <a:p>
          <a:endParaRPr lang="en-CA"/>
        </a:p>
      </dgm:t>
    </dgm:pt>
    <dgm:pt modelId="{D7E76574-772E-418B-A50B-BCB99C8044EC}" type="sibTrans" cxnId="{102A67D6-DA4E-4F66-9724-52F52A56AD05}">
      <dgm:prSet/>
      <dgm:spPr/>
      <dgm:t>
        <a:bodyPr/>
        <a:lstStyle/>
        <a:p>
          <a:endParaRPr lang="en-CA"/>
        </a:p>
      </dgm:t>
    </dgm:pt>
    <dgm:pt modelId="{5167D3AE-8757-4294-B979-88714E49E8AD}">
      <dgm:prSet/>
      <dgm:spPr/>
      <dgm:t>
        <a:bodyPr/>
        <a:lstStyle/>
        <a:p>
          <a:pPr rtl="0"/>
          <a:r>
            <a:rPr lang="es-ES" smtClean="0"/>
            <a:t>Programas de alimentación/nutrición para niños/as menores de 6 años relacionados con las guarderías</a:t>
          </a:r>
          <a:endParaRPr lang="en-CA"/>
        </a:p>
      </dgm:t>
    </dgm:pt>
    <dgm:pt modelId="{B6001566-3AE5-4569-8476-6B6836D5427B}" type="parTrans" cxnId="{A30BD6AB-AD7A-407D-98BF-18C675465CE8}">
      <dgm:prSet/>
      <dgm:spPr/>
      <dgm:t>
        <a:bodyPr/>
        <a:lstStyle/>
        <a:p>
          <a:endParaRPr lang="en-CA"/>
        </a:p>
      </dgm:t>
    </dgm:pt>
    <dgm:pt modelId="{02B399C5-931E-4287-8CC8-F8375D283809}" type="sibTrans" cxnId="{A30BD6AB-AD7A-407D-98BF-18C675465CE8}">
      <dgm:prSet/>
      <dgm:spPr/>
      <dgm:t>
        <a:bodyPr/>
        <a:lstStyle/>
        <a:p>
          <a:endParaRPr lang="en-CA"/>
        </a:p>
      </dgm:t>
    </dgm:pt>
    <dgm:pt modelId="{8933ABB5-F42E-4FC9-9A07-9B2189A4CF0C}">
      <dgm:prSet/>
      <dgm:spPr/>
      <dgm:t>
        <a:bodyPr/>
        <a:lstStyle/>
        <a:p>
          <a:pPr rtl="0"/>
          <a:r>
            <a:rPr lang="es-ES" dirty="0" smtClean="0"/>
            <a:t>Programas para el uso del tiempo libre durante período escolar y vacacional, para niños/as y adolescentes.</a:t>
          </a:r>
          <a:endParaRPr lang="en-CA" dirty="0"/>
        </a:p>
      </dgm:t>
    </dgm:pt>
    <dgm:pt modelId="{D5D40507-7D83-4257-8475-4D013646DEFE}" type="parTrans" cxnId="{1645DA60-32BB-4B14-913E-092089B9B952}">
      <dgm:prSet/>
      <dgm:spPr/>
      <dgm:t>
        <a:bodyPr/>
        <a:lstStyle/>
        <a:p>
          <a:endParaRPr lang="en-CA"/>
        </a:p>
      </dgm:t>
    </dgm:pt>
    <dgm:pt modelId="{05CB0E8F-D2BB-4CB5-A199-8EADBEC6B1E5}" type="sibTrans" cxnId="{1645DA60-32BB-4B14-913E-092089B9B952}">
      <dgm:prSet/>
      <dgm:spPr/>
      <dgm:t>
        <a:bodyPr/>
        <a:lstStyle/>
        <a:p>
          <a:endParaRPr lang="en-CA"/>
        </a:p>
      </dgm:t>
    </dgm:pt>
    <dgm:pt modelId="{82785DBC-58BB-4EFD-9CEA-F872945DD9BC}">
      <dgm:prSet/>
      <dgm:spPr/>
      <dgm:t>
        <a:bodyPr/>
        <a:lstStyle/>
        <a:p>
          <a:pPr rtl="0"/>
          <a:r>
            <a:rPr lang="es-ES" smtClean="0"/>
            <a:t>Programas de terapia ocupacional y recreación para personas de la tercera edad y para personas con capacidades diferentes.</a:t>
          </a:r>
          <a:endParaRPr lang="en-CA"/>
        </a:p>
      </dgm:t>
    </dgm:pt>
    <dgm:pt modelId="{0DF7E70C-2839-47B4-87D9-A40951ED8445}" type="parTrans" cxnId="{8125AC07-EAD5-4AA4-85A7-4E2BFA0716C5}">
      <dgm:prSet/>
      <dgm:spPr/>
      <dgm:t>
        <a:bodyPr/>
        <a:lstStyle/>
        <a:p>
          <a:endParaRPr lang="en-CA"/>
        </a:p>
      </dgm:t>
    </dgm:pt>
    <dgm:pt modelId="{EB4CBD10-EC92-44B7-BA04-E092A27C8F3C}" type="sibTrans" cxnId="{8125AC07-EAD5-4AA4-85A7-4E2BFA0716C5}">
      <dgm:prSet/>
      <dgm:spPr/>
      <dgm:t>
        <a:bodyPr/>
        <a:lstStyle/>
        <a:p>
          <a:endParaRPr lang="en-CA"/>
        </a:p>
      </dgm:t>
    </dgm:pt>
    <dgm:pt modelId="{ED14B4DA-3E8C-49EF-9922-D77971488271}" type="pres">
      <dgm:prSet presAssocID="{721105FD-491F-46DE-94FB-5FC4BD646F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5BEB6B63-8C48-44FF-8D4D-1E30F4C1281A}" type="pres">
      <dgm:prSet presAssocID="{6ED159D8-0722-495B-A9D1-99EB690B48A1}" presName="composite" presStyleCnt="0"/>
      <dgm:spPr/>
    </dgm:pt>
    <dgm:pt modelId="{6F85C358-4EE7-4D76-B8F0-B8FC2A245FE4}" type="pres">
      <dgm:prSet presAssocID="{6ED159D8-0722-495B-A9D1-99EB690B48A1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3F9BC81-7061-4E9F-85DA-7998B44869DE}" type="pres">
      <dgm:prSet presAssocID="{6ED159D8-0722-495B-A9D1-99EB690B48A1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7895E714-5A4C-467A-96E3-3CAE33F6C5BC}" srcId="{721105FD-491F-46DE-94FB-5FC4BD646F2B}" destId="{6ED159D8-0722-495B-A9D1-99EB690B48A1}" srcOrd="0" destOrd="0" parTransId="{21C40FC6-3E56-46FF-88B5-CC2EEBC741F4}" sibTransId="{77F6C37C-24CB-4560-B71A-0FDAFE9256AE}"/>
    <dgm:cxn modelId="{9887BB41-0F33-4CF5-BF9C-6B7062763189}" type="presOf" srcId="{5167D3AE-8757-4294-B979-88714E49E8AD}" destId="{63F9BC81-7061-4E9F-85DA-7998B44869DE}" srcOrd="0" destOrd="1" presId="urn:microsoft.com/office/officeart/2005/8/layout/hList1"/>
    <dgm:cxn modelId="{1645DA60-32BB-4B14-913E-092089B9B952}" srcId="{6ED159D8-0722-495B-A9D1-99EB690B48A1}" destId="{8933ABB5-F42E-4FC9-9A07-9B2189A4CF0C}" srcOrd="2" destOrd="0" parTransId="{D5D40507-7D83-4257-8475-4D013646DEFE}" sibTransId="{05CB0E8F-D2BB-4CB5-A199-8EADBEC6B1E5}"/>
    <dgm:cxn modelId="{8125AC07-EAD5-4AA4-85A7-4E2BFA0716C5}" srcId="{6ED159D8-0722-495B-A9D1-99EB690B48A1}" destId="{82785DBC-58BB-4EFD-9CEA-F872945DD9BC}" srcOrd="3" destOrd="0" parTransId="{0DF7E70C-2839-47B4-87D9-A40951ED8445}" sibTransId="{EB4CBD10-EC92-44B7-BA04-E092A27C8F3C}"/>
    <dgm:cxn modelId="{60F04D19-E69A-4C30-93E3-87D66FC83DAE}" type="presOf" srcId="{8933ABB5-F42E-4FC9-9A07-9B2189A4CF0C}" destId="{63F9BC81-7061-4E9F-85DA-7998B44869DE}" srcOrd="0" destOrd="2" presId="urn:microsoft.com/office/officeart/2005/8/layout/hList1"/>
    <dgm:cxn modelId="{F83B3E2C-DFBA-4B01-8D08-F3B2A61816D7}" type="presOf" srcId="{82785DBC-58BB-4EFD-9CEA-F872945DD9BC}" destId="{63F9BC81-7061-4E9F-85DA-7998B44869DE}" srcOrd="0" destOrd="3" presId="urn:microsoft.com/office/officeart/2005/8/layout/hList1"/>
    <dgm:cxn modelId="{2631AF2C-7373-4CB9-8F81-53AECE0E0912}" type="presOf" srcId="{721105FD-491F-46DE-94FB-5FC4BD646F2B}" destId="{ED14B4DA-3E8C-49EF-9922-D77971488271}" srcOrd="0" destOrd="0" presId="urn:microsoft.com/office/officeart/2005/8/layout/hList1"/>
    <dgm:cxn modelId="{1D552197-219F-4C15-8C82-32859B784F7D}" type="presOf" srcId="{E9F5BCE0-22ED-48E3-B4AC-DA04561F5490}" destId="{63F9BC81-7061-4E9F-85DA-7998B44869DE}" srcOrd="0" destOrd="0" presId="urn:microsoft.com/office/officeart/2005/8/layout/hList1"/>
    <dgm:cxn modelId="{102A67D6-DA4E-4F66-9724-52F52A56AD05}" srcId="{6ED159D8-0722-495B-A9D1-99EB690B48A1}" destId="{E9F5BCE0-22ED-48E3-B4AC-DA04561F5490}" srcOrd="0" destOrd="0" parTransId="{97CA3DF3-720F-4FA1-8098-73C406D2237F}" sibTransId="{D7E76574-772E-418B-A50B-BCB99C8044EC}"/>
    <dgm:cxn modelId="{A30BD6AB-AD7A-407D-98BF-18C675465CE8}" srcId="{6ED159D8-0722-495B-A9D1-99EB690B48A1}" destId="{5167D3AE-8757-4294-B979-88714E49E8AD}" srcOrd="1" destOrd="0" parTransId="{B6001566-3AE5-4569-8476-6B6836D5427B}" sibTransId="{02B399C5-931E-4287-8CC8-F8375D283809}"/>
    <dgm:cxn modelId="{8C697D2A-78F6-411E-8C35-6D950B0AFEE0}" type="presOf" srcId="{6ED159D8-0722-495B-A9D1-99EB690B48A1}" destId="{6F85C358-4EE7-4D76-B8F0-B8FC2A245FE4}" srcOrd="0" destOrd="0" presId="urn:microsoft.com/office/officeart/2005/8/layout/hList1"/>
    <dgm:cxn modelId="{8E314863-0870-4571-8D3E-28368C822B47}" type="presParOf" srcId="{ED14B4DA-3E8C-49EF-9922-D77971488271}" destId="{5BEB6B63-8C48-44FF-8D4D-1E30F4C1281A}" srcOrd="0" destOrd="0" presId="urn:microsoft.com/office/officeart/2005/8/layout/hList1"/>
    <dgm:cxn modelId="{52FDEDAF-7D87-4921-A285-3B9731DCFCED}" type="presParOf" srcId="{5BEB6B63-8C48-44FF-8D4D-1E30F4C1281A}" destId="{6F85C358-4EE7-4D76-B8F0-B8FC2A245FE4}" srcOrd="0" destOrd="0" presId="urn:microsoft.com/office/officeart/2005/8/layout/hList1"/>
    <dgm:cxn modelId="{A2E09573-E869-4593-BBAE-B9E8203FD7CA}" type="presParOf" srcId="{5BEB6B63-8C48-44FF-8D4D-1E30F4C1281A}" destId="{63F9BC81-7061-4E9F-85DA-7998B44869D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DE7F186-1039-47DF-AC87-8EBEF7D97FC5}" type="doc">
      <dgm:prSet loTypeId="urn:microsoft.com/office/officeart/2005/8/layout/h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CA"/>
        </a:p>
      </dgm:t>
    </dgm:pt>
    <dgm:pt modelId="{46A1E8EF-06E5-441C-9470-E1FD7F3F6684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l" rtl="0"/>
          <a:r>
            <a:rPr lang="es-ES" dirty="0" smtClean="0"/>
            <a:t>Pueden ser programas, proyectos, y/o servicios como: </a:t>
          </a:r>
          <a:endParaRPr lang="en-CA" dirty="0"/>
        </a:p>
      </dgm:t>
    </dgm:pt>
    <dgm:pt modelId="{65E1535A-A920-4866-A8C6-65F79954BA59}" type="parTrans" cxnId="{3772CA00-E17F-4634-95C4-6163F4CC4300}">
      <dgm:prSet/>
      <dgm:spPr/>
      <dgm:t>
        <a:bodyPr/>
        <a:lstStyle/>
        <a:p>
          <a:endParaRPr lang="en-CA"/>
        </a:p>
      </dgm:t>
    </dgm:pt>
    <dgm:pt modelId="{DF08F49C-D8AB-4BEF-B7D6-75AEB2803285}" type="sibTrans" cxnId="{3772CA00-E17F-4634-95C4-6163F4CC4300}">
      <dgm:prSet/>
      <dgm:spPr/>
      <dgm:t>
        <a:bodyPr/>
        <a:lstStyle/>
        <a:p>
          <a:endParaRPr lang="en-CA"/>
        </a:p>
      </dgm:t>
    </dgm:pt>
    <dgm:pt modelId="{795866DD-9A7C-4E18-8B3A-4DF3CA0A72D8}">
      <dgm:prSet/>
      <dgm:spPr/>
      <dgm:t>
        <a:bodyPr/>
        <a:lstStyle/>
        <a:p>
          <a:pPr rtl="0"/>
          <a:r>
            <a:rPr lang="es-ES" dirty="0" smtClean="0"/>
            <a:t>Funcionamiento de una instancia institucionalizada (Dirección, Jefatura) responsable de las políticas de género.</a:t>
          </a:r>
          <a:endParaRPr lang="en-CA" dirty="0"/>
        </a:p>
      </dgm:t>
    </dgm:pt>
    <dgm:pt modelId="{73C42800-8679-40EE-8B7F-3F9C692DA8A2}" type="parTrans" cxnId="{801ED3B2-96E8-4017-BA60-B3A2732B27BC}">
      <dgm:prSet/>
      <dgm:spPr/>
      <dgm:t>
        <a:bodyPr/>
        <a:lstStyle/>
        <a:p>
          <a:endParaRPr lang="en-CA"/>
        </a:p>
      </dgm:t>
    </dgm:pt>
    <dgm:pt modelId="{9B765945-A1D9-4643-A6E8-8C3722668FB5}" type="sibTrans" cxnId="{801ED3B2-96E8-4017-BA60-B3A2732B27BC}">
      <dgm:prSet/>
      <dgm:spPr/>
      <dgm:t>
        <a:bodyPr/>
        <a:lstStyle/>
        <a:p>
          <a:endParaRPr lang="en-CA"/>
        </a:p>
      </dgm:t>
    </dgm:pt>
    <dgm:pt modelId="{BE4B66B7-326A-4ACF-9FF4-A0E091CD9EA4}">
      <dgm:prSet/>
      <dgm:spPr/>
      <dgm:t>
        <a:bodyPr/>
        <a:lstStyle/>
        <a:p>
          <a:pPr rtl="0"/>
          <a:r>
            <a:rPr lang="es-ES" dirty="0" smtClean="0"/>
            <a:t>Proyectos de difusión, sensibilización y/o servicios sobre derechos sexuales y reproductivos. </a:t>
          </a:r>
          <a:endParaRPr lang="en-CA" dirty="0"/>
        </a:p>
      </dgm:t>
    </dgm:pt>
    <dgm:pt modelId="{A5F85ED4-17F6-4AD5-810A-E0D347DFDA3E}" type="parTrans" cxnId="{7AC616F1-BA16-4D29-BAEB-96F789CE101D}">
      <dgm:prSet/>
      <dgm:spPr/>
      <dgm:t>
        <a:bodyPr/>
        <a:lstStyle/>
        <a:p>
          <a:endParaRPr lang="en-CA"/>
        </a:p>
      </dgm:t>
    </dgm:pt>
    <dgm:pt modelId="{3CBB4752-1305-41B6-A9E1-858337D00E7F}" type="sibTrans" cxnId="{7AC616F1-BA16-4D29-BAEB-96F789CE101D}">
      <dgm:prSet/>
      <dgm:spPr/>
      <dgm:t>
        <a:bodyPr/>
        <a:lstStyle/>
        <a:p>
          <a:endParaRPr lang="en-CA"/>
        </a:p>
      </dgm:t>
    </dgm:pt>
    <dgm:pt modelId="{ED44BDA1-5255-4641-9E28-70CB5504B89F}">
      <dgm:prSet/>
      <dgm:spPr/>
      <dgm:t>
        <a:bodyPr/>
        <a:lstStyle/>
        <a:p>
          <a:pPr rtl="0"/>
          <a:r>
            <a:rPr lang="es-ES" dirty="0" smtClean="0"/>
            <a:t>Proyectos de prevención y atención de la violencia intrafamiliar y doméstica.</a:t>
          </a:r>
          <a:endParaRPr lang="en-CA" dirty="0"/>
        </a:p>
      </dgm:t>
    </dgm:pt>
    <dgm:pt modelId="{20CAB3A3-5F68-4914-9973-DEBF4DD86B03}" type="parTrans" cxnId="{A592A631-57A1-4FCE-BDA8-F806A3E99ABE}">
      <dgm:prSet/>
      <dgm:spPr/>
      <dgm:t>
        <a:bodyPr/>
        <a:lstStyle/>
        <a:p>
          <a:endParaRPr lang="en-CA"/>
        </a:p>
      </dgm:t>
    </dgm:pt>
    <dgm:pt modelId="{F8061B49-18CC-4D77-838C-14460994C439}" type="sibTrans" cxnId="{A592A631-57A1-4FCE-BDA8-F806A3E99ABE}">
      <dgm:prSet/>
      <dgm:spPr/>
      <dgm:t>
        <a:bodyPr/>
        <a:lstStyle/>
        <a:p>
          <a:endParaRPr lang="en-CA"/>
        </a:p>
      </dgm:t>
    </dgm:pt>
    <dgm:pt modelId="{7A92775F-C5B6-4FC4-BBA2-53F7555BF977}">
      <dgm:prSet/>
      <dgm:spPr/>
      <dgm:t>
        <a:bodyPr/>
        <a:lstStyle/>
        <a:p>
          <a:pPr rtl="0"/>
          <a:r>
            <a:rPr lang="es-ES" dirty="0" smtClean="0"/>
            <a:t>Campañas, ferias, programas de difusión y sensibilización sobre igualdad de derechos entre mujeres y hombres responsabilidades compartidas en el trabajo doméstico y cuidado de la familia, sobre valores de equidad social, étnica y de género. </a:t>
          </a:r>
          <a:endParaRPr lang="en-CA" dirty="0"/>
        </a:p>
      </dgm:t>
    </dgm:pt>
    <dgm:pt modelId="{40780CD2-BB94-43C7-9C97-9E325EE3418C}" type="parTrans" cxnId="{3181AA29-B2AE-4450-9F54-09CB0E0B2462}">
      <dgm:prSet/>
      <dgm:spPr/>
      <dgm:t>
        <a:bodyPr/>
        <a:lstStyle/>
        <a:p>
          <a:endParaRPr lang="en-CA"/>
        </a:p>
      </dgm:t>
    </dgm:pt>
    <dgm:pt modelId="{07B01718-678C-4791-9BEB-9A83A948D420}" type="sibTrans" cxnId="{3181AA29-B2AE-4450-9F54-09CB0E0B2462}">
      <dgm:prSet/>
      <dgm:spPr/>
      <dgm:t>
        <a:bodyPr/>
        <a:lstStyle/>
        <a:p>
          <a:endParaRPr lang="en-CA"/>
        </a:p>
      </dgm:t>
    </dgm:pt>
    <dgm:pt modelId="{171E4865-F0CA-45A2-AD9B-5046E6CC2FFC}">
      <dgm:prSet/>
      <dgm:spPr/>
      <dgm:t>
        <a:bodyPr/>
        <a:lstStyle/>
        <a:p>
          <a:pPr rtl="0"/>
          <a:r>
            <a:rPr lang="es-ES" dirty="0" smtClean="0"/>
            <a:t>Capacitación a funcionarios/as públicos en políticas, programas y presupuestos de equidad de género.</a:t>
          </a:r>
          <a:r>
            <a:rPr lang="es-BO" dirty="0" smtClean="0"/>
            <a:t> </a:t>
          </a:r>
          <a:endParaRPr lang="en-CA" dirty="0"/>
        </a:p>
      </dgm:t>
    </dgm:pt>
    <dgm:pt modelId="{00A342F3-40AE-43DB-8428-905DB40C9CBF}" type="parTrans" cxnId="{EDF1A8CE-C310-4DA6-8B06-312FDD057872}">
      <dgm:prSet/>
      <dgm:spPr/>
      <dgm:t>
        <a:bodyPr/>
        <a:lstStyle/>
        <a:p>
          <a:endParaRPr lang="en-CA"/>
        </a:p>
      </dgm:t>
    </dgm:pt>
    <dgm:pt modelId="{4E1AE457-A578-4DC0-8350-B524D8E1D73D}" type="sibTrans" cxnId="{EDF1A8CE-C310-4DA6-8B06-312FDD057872}">
      <dgm:prSet/>
      <dgm:spPr/>
      <dgm:t>
        <a:bodyPr/>
        <a:lstStyle/>
        <a:p>
          <a:endParaRPr lang="en-CA"/>
        </a:p>
      </dgm:t>
    </dgm:pt>
    <dgm:pt modelId="{30E69668-236A-4A41-9B00-9BB3093CDA79}" type="pres">
      <dgm:prSet presAssocID="{7DE7F186-1039-47DF-AC87-8EBEF7D97F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50DBCB25-8E78-4220-9B9A-3D9EE20CD582}" type="pres">
      <dgm:prSet presAssocID="{46A1E8EF-06E5-441C-9470-E1FD7F3F6684}" presName="composite" presStyleCnt="0"/>
      <dgm:spPr/>
    </dgm:pt>
    <dgm:pt modelId="{0D6647CF-3251-4A61-BBD9-1404DF480201}" type="pres">
      <dgm:prSet presAssocID="{46A1E8EF-06E5-441C-9470-E1FD7F3F6684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103BB8A-8D3A-4DC8-9DC3-BA6CE6B26861}" type="pres">
      <dgm:prSet presAssocID="{46A1E8EF-06E5-441C-9470-E1FD7F3F6684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AB6CFE51-D0F0-486B-9F25-DD66FF053CF4}" type="presOf" srcId="{7A92775F-C5B6-4FC4-BBA2-53F7555BF977}" destId="{F103BB8A-8D3A-4DC8-9DC3-BA6CE6B26861}" srcOrd="0" destOrd="3" presId="urn:microsoft.com/office/officeart/2005/8/layout/hList1"/>
    <dgm:cxn modelId="{5E6F29F9-20F2-4688-8C0F-1838121EEB84}" type="presOf" srcId="{BE4B66B7-326A-4ACF-9FF4-A0E091CD9EA4}" destId="{F103BB8A-8D3A-4DC8-9DC3-BA6CE6B26861}" srcOrd="0" destOrd="1" presId="urn:microsoft.com/office/officeart/2005/8/layout/hList1"/>
    <dgm:cxn modelId="{3181AA29-B2AE-4450-9F54-09CB0E0B2462}" srcId="{46A1E8EF-06E5-441C-9470-E1FD7F3F6684}" destId="{7A92775F-C5B6-4FC4-BBA2-53F7555BF977}" srcOrd="3" destOrd="0" parTransId="{40780CD2-BB94-43C7-9C97-9E325EE3418C}" sibTransId="{07B01718-678C-4791-9BEB-9A83A948D420}"/>
    <dgm:cxn modelId="{EB0ADDDB-890B-452A-9304-D71A7F1963A8}" type="presOf" srcId="{795866DD-9A7C-4E18-8B3A-4DF3CA0A72D8}" destId="{F103BB8A-8D3A-4DC8-9DC3-BA6CE6B26861}" srcOrd="0" destOrd="0" presId="urn:microsoft.com/office/officeart/2005/8/layout/hList1"/>
    <dgm:cxn modelId="{0536D3F8-3055-4074-902A-400EC0EEB807}" type="presOf" srcId="{46A1E8EF-06E5-441C-9470-E1FD7F3F6684}" destId="{0D6647CF-3251-4A61-BBD9-1404DF480201}" srcOrd="0" destOrd="0" presId="urn:microsoft.com/office/officeart/2005/8/layout/hList1"/>
    <dgm:cxn modelId="{F8E11724-67DF-4890-92B8-C8E235D9B6C8}" type="presOf" srcId="{ED44BDA1-5255-4641-9E28-70CB5504B89F}" destId="{F103BB8A-8D3A-4DC8-9DC3-BA6CE6B26861}" srcOrd="0" destOrd="2" presId="urn:microsoft.com/office/officeart/2005/8/layout/hList1"/>
    <dgm:cxn modelId="{7AC616F1-BA16-4D29-BAEB-96F789CE101D}" srcId="{46A1E8EF-06E5-441C-9470-E1FD7F3F6684}" destId="{BE4B66B7-326A-4ACF-9FF4-A0E091CD9EA4}" srcOrd="1" destOrd="0" parTransId="{A5F85ED4-17F6-4AD5-810A-E0D347DFDA3E}" sibTransId="{3CBB4752-1305-41B6-A9E1-858337D00E7F}"/>
    <dgm:cxn modelId="{EDF1A8CE-C310-4DA6-8B06-312FDD057872}" srcId="{46A1E8EF-06E5-441C-9470-E1FD7F3F6684}" destId="{171E4865-F0CA-45A2-AD9B-5046E6CC2FFC}" srcOrd="4" destOrd="0" parTransId="{00A342F3-40AE-43DB-8428-905DB40C9CBF}" sibTransId="{4E1AE457-A578-4DC0-8350-B524D8E1D73D}"/>
    <dgm:cxn modelId="{3772CA00-E17F-4634-95C4-6163F4CC4300}" srcId="{7DE7F186-1039-47DF-AC87-8EBEF7D97FC5}" destId="{46A1E8EF-06E5-441C-9470-E1FD7F3F6684}" srcOrd="0" destOrd="0" parTransId="{65E1535A-A920-4866-A8C6-65F79954BA59}" sibTransId="{DF08F49C-D8AB-4BEF-B7D6-75AEB2803285}"/>
    <dgm:cxn modelId="{924A65BE-DC58-4817-B77C-4426AC59DD13}" type="presOf" srcId="{7DE7F186-1039-47DF-AC87-8EBEF7D97FC5}" destId="{30E69668-236A-4A41-9B00-9BB3093CDA79}" srcOrd="0" destOrd="0" presId="urn:microsoft.com/office/officeart/2005/8/layout/hList1"/>
    <dgm:cxn modelId="{A592A631-57A1-4FCE-BDA8-F806A3E99ABE}" srcId="{46A1E8EF-06E5-441C-9470-E1FD7F3F6684}" destId="{ED44BDA1-5255-4641-9E28-70CB5504B89F}" srcOrd="2" destOrd="0" parTransId="{20CAB3A3-5F68-4914-9973-DEBF4DD86B03}" sibTransId="{F8061B49-18CC-4D77-838C-14460994C439}"/>
    <dgm:cxn modelId="{E773BD8E-B6CE-4036-A15A-239F3F192F33}" type="presOf" srcId="{171E4865-F0CA-45A2-AD9B-5046E6CC2FFC}" destId="{F103BB8A-8D3A-4DC8-9DC3-BA6CE6B26861}" srcOrd="0" destOrd="4" presId="urn:microsoft.com/office/officeart/2005/8/layout/hList1"/>
    <dgm:cxn modelId="{801ED3B2-96E8-4017-BA60-B3A2732B27BC}" srcId="{46A1E8EF-06E5-441C-9470-E1FD7F3F6684}" destId="{795866DD-9A7C-4E18-8B3A-4DF3CA0A72D8}" srcOrd="0" destOrd="0" parTransId="{73C42800-8679-40EE-8B7F-3F9C692DA8A2}" sibTransId="{9B765945-A1D9-4643-A6E8-8C3722668FB5}"/>
    <dgm:cxn modelId="{634A8C8E-A526-4930-A5C0-04FCEAFC372B}" type="presParOf" srcId="{30E69668-236A-4A41-9B00-9BB3093CDA79}" destId="{50DBCB25-8E78-4220-9B9A-3D9EE20CD582}" srcOrd="0" destOrd="0" presId="urn:microsoft.com/office/officeart/2005/8/layout/hList1"/>
    <dgm:cxn modelId="{D70BADA7-40EE-4756-978D-85772A49292A}" type="presParOf" srcId="{50DBCB25-8E78-4220-9B9A-3D9EE20CD582}" destId="{0D6647CF-3251-4A61-BBD9-1404DF480201}" srcOrd="0" destOrd="0" presId="urn:microsoft.com/office/officeart/2005/8/layout/hList1"/>
    <dgm:cxn modelId="{59EBB6F1-E797-4D1B-90FA-F286F71C4FCA}" type="presParOf" srcId="{50DBCB25-8E78-4220-9B9A-3D9EE20CD582}" destId="{F103BB8A-8D3A-4DC8-9DC3-BA6CE6B2686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64C6F4-3DC3-41AC-A7A8-89EE3F0F5E81}" type="doc">
      <dgm:prSet loTypeId="urn:microsoft.com/office/officeart/2005/8/layout/cycle3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BO"/>
        </a:p>
      </dgm:t>
    </dgm:pt>
    <dgm:pt modelId="{4948E132-A866-4B98-9C6E-6D0CA63E2B66}">
      <dgm:prSet phldrT="[Texto]" custT="1"/>
      <dgm:spPr/>
      <dgm:t>
        <a:bodyPr/>
        <a:lstStyle/>
        <a:p>
          <a:r>
            <a:rPr lang="es-BO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SOCIALIZACIÓN Y UNIVERSALIZACIÓN DE LOS SERVICIOS BÁSICOS CON SOBERANÍA PARA VIVIR BIEN</a:t>
          </a:r>
          <a:endParaRPr lang="es-BO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5D830F-010F-470A-A396-4B0767B6922D}" type="parTrans" cxnId="{6F9D5F82-5A5C-44D7-AC98-691F3029A806}">
      <dgm:prSet/>
      <dgm:spPr/>
      <dgm:t>
        <a:bodyPr/>
        <a:lstStyle/>
        <a:p>
          <a:endParaRPr lang="es-BO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B424E6-A0B4-46C9-A61B-D98A5484B8D8}" type="sibTrans" cxnId="{6F9D5F82-5A5C-44D7-AC98-691F3029A806}">
      <dgm:prSet custT="1"/>
      <dgm:spPr/>
      <dgm:t>
        <a:bodyPr/>
        <a:lstStyle/>
        <a:p>
          <a:endParaRPr lang="es-BO" sz="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E0EFB8-E011-4744-B5F7-F0DC53A4775C}">
      <dgm:prSet phldrT="[Texto]" custT="1"/>
      <dgm:spPr/>
      <dgm:t>
        <a:bodyPr/>
        <a:lstStyle/>
        <a:p>
          <a:r>
            <a:rPr lang="es-BO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SALUD, EDUCACIÓN Y DEPORTE PARA LA FORMACIÓN DE UN SER HUMANO INTEGRAL</a:t>
          </a:r>
          <a:endParaRPr lang="es-BO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7C428A-C156-45AF-89C8-463D20E54341}" type="parTrans" cxnId="{9104D368-572F-4057-9CA2-CEEFEF9F0B79}">
      <dgm:prSet/>
      <dgm:spPr/>
      <dgm:t>
        <a:bodyPr/>
        <a:lstStyle/>
        <a:p>
          <a:endParaRPr lang="es-BO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E22BB5-EAFF-4026-BE56-4DD562CA1590}" type="sibTrans" cxnId="{9104D368-572F-4057-9CA2-CEEFEF9F0B79}">
      <dgm:prSet custT="1"/>
      <dgm:spPr/>
      <dgm:t>
        <a:bodyPr/>
        <a:lstStyle/>
        <a:p>
          <a:endParaRPr lang="es-BO" sz="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33459F-D45C-44FB-9ACE-966B1DEB841E}">
      <dgm:prSet phldrT="[Texto]" custT="1"/>
      <dgm:spPr/>
      <dgm:t>
        <a:bodyPr/>
        <a:lstStyle/>
        <a:p>
          <a:r>
            <a:rPr lang="es-BO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SOBERANÍA CIENTÍFICA Y TECNOLOGÍA CON IDENTIDAD PROPIA</a:t>
          </a:r>
          <a:endParaRPr lang="es-BO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41D78B-93F3-4753-9C33-B253D8A4C2E4}" type="parTrans" cxnId="{6260217B-E2BE-44B4-97BB-D03ABAF4E82B}">
      <dgm:prSet/>
      <dgm:spPr/>
      <dgm:t>
        <a:bodyPr/>
        <a:lstStyle/>
        <a:p>
          <a:endParaRPr lang="es-BO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A75034-C6F6-4A05-8D60-56DEB0C00EF4}" type="sibTrans" cxnId="{6260217B-E2BE-44B4-97BB-D03ABAF4E82B}">
      <dgm:prSet custT="1"/>
      <dgm:spPr/>
      <dgm:t>
        <a:bodyPr/>
        <a:lstStyle/>
        <a:p>
          <a:endParaRPr lang="es-BO" sz="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402B0C-65E1-44F5-9BD6-772C24830177}">
      <dgm:prSet phldrT="[Texto]" custT="1"/>
      <dgm:spPr/>
      <dgm:t>
        <a:bodyPr/>
        <a:lstStyle/>
        <a:p>
          <a:r>
            <a:rPr lang="es-BO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 SOBERANÍA COMUNITARIA, FINANCIERA SIN SERVILISMO AL CAPITALISMO FINANCIERO</a:t>
          </a:r>
          <a:endParaRPr lang="es-BO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48EA17-834A-49B2-BAC4-C429A751A487}" type="parTrans" cxnId="{8B078651-8481-4AD1-8610-00FD681D374B}">
      <dgm:prSet/>
      <dgm:spPr/>
      <dgm:t>
        <a:bodyPr/>
        <a:lstStyle/>
        <a:p>
          <a:endParaRPr lang="es-BO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CCFC37-496F-4C25-859B-EA4F50682225}" type="sibTrans" cxnId="{8B078651-8481-4AD1-8610-00FD681D374B}">
      <dgm:prSet custT="1"/>
      <dgm:spPr/>
      <dgm:t>
        <a:bodyPr/>
        <a:lstStyle/>
        <a:p>
          <a:endParaRPr lang="es-BO" sz="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C82E7E-8ACF-4B6F-9FED-7EDBC3B87D9A}">
      <dgm:prSet phldrT="[Texto]" custT="1"/>
      <dgm:spPr/>
      <dgm:t>
        <a:bodyPr/>
        <a:lstStyle/>
        <a:p>
          <a:r>
            <a:rPr lang="es-BO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7. SOBERANÍA SOBRE NUESTROS RECURSOS NATURALES CON NACIONALIZACIÓN, INDUSTRIALIZACIÓN Y COMERCIALIZACIÓN EN ARMONÍA Y EQUILIBRIO CON LA MADRE TIERRA</a:t>
          </a:r>
          <a:endParaRPr lang="es-BO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4D3FDE-F472-4872-9F8C-4AB54506EA7B}" type="parTrans" cxnId="{B85E16C4-EF17-43DD-9030-58E8B3AFE7A3}">
      <dgm:prSet/>
      <dgm:spPr/>
      <dgm:t>
        <a:bodyPr/>
        <a:lstStyle/>
        <a:p>
          <a:endParaRPr lang="es-BO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2A1046-C5F6-4C55-B7AA-173961C1F860}" type="sibTrans" cxnId="{B85E16C4-EF17-43DD-9030-58E8B3AFE7A3}">
      <dgm:prSet custT="1"/>
      <dgm:spPr/>
      <dgm:t>
        <a:bodyPr/>
        <a:lstStyle/>
        <a:p>
          <a:endParaRPr lang="es-BO" sz="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4F321F-CFC8-4ACB-9BE3-9460EA61D9A0}">
      <dgm:prSet phldrT="[Texto]" custT="1"/>
      <dgm:spPr/>
      <dgm:t>
        <a:bodyPr/>
        <a:lstStyle/>
        <a:p>
          <a:r>
            <a:rPr lang="es-BO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6. SOBERANÍA PRODUCTIVA CON DIVERSIFICACIÓN  DESARROLLO INTEGRAL SIN LA DICTADURA DEL MERCADO CAPITALISTA</a:t>
          </a:r>
          <a:endParaRPr lang="es-BO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1A9711-3187-4D38-B310-9AA603C8C366}" type="parTrans" cxnId="{8BAA2D29-ABEC-4E32-9719-3663FBEB8289}">
      <dgm:prSet/>
      <dgm:spPr/>
      <dgm:t>
        <a:bodyPr/>
        <a:lstStyle/>
        <a:p>
          <a:endParaRPr lang="es-BO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8E5665-A954-4F36-AE4D-6B5492AA75C0}" type="sibTrans" cxnId="{8BAA2D29-ABEC-4E32-9719-3663FBEB8289}">
      <dgm:prSet custT="1"/>
      <dgm:spPr/>
      <dgm:t>
        <a:bodyPr/>
        <a:lstStyle/>
        <a:p>
          <a:endParaRPr lang="es-BO" sz="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F60642-F5B4-4299-A726-BA18109CA513}">
      <dgm:prSet phldrT="[Texto]" custT="1"/>
      <dgm:spPr/>
      <dgm:t>
        <a:bodyPr/>
        <a:lstStyle/>
        <a:p>
          <a:r>
            <a:rPr lang="es-BO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8. SOBERANÍA ALIMENTARIA A TRAVÉS DE LA CONSTRUCCIÓN DE SABER ALIMENTARSE PARA VIVIR BIEN </a:t>
          </a:r>
          <a:endParaRPr lang="es-BO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F547DE-6A0D-4563-8811-FBD058D05762}" type="parTrans" cxnId="{CBDAA9CB-E3F6-45E3-AAB6-A1C97FF0CD35}">
      <dgm:prSet/>
      <dgm:spPr/>
      <dgm:t>
        <a:bodyPr/>
        <a:lstStyle/>
        <a:p>
          <a:endParaRPr lang="es-BO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0DFE8D-B017-4CF7-9A8E-0BFEA98B0C3C}" type="sibTrans" cxnId="{CBDAA9CB-E3F6-45E3-AAB6-A1C97FF0CD35}">
      <dgm:prSet custT="1"/>
      <dgm:spPr/>
      <dgm:t>
        <a:bodyPr/>
        <a:lstStyle/>
        <a:p>
          <a:endParaRPr lang="es-BO" sz="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45FE66-90A9-4CD5-8318-95C1DDEF92D0}">
      <dgm:prSet phldrT="[Texto]" custT="1"/>
      <dgm:spPr/>
      <dgm:t>
        <a:bodyPr/>
        <a:lstStyle/>
        <a:p>
          <a:r>
            <a:rPr lang="es-BO" sz="12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10. INTEGRACIÓN</a:t>
          </a:r>
          <a:r>
            <a:rPr lang="es-BO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COMPLEMENTARIA DE LOS PUEBLOS CON SOBERANÍA </a:t>
          </a:r>
          <a:endParaRPr lang="es-BO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3314D7-6783-43C9-B33D-E2B48F1F3A13}" type="parTrans" cxnId="{6E763E71-7CA5-42BD-B0C6-727CB96B15C7}">
      <dgm:prSet/>
      <dgm:spPr/>
      <dgm:t>
        <a:bodyPr/>
        <a:lstStyle/>
        <a:p>
          <a:endParaRPr lang="es-BO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226FDC-9CCB-4A85-AF64-5DF464F16210}" type="sibTrans" cxnId="{6E763E71-7CA5-42BD-B0C6-727CB96B15C7}">
      <dgm:prSet custT="1"/>
      <dgm:spPr/>
      <dgm:t>
        <a:bodyPr/>
        <a:lstStyle/>
        <a:p>
          <a:endParaRPr lang="es-BO" sz="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FB7409-4105-4AE3-880A-713833CDC152}">
      <dgm:prSet phldrT="[Texto]" custT="1"/>
      <dgm:spPr/>
      <dgm:t>
        <a:bodyPr/>
        <a:lstStyle/>
        <a:p>
          <a:r>
            <a:rPr lang="es-BO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11. SOBERANÍA Y TRANSPARENCIA EN LA GESTIÓN PÚBLICA BAJO LOS PRINCIPIOS DE “NO ROBAR”, “NO MENTIR”, “NO SER FLOJO”</a:t>
          </a:r>
          <a:endParaRPr lang="es-BO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8FA2D9-EA55-4572-8E95-51FA1626B074}" type="parTrans" cxnId="{C3C46E72-F1B1-4016-8581-78E4BE5F3A70}">
      <dgm:prSet/>
      <dgm:spPr/>
      <dgm:t>
        <a:bodyPr/>
        <a:lstStyle/>
        <a:p>
          <a:endParaRPr lang="es-BO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6A3F3D-5C3F-4542-9415-F57A83B83531}" type="sibTrans" cxnId="{C3C46E72-F1B1-4016-8581-78E4BE5F3A70}">
      <dgm:prSet custT="1"/>
      <dgm:spPr/>
      <dgm:t>
        <a:bodyPr/>
        <a:lstStyle/>
        <a:p>
          <a:endParaRPr lang="es-BO" sz="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C4AFA0-946B-4AA7-8C26-A2A92529B0F4}">
      <dgm:prSet phldrT="[Texto]" custT="1"/>
      <dgm:spPr/>
      <dgm:t>
        <a:bodyPr/>
        <a:lstStyle/>
        <a:p>
          <a:r>
            <a:rPr lang="es-BO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12. </a:t>
          </a:r>
          <a:r>
            <a:rPr lang="es-BO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DISFRUTE Y FELICIDAD DE </a:t>
          </a:r>
          <a:r>
            <a:rPr lang="es-BO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NUESTRAS FIESTAS, DE NUESTRA MÚSICA, DE NUESTROS RÍOS, NUESTRA SELVA</a:t>
          </a:r>
          <a:endParaRPr lang="es-BO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056AE9-C895-4341-985D-54AACC902597}" type="parTrans" cxnId="{A6E76404-AACB-4545-B14F-631D1D961F45}">
      <dgm:prSet/>
      <dgm:spPr/>
      <dgm:t>
        <a:bodyPr/>
        <a:lstStyle/>
        <a:p>
          <a:endParaRPr lang="es-BO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15A120-CFEE-4ADF-976A-7A8B32655FB8}" type="sibTrans" cxnId="{A6E76404-AACB-4545-B14F-631D1D961F45}">
      <dgm:prSet custT="1"/>
      <dgm:spPr/>
      <dgm:t>
        <a:bodyPr/>
        <a:lstStyle/>
        <a:p>
          <a:endParaRPr lang="es-BO" sz="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F6B848-01B4-4B4A-80A9-836E29AB141A}">
      <dgm:prSet phldrT="[Texto]" custT="1"/>
      <dgm:spPr/>
      <dgm:t>
        <a:bodyPr/>
        <a:lstStyle/>
        <a:p>
          <a:r>
            <a:rPr lang="es-BO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9. SOBERANÍA AMBIENTAL CON DESARROLLO INTEGRAL, RESPETANDO LOS DERECHOS DE LA MADRE TIERRA </a:t>
          </a:r>
          <a:endParaRPr lang="es-BO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6F7375-FDCF-431C-AC8F-627B0E8F93DD}" type="parTrans" cxnId="{CECF98E7-F70E-4C8B-87D1-668061048A26}">
      <dgm:prSet/>
      <dgm:spPr/>
      <dgm:t>
        <a:bodyPr/>
        <a:lstStyle/>
        <a:p>
          <a:endParaRPr lang="es-BO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E29098-BD46-4A22-9F1D-7FD8892D1618}" type="sibTrans" cxnId="{CECF98E7-F70E-4C8B-87D1-668061048A26}">
      <dgm:prSet custT="1"/>
      <dgm:spPr/>
      <dgm:t>
        <a:bodyPr/>
        <a:lstStyle/>
        <a:p>
          <a:endParaRPr lang="es-BO" sz="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F299BC-9306-4E9C-A282-163E82F4D466}">
      <dgm:prSet phldrT="[Texto]" custT="1"/>
      <dgm:spPr/>
      <dgm:t>
        <a:bodyPr/>
        <a:lstStyle/>
        <a:p>
          <a:r>
            <a:rPr lang="es-BO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13. REENCUENTRO SOBERANO CON NUESTRA ALEGRÍA, FELICIDAD, PROSPERIDAD Y NUESTRO MAR</a:t>
          </a:r>
          <a:endParaRPr lang="es-BO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A7BAC9-4FB2-4E28-8940-905CF7BF5246}" type="parTrans" cxnId="{00EB0B49-6323-476E-B140-0ED17A1B55B8}">
      <dgm:prSet/>
      <dgm:spPr/>
      <dgm:t>
        <a:bodyPr/>
        <a:lstStyle/>
        <a:p>
          <a:endParaRPr lang="es-BO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144064-521D-458C-AB80-6798ECF68F51}" type="sibTrans" cxnId="{00EB0B49-6323-476E-B140-0ED17A1B55B8}">
      <dgm:prSet/>
      <dgm:spPr/>
      <dgm:t>
        <a:bodyPr/>
        <a:lstStyle/>
        <a:p>
          <a:endParaRPr lang="es-BO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17ED9B-3886-497D-A26B-DB7CCB97FA25}">
      <dgm:prSet phldrT="[Texto]" custT="1"/>
      <dgm:spPr/>
      <dgm:t>
        <a:bodyPr/>
        <a:lstStyle/>
        <a:p>
          <a:r>
            <a:rPr lang="es-BO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1.ERRADICACION DE LA EXTREMA POBREZA</a:t>
          </a:r>
          <a:endParaRPr lang="es-BO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3A0BB6-A53B-4E09-AA3A-D864E9E1CE5E}" type="sibTrans" cxnId="{08F7D62F-8971-4105-BE73-FE9F6854724B}">
      <dgm:prSet custT="1"/>
      <dgm:spPr/>
      <dgm:t>
        <a:bodyPr/>
        <a:lstStyle/>
        <a:p>
          <a:endParaRPr lang="es-BO" sz="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F66B1A-59AC-4B4A-AB5A-8C12B94F93A5}" type="parTrans" cxnId="{08F7D62F-8971-4105-BE73-FE9F6854724B}">
      <dgm:prSet/>
      <dgm:spPr/>
      <dgm:t>
        <a:bodyPr/>
        <a:lstStyle/>
        <a:p>
          <a:endParaRPr lang="es-BO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C5B509-57C8-4B29-A21F-176B5E02D3C3}" type="pres">
      <dgm:prSet presAssocID="{9364C6F4-3DC3-41AC-A7A8-89EE3F0F5E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76AE6CC7-3DF2-4652-8093-80238A26785B}" type="pres">
      <dgm:prSet presAssocID="{9364C6F4-3DC3-41AC-A7A8-89EE3F0F5E81}" presName="cycle" presStyleCnt="0"/>
      <dgm:spPr/>
    </dgm:pt>
    <dgm:pt modelId="{11E09BBD-F67B-4E86-86AD-D71A9E984DDB}" type="pres">
      <dgm:prSet presAssocID="{7317ED9B-3886-497D-A26B-DB7CCB97FA25}" presName="nodeFirstNode" presStyleLbl="node1" presStyleIdx="0" presStyleCnt="13" custScaleX="195755" custScaleY="135192" custRadScaleRad="92358" custRadScaleInc="314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C6B56A5-7EB8-4092-A0F3-831BF9B2AC0F}" type="pres">
      <dgm:prSet presAssocID="{623A0BB6-A53B-4E09-AA3A-D864E9E1CE5E}" presName="sibTransFirstNode" presStyleLbl="bgShp" presStyleIdx="0" presStyleCnt="1" custScaleX="129446"/>
      <dgm:spPr/>
      <dgm:t>
        <a:bodyPr/>
        <a:lstStyle/>
        <a:p>
          <a:endParaRPr lang="en-CA"/>
        </a:p>
      </dgm:t>
    </dgm:pt>
    <dgm:pt modelId="{D55C1EC8-6D67-4F68-9E9B-7E52BC9B9FB4}" type="pres">
      <dgm:prSet presAssocID="{4948E132-A866-4B98-9C6E-6D0CA63E2B66}" presName="nodeFollowingNodes" presStyleLbl="node1" presStyleIdx="1" presStyleCnt="13" custScaleX="171612" custScaleY="120831" custRadScaleRad="103093" custRadScaleInc="9150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3F1E586-0DC6-4E7C-A7E9-BA45BCB8CD30}" type="pres">
      <dgm:prSet presAssocID="{F0E0EFB8-E011-4744-B5F7-F0DC53A4775C}" presName="nodeFollowingNodes" presStyleLbl="node1" presStyleIdx="2" presStyleCnt="13" custScaleX="174046" custScaleY="104805" custRadScaleRad="100596" custRadScaleInc="5681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6B14042-59C2-4E0E-BBF1-0A23D25CD097}" type="pres">
      <dgm:prSet presAssocID="{6D33459F-D45C-44FB-9ACE-966B1DEB841E}" presName="nodeFollowingNodes" presStyleLbl="node1" presStyleIdx="3" presStyleCnt="13" custScaleX="158973" custRadScaleRad="108882" custRadScaleInc="1129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AC75472-9055-4592-842F-930B958E7F92}" type="pres">
      <dgm:prSet presAssocID="{A5402B0C-65E1-44F5-9BD6-772C24830177}" presName="nodeFollowingNodes" presStyleLbl="node1" presStyleIdx="4" presStyleCnt="13" custScaleX="178004" custScaleY="115829" custRadScaleRad="106280" custRadScaleInc="-4123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76EE138-1A89-484C-96AD-C17582A17C76}" type="pres">
      <dgm:prSet presAssocID="{2D4F321F-CFC8-4ACB-9BE3-9460EA61D9A0}" presName="nodeFollowingNodes" presStyleLbl="node1" presStyleIdx="5" presStyleCnt="13" custScaleX="183283" custScaleY="157944" custRadScaleRad="105812" custRadScaleInc="-8306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ADB2BCF-5F8E-4475-977B-599DB382BDC1}" type="pres">
      <dgm:prSet presAssocID="{80C82E7E-8ACF-4B6F-9FED-7EDBC3B87D9A}" presName="nodeFollowingNodes" presStyleLbl="node1" presStyleIdx="6" presStyleCnt="13" custScaleX="220923" custScaleY="152863" custRadScaleRad="96173" custRadScaleInc="-4950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2D1D1C2-6174-49CE-99BB-0B4868CD5850}" type="pres">
      <dgm:prSet presAssocID="{48F60642-F5B4-4299-A726-BA18109CA513}" presName="nodeFollowingNodes" presStyleLbl="node1" presStyleIdx="7" presStyleCnt="13" custScaleX="205214" custScaleY="112076" custRadScaleRad="111712" custRadScaleInc="8640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ACA59EF-9FDB-47A4-A103-B4EAF1DD7481}" type="pres">
      <dgm:prSet presAssocID="{23F6B848-01B4-4B4A-80A9-836E29AB141A}" presName="nodeFollowingNodes" presStyleLbl="node1" presStyleIdx="8" presStyleCnt="13" custScaleX="162320" custScaleY="142003" custRadScaleRad="112624" custRadScaleInc="7249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815D809-F32E-4ED0-B0EE-0677784B28D0}" type="pres">
      <dgm:prSet presAssocID="{6345FE66-90A9-4CD5-8318-95C1DDEF92D0}" presName="nodeFollowingNodes" presStyleLbl="node1" presStyleIdx="9" presStyleCnt="13" custScaleX="151780" custScaleY="105828" custRadScaleRad="114095" custRadScaleInc="3216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46E3E65-0F98-498C-9C1C-543829F9A609}" type="pres">
      <dgm:prSet presAssocID="{4CFB7409-4105-4AE3-880A-713833CDC152}" presName="nodeFollowingNodes" presStyleLbl="node1" presStyleIdx="10" presStyleCnt="13" custScaleX="192143" custScaleY="129989" custRadScaleRad="109002" custRadScaleInc="-811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9565CF7-2D69-4714-8860-A6982A283296}" type="pres">
      <dgm:prSet presAssocID="{87C4AFA0-946B-4AA7-8C26-A2A92529B0F4}" presName="nodeFollowingNodes" presStyleLbl="node1" presStyleIdx="11" presStyleCnt="13" custScaleX="185910" custScaleY="117384" custRadScaleRad="109697" custRadScaleInc="-5020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464E9EA-E5F7-4F94-8311-0EBE8F9A048B}" type="pres">
      <dgm:prSet presAssocID="{F7F299BC-9306-4E9C-A282-163E82F4D466}" presName="nodeFollowingNodes" presStyleLbl="node1" presStyleIdx="12" presStyleCnt="13" custScaleX="174760" custScaleY="124509" custRadScaleRad="112380" custRadScaleInc="-9344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521EBF97-30FD-4C63-8310-6346B7D76DBF}" type="presOf" srcId="{80C82E7E-8ACF-4B6F-9FED-7EDBC3B87D9A}" destId="{BADB2BCF-5F8E-4475-977B-599DB382BDC1}" srcOrd="0" destOrd="0" presId="urn:microsoft.com/office/officeart/2005/8/layout/cycle3"/>
    <dgm:cxn modelId="{8B078651-8481-4AD1-8610-00FD681D374B}" srcId="{9364C6F4-3DC3-41AC-A7A8-89EE3F0F5E81}" destId="{A5402B0C-65E1-44F5-9BD6-772C24830177}" srcOrd="4" destOrd="0" parTransId="{9748EA17-834A-49B2-BAC4-C429A751A487}" sibTransId="{C9CCFC37-496F-4C25-859B-EA4F50682225}"/>
    <dgm:cxn modelId="{110B74B4-F660-49FA-92D9-00C2B39D3154}" type="presOf" srcId="{87C4AFA0-946B-4AA7-8C26-A2A92529B0F4}" destId="{C9565CF7-2D69-4714-8860-A6982A283296}" srcOrd="0" destOrd="0" presId="urn:microsoft.com/office/officeart/2005/8/layout/cycle3"/>
    <dgm:cxn modelId="{369D51AB-C1B9-4E5F-8FEE-02E87353CFFC}" type="presOf" srcId="{7317ED9B-3886-497D-A26B-DB7CCB97FA25}" destId="{11E09BBD-F67B-4E86-86AD-D71A9E984DDB}" srcOrd="0" destOrd="0" presId="urn:microsoft.com/office/officeart/2005/8/layout/cycle3"/>
    <dgm:cxn modelId="{08F7D62F-8971-4105-BE73-FE9F6854724B}" srcId="{9364C6F4-3DC3-41AC-A7A8-89EE3F0F5E81}" destId="{7317ED9B-3886-497D-A26B-DB7CCB97FA25}" srcOrd="0" destOrd="0" parTransId="{C8F66B1A-59AC-4B4A-AB5A-8C12B94F93A5}" sibTransId="{623A0BB6-A53B-4E09-AA3A-D864E9E1CE5E}"/>
    <dgm:cxn modelId="{CBDAA9CB-E3F6-45E3-AAB6-A1C97FF0CD35}" srcId="{9364C6F4-3DC3-41AC-A7A8-89EE3F0F5E81}" destId="{48F60642-F5B4-4299-A726-BA18109CA513}" srcOrd="7" destOrd="0" parTransId="{1EF547DE-6A0D-4563-8811-FBD058D05762}" sibTransId="{990DFE8D-B017-4CF7-9A8E-0BFEA98B0C3C}"/>
    <dgm:cxn modelId="{CECF98E7-F70E-4C8B-87D1-668061048A26}" srcId="{9364C6F4-3DC3-41AC-A7A8-89EE3F0F5E81}" destId="{23F6B848-01B4-4B4A-80A9-836E29AB141A}" srcOrd="8" destOrd="0" parTransId="{BE6F7375-FDCF-431C-AC8F-627B0E8F93DD}" sibTransId="{5DE29098-BD46-4A22-9F1D-7FD8892D1618}"/>
    <dgm:cxn modelId="{8387E734-8A09-440F-BAFF-CA78A6C11E42}" type="presOf" srcId="{4CFB7409-4105-4AE3-880A-713833CDC152}" destId="{B46E3E65-0F98-498C-9C1C-543829F9A609}" srcOrd="0" destOrd="0" presId="urn:microsoft.com/office/officeart/2005/8/layout/cycle3"/>
    <dgm:cxn modelId="{B85E16C4-EF17-43DD-9030-58E8B3AFE7A3}" srcId="{9364C6F4-3DC3-41AC-A7A8-89EE3F0F5E81}" destId="{80C82E7E-8ACF-4B6F-9FED-7EDBC3B87D9A}" srcOrd="6" destOrd="0" parTransId="{AF4D3FDE-F472-4872-9F8C-4AB54506EA7B}" sibTransId="{A62A1046-C5F6-4C55-B7AA-173961C1F860}"/>
    <dgm:cxn modelId="{64B31FAD-C8AB-4D3B-A63F-3D475D956EE2}" type="presOf" srcId="{F0E0EFB8-E011-4744-B5F7-F0DC53A4775C}" destId="{F3F1E586-0DC6-4E7C-A7E9-BA45BCB8CD30}" srcOrd="0" destOrd="0" presId="urn:microsoft.com/office/officeart/2005/8/layout/cycle3"/>
    <dgm:cxn modelId="{4242E669-9ED5-4A3F-80FB-9A0E95073E80}" type="presOf" srcId="{2D4F321F-CFC8-4ACB-9BE3-9460EA61D9A0}" destId="{376EE138-1A89-484C-96AD-C17582A17C76}" srcOrd="0" destOrd="0" presId="urn:microsoft.com/office/officeart/2005/8/layout/cycle3"/>
    <dgm:cxn modelId="{70A25B4B-F2A9-4E78-BE77-72600DF3845F}" type="presOf" srcId="{A5402B0C-65E1-44F5-9BD6-772C24830177}" destId="{7AC75472-9055-4592-842F-930B958E7F92}" srcOrd="0" destOrd="0" presId="urn:microsoft.com/office/officeart/2005/8/layout/cycle3"/>
    <dgm:cxn modelId="{8BAA2D29-ABEC-4E32-9719-3663FBEB8289}" srcId="{9364C6F4-3DC3-41AC-A7A8-89EE3F0F5E81}" destId="{2D4F321F-CFC8-4ACB-9BE3-9460EA61D9A0}" srcOrd="5" destOrd="0" parTransId="{011A9711-3187-4D38-B310-9AA603C8C366}" sibTransId="{5A8E5665-A954-4F36-AE4D-6B5492AA75C0}"/>
    <dgm:cxn modelId="{F939C492-ED0F-49C2-8DA4-68CD5E2E126E}" type="presOf" srcId="{48F60642-F5B4-4299-A726-BA18109CA513}" destId="{A2D1D1C2-6174-49CE-99BB-0B4868CD5850}" srcOrd="0" destOrd="0" presId="urn:microsoft.com/office/officeart/2005/8/layout/cycle3"/>
    <dgm:cxn modelId="{00EB0B49-6323-476E-B140-0ED17A1B55B8}" srcId="{9364C6F4-3DC3-41AC-A7A8-89EE3F0F5E81}" destId="{F7F299BC-9306-4E9C-A282-163E82F4D466}" srcOrd="12" destOrd="0" parTransId="{FBA7BAC9-4FB2-4E28-8940-905CF7BF5246}" sibTransId="{EC144064-521D-458C-AB80-6798ECF68F51}"/>
    <dgm:cxn modelId="{E516578A-3EA7-473C-B7AD-E687D134AE0D}" type="presOf" srcId="{F7F299BC-9306-4E9C-A282-163E82F4D466}" destId="{F464E9EA-E5F7-4F94-8311-0EBE8F9A048B}" srcOrd="0" destOrd="0" presId="urn:microsoft.com/office/officeart/2005/8/layout/cycle3"/>
    <dgm:cxn modelId="{6F9D5F82-5A5C-44D7-AC98-691F3029A806}" srcId="{9364C6F4-3DC3-41AC-A7A8-89EE3F0F5E81}" destId="{4948E132-A866-4B98-9C6E-6D0CA63E2B66}" srcOrd="1" destOrd="0" parTransId="{CB5D830F-010F-470A-A396-4B0767B6922D}" sibTransId="{92B424E6-A0B4-46C9-A61B-D98A5484B8D8}"/>
    <dgm:cxn modelId="{201B0CE0-108D-4806-A025-7C9A50345BD8}" type="presOf" srcId="{4948E132-A866-4B98-9C6E-6D0CA63E2B66}" destId="{D55C1EC8-6D67-4F68-9E9B-7E52BC9B9FB4}" srcOrd="0" destOrd="0" presId="urn:microsoft.com/office/officeart/2005/8/layout/cycle3"/>
    <dgm:cxn modelId="{18F8CF16-34C8-4BAB-9714-2822F9F782D7}" type="presOf" srcId="{6D33459F-D45C-44FB-9ACE-966B1DEB841E}" destId="{76B14042-59C2-4E0E-BBF1-0A23D25CD097}" srcOrd="0" destOrd="0" presId="urn:microsoft.com/office/officeart/2005/8/layout/cycle3"/>
    <dgm:cxn modelId="{25008C7E-455F-4A21-B960-A34EE3E348AE}" type="presOf" srcId="{623A0BB6-A53B-4E09-AA3A-D864E9E1CE5E}" destId="{6C6B56A5-7EB8-4092-A0F3-831BF9B2AC0F}" srcOrd="0" destOrd="0" presId="urn:microsoft.com/office/officeart/2005/8/layout/cycle3"/>
    <dgm:cxn modelId="{C3C46E72-F1B1-4016-8581-78E4BE5F3A70}" srcId="{9364C6F4-3DC3-41AC-A7A8-89EE3F0F5E81}" destId="{4CFB7409-4105-4AE3-880A-713833CDC152}" srcOrd="10" destOrd="0" parTransId="{4A8FA2D9-EA55-4572-8E95-51FA1626B074}" sibTransId="{196A3F3D-5C3F-4542-9415-F57A83B83531}"/>
    <dgm:cxn modelId="{6260217B-E2BE-44B4-97BB-D03ABAF4E82B}" srcId="{9364C6F4-3DC3-41AC-A7A8-89EE3F0F5E81}" destId="{6D33459F-D45C-44FB-9ACE-966B1DEB841E}" srcOrd="3" destOrd="0" parTransId="{DF41D78B-93F3-4753-9C33-B253D8A4C2E4}" sibTransId="{24A75034-C6F6-4A05-8D60-56DEB0C00EF4}"/>
    <dgm:cxn modelId="{9104D368-572F-4057-9CA2-CEEFEF9F0B79}" srcId="{9364C6F4-3DC3-41AC-A7A8-89EE3F0F5E81}" destId="{F0E0EFB8-E011-4744-B5F7-F0DC53A4775C}" srcOrd="2" destOrd="0" parTransId="{0B7C428A-C156-45AF-89C8-463D20E54341}" sibTransId="{D9E22BB5-EAFF-4026-BE56-4DD562CA1590}"/>
    <dgm:cxn modelId="{F88EFF83-2BC2-437E-8054-13EF49CCCEB9}" type="presOf" srcId="{6345FE66-90A9-4CD5-8318-95C1DDEF92D0}" destId="{8815D809-F32E-4ED0-B0EE-0677784B28D0}" srcOrd="0" destOrd="0" presId="urn:microsoft.com/office/officeart/2005/8/layout/cycle3"/>
    <dgm:cxn modelId="{27F20039-F4E0-499A-AE70-E5419C0F9F33}" type="presOf" srcId="{23F6B848-01B4-4B4A-80A9-836E29AB141A}" destId="{6ACA59EF-9FDB-47A4-A103-B4EAF1DD7481}" srcOrd="0" destOrd="0" presId="urn:microsoft.com/office/officeart/2005/8/layout/cycle3"/>
    <dgm:cxn modelId="{E69FF65F-070C-4F47-B8D5-ABC60B30E41D}" type="presOf" srcId="{9364C6F4-3DC3-41AC-A7A8-89EE3F0F5E81}" destId="{FCC5B509-57C8-4B29-A21F-176B5E02D3C3}" srcOrd="0" destOrd="0" presId="urn:microsoft.com/office/officeart/2005/8/layout/cycle3"/>
    <dgm:cxn modelId="{A6E76404-AACB-4545-B14F-631D1D961F45}" srcId="{9364C6F4-3DC3-41AC-A7A8-89EE3F0F5E81}" destId="{87C4AFA0-946B-4AA7-8C26-A2A92529B0F4}" srcOrd="11" destOrd="0" parTransId="{BF056AE9-C895-4341-985D-54AACC902597}" sibTransId="{2F15A120-CFEE-4ADF-976A-7A8B32655FB8}"/>
    <dgm:cxn modelId="{6E763E71-7CA5-42BD-B0C6-727CB96B15C7}" srcId="{9364C6F4-3DC3-41AC-A7A8-89EE3F0F5E81}" destId="{6345FE66-90A9-4CD5-8318-95C1DDEF92D0}" srcOrd="9" destOrd="0" parTransId="{283314D7-6783-43C9-B33D-E2B48F1F3A13}" sibTransId="{9F226FDC-9CCB-4A85-AF64-5DF464F16210}"/>
    <dgm:cxn modelId="{ADE500BC-8E45-4F05-A4A2-56BC050644CC}" type="presParOf" srcId="{FCC5B509-57C8-4B29-A21F-176B5E02D3C3}" destId="{76AE6CC7-3DF2-4652-8093-80238A26785B}" srcOrd="0" destOrd="0" presId="urn:microsoft.com/office/officeart/2005/8/layout/cycle3"/>
    <dgm:cxn modelId="{5514620C-1D44-40F1-9260-F4E8A766BE63}" type="presParOf" srcId="{76AE6CC7-3DF2-4652-8093-80238A26785B}" destId="{11E09BBD-F67B-4E86-86AD-D71A9E984DDB}" srcOrd="0" destOrd="0" presId="urn:microsoft.com/office/officeart/2005/8/layout/cycle3"/>
    <dgm:cxn modelId="{181E702E-88CE-440F-92E9-5CCF4715B980}" type="presParOf" srcId="{76AE6CC7-3DF2-4652-8093-80238A26785B}" destId="{6C6B56A5-7EB8-4092-A0F3-831BF9B2AC0F}" srcOrd="1" destOrd="0" presId="urn:microsoft.com/office/officeart/2005/8/layout/cycle3"/>
    <dgm:cxn modelId="{3810CDD2-09E3-4AF1-916B-8556BF3CA70C}" type="presParOf" srcId="{76AE6CC7-3DF2-4652-8093-80238A26785B}" destId="{D55C1EC8-6D67-4F68-9E9B-7E52BC9B9FB4}" srcOrd="2" destOrd="0" presId="urn:microsoft.com/office/officeart/2005/8/layout/cycle3"/>
    <dgm:cxn modelId="{715318AB-5D6F-4DE6-B13A-B4004181FCB8}" type="presParOf" srcId="{76AE6CC7-3DF2-4652-8093-80238A26785B}" destId="{F3F1E586-0DC6-4E7C-A7E9-BA45BCB8CD30}" srcOrd="3" destOrd="0" presId="urn:microsoft.com/office/officeart/2005/8/layout/cycle3"/>
    <dgm:cxn modelId="{77ED6ED5-42DB-49A6-8CED-BEDC2ED5FC55}" type="presParOf" srcId="{76AE6CC7-3DF2-4652-8093-80238A26785B}" destId="{76B14042-59C2-4E0E-BBF1-0A23D25CD097}" srcOrd="4" destOrd="0" presId="urn:microsoft.com/office/officeart/2005/8/layout/cycle3"/>
    <dgm:cxn modelId="{23BD7B5A-752F-4860-B7AF-D8C64A489594}" type="presParOf" srcId="{76AE6CC7-3DF2-4652-8093-80238A26785B}" destId="{7AC75472-9055-4592-842F-930B958E7F92}" srcOrd="5" destOrd="0" presId="urn:microsoft.com/office/officeart/2005/8/layout/cycle3"/>
    <dgm:cxn modelId="{DDC10F79-E94B-4C14-B934-759CBBAA5C19}" type="presParOf" srcId="{76AE6CC7-3DF2-4652-8093-80238A26785B}" destId="{376EE138-1A89-484C-96AD-C17582A17C76}" srcOrd="6" destOrd="0" presId="urn:microsoft.com/office/officeart/2005/8/layout/cycle3"/>
    <dgm:cxn modelId="{3A530128-CFC3-46D2-A117-7E2EFD47EC6B}" type="presParOf" srcId="{76AE6CC7-3DF2-4652-8093-80238A26785B}" destId="{BADB2BCF-5F8E-4475-977B-599DB382BDC1}" srcOrd="7" destOrd="0" presId="urn:microsoft.com/office/officeart/2005/8/layout/cycle3"/>
    <dgm:cxn modelId="{491F2BE0-50BF-4693-B169-D037690C95C3}" type="presParOf" srcId="{76AE6CC7-3DF2-4652-8093-80238A26785B}" destId="{A2D1D1C2-6174-49CE-99BB-0B4868CD5850}" srcOrd="8" destOrd="0" presId="urn:microsoft.com/office/officeart/2005/8/layout/cycle3"/>
    <dgm:cxn modelId="{138B2AF6-63E5-4DAA-84AD-8D7F21D862A1}" type="presParOf" srcId="{76AE6CC7-3DF2-4652-8093-80238A26785B}" destId="{6ACA59EF-9FDB-47A4-A103-B4EAF1DD7481}" srcOrd="9" destOrd="0" presId="urn:microsoft.com/office/officeart/2005/8/layout/cycle3"/>
    <dgm:cxn modelId="{8C58650B-5133-41F5-ADD0-489B01ACEA7D}" type="presParOf" srcId="{76AE6CC7-3DF2-4652-8093-80238A26785B}" destId="{8815D809-F32E-4ED0-B0EE-0677784B28D0}" srcOrd="10" destOrd="0" presId="urn:microsoft.com/office/officeart/2005/8/layout/cycle3"/>
    <dgm:cxn modelId="{20E464DF-2C97-4E8D-AA76-5CEF1E34AF16}" type="presParOf" srcId="{76AE6CC7-3DF2-4652-8093-80238A26785B}" destId="{B46E3E65-0F98-498C-9C1C-543829F9A609}" srcOrd="11" destOrd="0" presId="urn:microsoft.com/office/officeart/2005/8/layout/cycle3"/>
    <dgm:cxn modelId="{8486682C-28CE-43D4-82F5-08E3C4BA5F49}" type="presParOf" srcId="{76AE6CC7-3DF2-4652-8093-80238A26785B}" destId="{C9565CF7-2D69-4714-8860-A6982A283296}" srcOrd="12" destOrd="0" presId="urn:microsoft.com/office/officeart/2005/8/layout/cycle3"/>
    <dgm:cxn modelId="{30E19E23-E955-4D63-99D9-5E4ABE41F1CE}" type="presParOf" srcId="{76AE6CC7-3DF2-4652-8093-80238A26785B}" destId="{F464E9EA-E5F7-4F94-8311-0EBE8F9A048B}" srcOrd="1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933691-2819-4774-87BE-84C1B391E43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CA"/>
        </a:p>
      </dgm:t>
    </dgm:pt>
    <dgm:pt modelId="{B3E4A09C-0E74-4974-826E-25434C5A65CE}">
      <dgm:prSet/>
      <dgm:spPr/>
      <dgm:t>
        <a:bodyPr/>
        <a:lstStyle/>
        <a:p>
          <a:pPr rtl="0"/>
          <a:r>
            <a:rPr lang="es-BO" smtClean="0"/>
            <a:t>No existe un pilar específico para construir igualdad de género, es necesario transversalizar la igualdad en todos los niveles</a:t>
          </a:r>
          <a:endParaRPr lang="en-CA"/>
        </a:p>
      </dgm:t>
    </dgm:pt>
    <dgm:pt modelId="{622074E2-6CEF-4F6F-9DD8-966FAB6C1960}" type="parTrans" cxnId="{DEA0533D-2F76-4B3C-B1CA-7834C4C5F93C}">
      <dgm:prSet/>
      <dgm:spPr/>
      <dgm:t>
        <a:bodyPr/>
        <a:lstStyle/>
        <a:p>
          <a:endParaRPr lang="en-CA"/>
        </a:p>
      </dgm:t>
    </dgm:pt>
    <dgm:pt modelId="{5B886EF2-5B8B-4414-9AB4-0388A2B3F154}" type="sibTrans" cxnId="{DEA0533D-2F76-4B3C-B1CA-7834C4C5F93C}">
      <dgm:prSet/>
      <dgm:spPr/>
      <dgm:t>
        <a:bodyPr/>
        <a:lstStyle/>
        <a:p>
          <a:endParaRPr lang="en-CA"/>
        </a:p>
      </dgm:t>
    </dgm:pt>
    <dgm:pt modelId="{98EC3EB3-9611-41FA-8DFD-62A99663A9C6}">
      <dgm:prSet/>
      <dgm:spPr/>
      <dgm:t>
        <a:bodyPr/>
        <a:lstStyle/>
        <a:p>
          <a:pPr rtl="0"/>
          <a:r>
            <a:rPr lang="es-BO" dirty="0" smtClean="0"/>
            <a:t>El Pilar 1: Erradicación de la Pobreza Extrema y el Pilar 3: Salud, Educación y Deportes toman en cuenta directamente:</a:t>
          </a:r>
          <a:endParaRPr lang="en-CA" dirty="0"/>
        </a:p>
      </dgm:t>
    </dgm:pt>
    <dgm:pt modelId="{D87582A8-3AB9-4DBA-82D6-34A3046E5332}" type="parTrans" cxnId="{321DF526-14C1-4397-8981-F5D34ADF627C}">
      <dgm:prSet/>
      <dgm:spPr/>
      <dgm:t>
        <a:bodyPr/>
        <a:lstStyle/>
        <a:p>
          <a:endParaRPr lang="en-CA"/>
        </a:p>
      </dgm:t>
    </dgm:pt>
    <dgm:pt modelId="{52672D86-B4F9-49CF-A574-B3E2CE4359C0}" type="sibTrans" cxnId="{321DF526-14C1-4397-8981-F5D34ADF627C}">
      <dgm:prSet/>
      <dgm:spPr/>
      <dgm:t>
        <a:bodyPr/>
        <a:lstStyle/>
        <a:p>
          <a:endParaRPr lang="en-CA"/>
        </a:p>
      </dgm:t>
    </dgm:pt>
    <dgm:pt modelId="{CC528E53-7EDB-4F77-894D-A4E58669DFDB}">
      <dgm:prSet custT="1"/>
      <dgm:spPr/>
      <dgm:t>
        <a:bodyPr/>
        <a:lstStyle/>
        <a:p>
          <a:pPr rtl="0"/>
          <a:r>
            <a:rPr lang="es-BO" sz="2400" dirty="0" smtClean="0"/>
            <a:t>Autonomía Económica</a:t>
          </a:r>
          <a:endParaRPr lang="en-CA" sz="2400" dirty="0"/>
        </a:p>
      </dgm:t>
    </dgm:pt>
    <dgm:pt modelId="{994758A3-0D1B-42E5-92A6-16AC25FF8A0E}" type="parTrans" cxnId="{D058B585-921E-401C-AA5E-1E3A91DEA9AE}">
      <dgm:prSet/>
      <dgm:spPr/>
      <dgm:t>
        <a:bodyPr/>
        <a:lstStyle/>
        <a:p>
          <a:endParaRPr lang="en-CA"/>
        </a:p>
      </dgm:t>
    </dgm:pt>
    <dgm:pt modelId="{3A00DA01-6579-4382-A89D-F7EF52F4681C}" type="sibTrans" cxnId="{D058B585-921E-401C-AA5E-1E3A91DEA9AE}">
      <dgm:prSet/>
      <dgm:spPr/>
      <dgm:t>
        <a:bodyPr/>
        <a:lstStyle/>
        <a:p>
          <a:endParaRPr lang="en-CA"/>
        </a:p>
      </dgm:t>
    </dgm:pt>
    <dgm:pt modelId="{03FF6A48-1627-42ED-9D9F-215926FEF6BC}">
      <dgm:prSet custT="1"/>
      <dgm:spPr/>
      <dgm:t>
        <a:bodyPr/>
        <a:lstStyle/>
        <a:p>
          <a:pPr rtl="0"/>
          <a:r>
            <a:rPr lang="es-BO" sz="2400" dirty="0" smtClean="0"/>
            <a:t>Autonomía del Cuerpo</a:t>
          </a:r>
          <a:endParaRPr lang="en-CA" sz="2400" dirty="0"/>
        </a:p>
      </dgm:t>
    </dgm:pt>
    <dgm:pt modelId="{09B2A4D2-BB6F-4978-A288-8B958717ED55}" type="parTrans" cxnId="{F848BF33-1218-4BCB-BC6A-85D146EF100A}">
      <dgm:prSet/>
      <dgm:spPr/>
      <dgm:t>
        <a:bodyPr/>
        <a:lstStyle/>
        <a:p>
          <a:endParaRPr lang="en-CA"/>
        </a:p>
      </dgm:t>
    </dgm:pt>
    <dgm:pt modelId="{07F471AC-771C-4726-B38C-74B0994A0912}" type="sibTrans" cxnId="{F848BF33-1218-4BCB-BC6A-85D146EF100A}">
      <dgm:prSet/>
      <dgm:spPr/>
      <dgm:t>
        <a:bodyPr/>
        <a:lstStyle/>
        <a:p>
          <a:endParaRPr lang="en-CA"/>
        </a:p>
      </dgm:t>
    </dgm:pt>
    <dgm:pt modelId="{863891CF-C449-4FCC-A206-12FE50094EB5}">
      <dgm:prSet custT="1"/>
      <dgm:spPr/>
      <dgm:t>
        <a:bodyPr/>
        <a:lstStyle/>
        <a:p>
          <a:pPr rtl="0"/>
          <a:r>
            <a:rPr lang="es-BO" sz="2400" dirty="0" smtClean="0"/>
            <a:t>Derecho a una Vida libre de violencia</a:t>
          </a:r>
          <a:endParaRPr lang="en-CA" sz="2400" dirty="0"/>
        </a:p>
      </dgm:t>
    </dgm:pt>
    <dgm:pt modelId="{241C4903-99FD-4018-A163-94CE414E2139}" type="parTrans" cxnId="{93BAF1EC-30BA-4EED-AE25-E6DAF2255513}">
      <dgm:prSet/>
      <dgm:spPr/>
      <dgm:t>
        <a:bodyPr/>
        <a:lstStyle/>
        <a:p>
          <a:endParaRPr lang="en-CA"/>
        </a:p>
      </dgm:t>
    </dgm:pt>
    <dgm:pt modelId="{9A30FF58-6608-4869-834F-F30E7C7676F5}" type="sibTrans" cxnId="{93BAF1EC-30BA-4EED-AE25-E6DAF2255513}">
      <dgm:prSet/>
      <dgm:spPr/>
      <dgm:t>
        <a:bodyPr/>
        <a:lstStyle/>
        <a:p>
          <a:endParaRPr lang="en-CA"/>
        </a:p>
      </dgm:t>
    </dgm:pt>
    <dgm:pt modelId="{B61382FB-6AA7-41F4-BF77-3BD5865B0646}">
      <dgm:prSet custT="1"/>
      <dgm:spPr/>
      <dgm:t>
        <a:bodyPr/>
        <a:lstStyle/>
        <a:p>
          <a:pPr rtl="0"/>
          <a:r>
            <a:rPr lang="es-BO" sz="2400" dirty="0" smtClean="0"/>
            <a:t>Autonomía política de las mujeres</a:t>
          </a:r>
          <a:endParaRPr lang="en-CA" sz="2400" dirty="0"/>
        </a:p>
      </dgm:t>
    </dgm:pt>
    <dgm:pt modelId="{4DFAA5D0-4712-4B2D-B5FD-8317256E8444}" type="parTrans" cxnId="{4A951A8C-62BA-445D-AB77-216196F344E0}">
      <dgm:prSet/>
      <dgm:spPr/>
      <dgm:t>
        <a:bodyPr/>
        <a:lstStyle/>
        <a:p>
          <a:endParaRPr lang="en-CA"/>
        </a:p>
      </dgm:t>
    </dgm:pt>
    <dgm:pt modelId="{2D09AF38-9419-46B7-A213-1862FEEBD4BD}" type="sibTrans" cxnId="{4A951A8C-62BA-445D-AB77-216196F344E0}">
      <dgm:prSet/>
      <dgm:spPr/>
      <dgm:t>
        <a:bodyPr/>
        <a:lstStyle/>
        <a:p>
          <a:endParaRPr lang="en-CA"/>
        </a:p>
      </dgm:t>
    </dgm:pt>
    <dgm:pt modelId="{F5023911-5E6A-46C5-BEA1-C47DF0FFACFD}" type="pres">
      <dgm:prSet presAssocID="{0A933691-2819-4774-87BE-84C1B391E4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33428120-F26E-4057-ACCD-F1053262E52A}" type="pres">
      <dgm:prSet presAssocID="{B3E4A09C-0E74-4974-826E-25434C5A65CE}" presName="parentText" presStyleLbl="node1" presStyleIdx="0" presStyleCnt="2" custScaleY="42652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2C64840-4AA0-4370-A4BC-41DB4A8EDCD3}" type="pres">
      <dgm:prSet presAssocID="{5B886EF2-5B8B-4414-9AB4-0388A2B3F154}" presName="spacer" presStyleCnt="0"/>
      <dgm:spPr/>
    </dgm:pt>
    <dgm:pt modelId="{D4236238-69DC-4355-A13B-3A023A6C3AD5}" type="pres">
      <dgm:prSet presAssocID="{98EC3EB3-9611-41FA-8DFD-62A99663A9C6}" presName="parentText" presStyleLbl="node1" presStyleIdx="1" presStyleCnt="2" custScaleY="39778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7512517-3E89-49F2-BC8E-6BB838DEC606}" type="pres">
      <dgm:prSet presAssocID="{98EC3EB3-9611-41FA-8DFD-62A99663A9C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4A951A8C-62BA-445D-AB77-216196F344E0}" srcId="{98EC3EB3-9611-41FA-8DFD-62A99663A9C6}" destId="{B61382FB-6AA7-41F4-BF77-3BD5865B0646}" srcOrd="3" destOrd="0" parTransId="{4DFAA5D0-4712-4B2D-B5FD-8317256E8444}" sibTransId="{2D09AF38-9419-46B7-A213-1862FEEBD4BD}"/>
    <dgm:cxn modelId="{DEA0533D-2F76-4B3C-B1CA-7834C4C5F93C}" srcId="{0A933691-2819-4774-87BE-84C1B391E432}" destId="{B3E4A09C-0E74-4974-826E-25434C5A65CE}" srcOrd="0" destOrd="0" parTransId="{622074E2-6CEF-4F6F-9DD8-966FAB6C1960}" sibTransId="{5B886EF2-5B8B-4414-9AB4-0388A2B3F154}"/>
    <dgm:cxn modelId="{D058B585-921E-401C-AA5E-1E3A91DEA9AE}" srcId="{98EC3EB3-9611-41FA-8DFD-62A99663A9C6}" destId="{CC528E53-7EDB-4F77-894D-A4E58669DFDB}" srcOrd="0" destOrd="0" parTransId="{994758A3-0D1B-42E5-92A6-16AC25FF8A0E}" sibTransId="{3A00DA01-6579-4382-A89D-F7EF52F4681C}"/>
    <dgm:cxn modelId="{93BAF1EC-30BA-4EED-AE25-E6DAF2255513}" srcId="{98EC3EB3-9611-41FA-8DFD-62A99663A9C6}" destId="{863891CF-C449-4FCC-A206-12FE50094EB5}" srcOrd="2" destOrd="0" parTransId="{241C4903-99FD-4018-A163-94CE414E2139}" sibTransId="{9A30FF58-6608-4869-834F-F30E7C7676F5}"/>
    <dgm:cxn modelId="{AE86B346-C35C-49C5-AD2D-88942FB15916}" type="presOf" srcId="{863891CF-C449-4FCC-A206-12FE50094EB5}" destId="{F7512517-3E89-49F2-BC8E-6BB838DEC606}" srcOrd="0" destOrd="2" presId="urn:microsoft.com/office/officeart/2005/8/layout/vList2"/>
    <dgm:cxn modelId="{A58DBEFA-FA4C-4262-8017-738EC6BAD8D6}" type="presOf" srcId="{03FF6A48-1627-42ED-9D9F-215926FEF6BC}" destId="{F7512517-3E89-49F2-BC8E-6BB838DEC606}" srcOrd="0" destOrd="1" presId="urn:microsoft.com/office/officeart/2005/8/layout/vList2"/>
    <dgm:cxn modelId="{A8A125C2-35EE-4988-AE4B-F44710A9EB63}" type="presOf" srcId="{B61382FB-6AA7-41F4-BF77-3BD5865B0646}" destId="{F7512517-3E89-49F2-BC8E-6BB838DEC606}" srcOrd="0" destOrd="3" presId="urn:microsoft.com/office/officeart/2005/8/layout/vList2"/>
    <dgm:cxn modelId="{ADB7D011-D99F-4E4A-B6DD-B772B098939A}" type="presOf" srcId="{98EC3EB3-9611-41FA-8DFD-62A99663A9C6}" destId="{D4236238-69DC-4355-A13B-3A023A6C3AD5}" srcOrd="0" destOrd="0" presId="urn:microsoft.com/office/officeart/2005/8/layout/vList2"/>
    <dgm:cxn modelId="{D829E9F9-9734-40A7-B96D-DC3E7A8741C2}" type="presOf" srcId="{CC528E53-7EDB-4F77-894D-A4E58669DFDB}" destId="{F7512517-3E89-49F2-BC8E-6BB838DEC606}" srcOrd="0" destOrd="0" presId="urn:microsoft.com/office/officeart/2005/8/layout/vList2"/>
    <dgm:cxn modelId="{F848BF33-1218-4BCB-BC6A-85D146EF100A}" srcId="{98EC3EB3-9611-41FA-8DFD-62A99663A9C6}" destId="{03FF6A48-1627-42ED-9D9F-215926FEF6BC}" srcOrd="1" destOrd="0" parTransId="{09B2A4D2-BB6F-4978-A288-8B958717ED55}" sibTransId="{07F471AC-771C-4726-B38C-74B0994A0912}"/>
    <dgm:cxn modelId="{36DB9A9F-4805-43EB-998B-52DE8E18C397}" type="presOf" srcId="{B3E4A09C-0E74-4974-826E-25434C5A65CE}" destId="{33428120-F26E-4057-ACCD-F1053262E52A}" srcOrd="0" destOrd="0" presId="urn:microsoft.com/office/officeart/2005/8/layout/vList2"/>
    <dgm:cxn modelId="{321DF526-14C1-4397-8981-F5D34ADF627C}" srcId="{0A933691-2819-4774-87BE-84C1B391E432}" destId="{98EC3EB3-9611-41FA-8DFD-62A99663A9C6}" srcOrd="1" destOrd="0" parTransId="{D87582A8-3AB9-4DBA-82D6-34A3046E5332}" sibTransId="{52672D86-B4F9-49CF-A574-B3E2CE4359C0}"/>
    <dgm:cxn modelId="{7F4CCD58-E336-4732-ACCA-21B5692C3956}" type="presOf" srcId="{0A933691-2819-4774-87BE-84C1B391E432}" destId="{F5023911-5E6A-46C5-BEA1-C47DF0FFACFD}" srcOrd="0" destOrd="0" presId="urn:microsoft.com/office/officeart/2005/8/layout/vList2"/>
    <dgm:cxn modelId="{7C624646-0518-4CFD-A2CA-5E4CD57C4F60}" type="presParOf" srcId="{F5023911-5E6A-46C5-BEA1-C47DF0FFACFD}" destId="{33428120-F26E-4057-ACCD-F1053262E52A}" srcOrd="0" destOrd="0" presId="urn:microsoft.com/office/officeart/2005/8/layout/vList2"/>
    <dgm:cxn modelId="{C2F6CA7B-E04F-43D1-97F0-D5B9F3B01D08}" type="presParOf" srcId="{F5023911-5E6A-46C5-BEA1-C47DF0FFACFD}" destId="{C2C64840-4AA0-4370-A4BC-41DB4A8EDCD3}" srcOrd="1" destOrd="0" presId="urn:microsoft.com/office/officeart/2005/8/layout/vList2"/>
    <dgm:cxn modelId="{8C16AE6E-7433-4A2F-986B-8C6F2694B52C}" type="presParOf" srcId="{F5023911-5E6A-46C5-BEA1-C47DF0FFACFD}" destId="{D4236238-69DC-4355-A13B-3A023A6C3AD5}" srcOrd="2" destOrd="0" presId="urn:microsoft.com/office/officeart/2005/8/layout/vList2"/>
    <dgm:cxn modelId="{78E207AB-06BB-4EA9-9443-D33A571C592A}" type="presParOf" srcId="{F5023911-5E6A-46C5-BEA1-C47DF0FFACFD}" destId="{F7512517-3E89-49F2-BC8E-6BB838DEC60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9526FA-49E3-4DE0-80A7-A2B8006A47DD}" type="doc">
      <dgm:prSet loTypeId="urn:microsoft.com/office/officeart/2005/8/layout/process4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CA"/>
        </a:p>
      </dgm:t>
    </dgm:pt>
    <dgm:pt modelId="{48EEE6D4-C7EC-4A99-81BC-283D49BDCDFF}">
      <dgm:prSet custT="1"/>
      <dgm:spPr/>
      <dgm:t>
        <a:bodyPr/>
        <a:lstStyle/>
        <a:p>
          <a:pPr rtl="0"/>
          <a:r>
            <a:rPr lang="es-ES" sz="2000" dirty="0"/>
            <a:t>Es el conjunto de normas, subsistemas, procesos, metodologías, mecanismos y procedimientos</a:t>
          </a:r>
          <a:endParaRPr lang="en-CA" sz="2000" dirty="0"/>
        </a:p>
      </dgm:t>
    </dgm:pt>
    <dgm:pt modelId="{D2358FE1-A202-46DA-8623-DD740935A404}" type="parTrans" cxnId="{AC10656B-9ABF-4A3E-881A-C86EC4D8DE0F}">
      <dgm:prSet/>
      <dgm:spPr/>
      <dgm:t>
        <a:bodyPr/>
        <a:lstStyle/>
        <a:p>
          <a:endParaRPr lang="en-CA" sz="2000"/>
        </a:p>
      </dgm:t>
    </dgm:pt>
    <dgm:pt modelId="{145C661E-50C6-4CB7-A2FC-D416FB9D4104}" type="sibTrans" cxnId="{AC10656B-9ABF-4A3E-881A-C86EC4D8DE0F}">
      <dgm:prSet/>
      <dgm:spPr/>
      <dgm:t>
        <a:bodyPr/>
        <a:lstStyle/>
        <a:p>
          <a:endParaRPr lang="en-CA" sz="2000"/>
        </a:p>
      </dgm:t>
    </dgm:pt>
    <dgm:pt modelId="{55DB198D-4CC2-4668-82AF-9948582A1719}">
      <dgm:prSet custT="1"/>
      <dgm:spPr/>
      <dgm:t>
        <a:bodyPr/>
        <a:lstStyle/>
        <a:p>
          <a:pPr rtl="0"/>
          <a:r>
            <a:rPr lang="es-ES" sz="2000" dirty="0"/>
            <a:t>Busca la planificación integral de largo, mediano y corto plazo </a:t>
          </a:r>
          <a:endParaRPr lang="en-CA" sz="2000" dirty="0"/>
        </a:p>
      </dgm:t>
    </dgm:pt>
    <dgm:pt modelId="{B259024F-1E3A-4B92-95B1-9418CE963EF4}" type="parTrans" cxnId="{AFEED599-6B5F-47F2-9E3D-C0A551F20238}">
      <dgm:prSet/>
      <dgm:spPr/>
      <dgm:t>
        <a:bodyPr/>
        <a:lstStyle/>
        <a:p>
          <a:endParaRPr lang="en-CA" sz="2000"/>
        </a:p>
      </dgm:t>
    </dgm:pt>
    <dgm:pt modelId="{19ABDCAE-3DAE-45BF-8D66-6F62E1931F3C}" type="sibTrans" cxnId="{AFEED599-6B5F-47F2-9E3D-C0A551F20238}">
      <dgm:prSet/>
      <dgm:spPr/>
      <dgm:t>
        <a:bodyPr/>
        <a:lstStyle/>
        <a:p>
          <a:endParaRPr lang="en-CA" sz="2000"/>
        </a:p>
      </dgm:t>
    </dgm:pt>
    <dgm:pt modelId="{73754A5F-7691-4B0B-8D16-7C0DFF832DAB}">
      <dgm:prSet custT="1"/>
      <dgm:spPr/>
      <dgm:t>
        <a:bodyPr/>
        <a:lstStyle/>
        <a:p>
          <a:pPr rtl="0"/>
          <a:r>
            <a:rPr lang="es-ES" sz="2000" dirty="0"/>
            <a:t>Dimensiones sociales, culturales, políticas, económicas, ecológicas y afectivas. </a:t>
          </a:r>
          <a:endParaRPr lang="en-CA" sz="2000" dirty="0"/>
        </a:p>
      </dgm:t>
    </dgm:pt>
    <dgm:pt modelId="{DADECD0E-0573-48A1-8CF0-58A19FC901F0}" type="parTrans" cxnId="{7B1D2AD3-4488-42CD-B70A-CA66AF31C11D}">
      <dgm:prSet/>
      <dgm:spPr/>
      <dgm:t>
        <a:bodyPr/>
        <a:lstStyle/>
        <a:p>
          <a:endParaRPr lang="en-CA" sz="2000"/>
        </a:p>
      </dgm:t>
    </dgm:pt>
    <dgm:pt modelId="{C05B93BC-6D57-43A8-846F-C071F75F3718}" type="sibTrans" cxnId="{7B1D2AD3-4488-42CD-B70A-CA66AF31C11D}">
      <dgm:prSet/>
      <dgm:spPr/>
      <dgm:t>
        <a:bodyPr/>
        <a:lstStyle/>
        <a:p>
          <a:endParaRPr lang="en-CA" sz="2000"/>
        </a:p>
      </dgm:t>
    </dgm:pt>
    <dgm:pt modelId="{893BAF2D-3017-48CA-B743-39955E13A64C}" type="pres">
      <dgm:prSet presAssocID="{5A9526FA-49E3-4DE0-80A7-A2B8006A47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50EC0904-D7E6-46B2-9953-0CAFFFF38E31}" type="pres">
      <dgm:prSet presAssocID="{73754A5F-7691-4B0B-8D16-7C0DFF832DAB}" presName="boxAndChildren" presStyleCnt="0"/>
      <dgm:spPr/>
    </dgm:pt>
    <dgm:pt modelId="{AB06C777-24F2-41BA-8A17-30B2BA96F0E6}" type="pres">
      <dgm:prSet presAssocID="{73754A5F-7691-4B0B-8D16-7C0DFF832DAB}" presName="parentTextBox" presStyleLbl="node1" presStyleIdx="0" presStyleCnt="3" custLinFactNeighborX="-403" custLinFactNeighborY="7865"/>
      <dgm:spPr/>
      <dgm:t>
        <a:bodyPr/>
        <a:lstStyle/>
        <a:p>
          <a:endParaRPr lang="en-CA"/>
        </a:p>
      </dgm:t>
    </dgm:pt>
    <dgm:pt modelId="{3D12241D-36D3-473C-BB31-102C447B3BDD}" type="pres">
      <dgm:prSet presAssocID="{19ABDCAE-3DAE-45BF-8D66-6F62E1931F3C}" presName="sp" presStyleCnt="0"/>
      <dgm:spPr/>
    </dgm:pt>
    <dgm:pt modelId="{50F8ABBD-2330-4A4E-96E0-FBD0DBDCE59A}" type="pres">
      <dgm:prSet presAssocID="{55DB198D-4CC2-4668-82AF-9948582A1719}" presName="arrowAndChildren" presStyleCnt="0"/>
      <dgm:spPr/>
    </dgm:pt>
    <dgm:pt modelId="{75442A86-0E5C-4CB7-B27F-E6C42D3B14EF}" type="pres">
      <dgm:prSet presAssocID="{55DB198D-4CC2-4668-82AF-9948582A1719}" presName="parentTextArrow" presStyleLbl="node1" presStyleIdx="1" presStyleCnt="3"/>
      <dgm:spPr/>
      <dgm:t>
        <a:bodyPr/>
        <a:lstStyle/>
        <a:p>
          <a:endParaRPr lang="en-CA"/>
        </a:p>
      </dgm:t>
    </dgm:pt>
    <dgm:pt modelId="{4E8BDE14-429A-4391-9C83-7B538DE072D1}" type="pres">
      <dgm:prSet presAssocID="{145C661E-50C6-4CB7-A2FC-D416FB9D4104}" presName="sp" presStyleCnt="0"/>
      <dgm:spPr/>
    </dgm:pt>
    <dgm:pt modelId="{31FCF60D-A312-4BC1-8C6E-B4A422E73F63}" type="pres">
      <dgm:prSet presAssocID="{48EEE6D4-C7EC-4A99-81BC-283D49BDCDFF}" presName="arrowAndChildren" presStyleCnt="0"/>
      <dgm:spPr/>
    </dgm:pt>
    <dgm:pt modelId="{51D9A785-C59D-43B5-B52A-8795F5C2AB71}" type="pres">
      <dgm:prSet presAssocID="{48EEE6D4-C7EC-4A99-81BC-283D49BDCDFF}" presName="parentTextArrow" presStyleLbl="node1" presStyleIdx="2" presStyleCnt="3"/>
      <dgm:spPr/>
      <dgm:t>
        <a:bodyPr/>
        <a:lstStyle/>
        <a:p>
          <a:endParaRPr lang="en-CA"/>
        </a:p>
      </dgm:t>
    </dgm:pt>
  </dgm:ptLst>
  <dgm:cxnLst>
    <dgm:cxn modelId="{637DC0EA-799F-4255-80F7-D57A991809B1}" type="presOf" srcId="{73754A5F-7691-4B0B-8D16-7C0DFF832DAB}" destId="{AB06C777-24F2-41BA-8A17-30B2BA96F0E6}" srcOrd="0" destOrd="0" presId="urn:microsoft.com/office/officeart/2005/8/layout/process4"/>
    <dgm:cxn modelId="{10CDE53C-F0A6-4B91-8A72-4C301B2DC858}" type="presOf" srcId="{55DB198D-4CC2-4668-82AF-9948582A1719}" destId="{75442A86-0E5C-4CB7-B27F-E6C42D3B14EF}" srcOrd="0" destOrd="0" presId="urn:microsoft.com/office/officeart/2005/8/layout/process4"/>
    <dgm:cxn modelId="{AFEED599-6B5F-47F2-9E3D-C0A551F20238}" srcId="{5A9526FA-49E3-4DE0-80A7-A2B8006A47DD}" destId="{55DB198D-4CC2-4668-82AF-9948582A1719}" srcOrd="1" destOrd="0" parTransId="{B259024F-1E3A-4B92-95B1-9418CE963EF4}" sibTransId="{19ABDCAE-3DAE-45BF-8D66-6F62E1931F3C}"/>
    <dgm:cxn modelId="{1FB3BC7B-5C61-4701-B3CE-39E2F53F9619}" type="presOf" srcId="{48EEE6D4-C7EC-4A99-81BC-283D49BDCDFF}" destId="{51D9A785-C59D-43B5-B52A-8795F5C2AB71}" srcOrd="0" destOrd="0" presId="urn:microsoft.com/office/officeart/2005/8/layout/process4"/>
    <dgm:cxn modelId="{AC10656B-9ABF-4A3E-881A-C86EC4D8DE0F}" srcId="{5A9526FA-49E3-4DE0-80A7-A2B8006A47DD}" destId="{48EEE6D4-C7EC-4A99-81BC-283D49BDCDFF}" srcOrd="0" destOrd="0" parTransId="{D2358FE1-A202-46DA-8623-DD740935A404}" sibTransId="{145C661E-50C6-4CB7-A2FC-D416FB9D4104}"/>
    <dgm:cxn modelId="{7B1D2AD3-4488-42CD-B70A-CA66AF31C11D}" srcId="{5A9526FA-49E3-4DE0-80A7-A2B8006A47DD}" destId="{73754A5F-7691-4B0B-8D16-7C0DFF832DAB}" srcOrd="2" destOrd="0" parTransId="{DADECD0E-0573-48A1-8CF0-58A19FC901F0}" sibTransId="{C05B93BC-6D57-43A8-846F-C071F75F3718}"/>
    <dgm:cxn modelId="{1ADCF40A-BB63-4609-BA72-2761D38C2C0A}" type="presOf" srcId="{5A9526FA-49E3-4DE0-80A7-A2B8006A47DD}" destId="{893BAF2D-3017-48CA-B743-39955E13A64C}" srcOrd="0" destOrd="0" presId="urn:microsoft.com/office/officeart/2005/8/layout/process4"/>
    <dgm:cxn modelId="{3AECDF6A-A3E8-42B1-970C-2C0F24C39ABE}" type="presParOf" srcId="{893BAF2D-3017-48CA-B743-39955E13A64C}" destId="{50EC0904-D7E6-46B2-9953-0CAFFFF38E31}" srcOrd="0" destOrd="0" presId="urn:microsoft.com/office/officeart/2005/8/layout/process4"/>
    <dgm:cxn modelId="{1DFAC82C-617E-4CD2-86EE-26713B958FF3}" type="presParOf" srcId="{50EC0904-D7E6-46B2-9953-0CAFFFF38E31}" destId="{AB06C777-24F2-41BA-8A17-30B2BA96F0E6}" srcOrd="0" destOrd="0" presId="urn:microsoft.com/office/officeart/2005/8/layout/process4"/>
    <dgm:cxn modelId="{C437BB4F-8864-492D-8A90-A7A0C6F8A0AC}" type="presParOf" srcId="{893BAF2D-3017-48CA-B743-39955E13A64C}" destId="{3D12241D-36D3-473C-BB31-102C447B3BDD}" srcOrd="1" destOrd="0" presId="urn:microsoft.com/office/officeart/2005/8/layout/process4"/>
    <dgm:cxn modelId="{FFC22B30-423F-46A2-B27D-E45B133471D7}" type="presParOf" srcId="{893BAF2D-3017-48CA-B743-39955E13A64C}" destId="{50F8ABBD-2330-4A4E-96E0-FBD0DBDCE59A}" srcOrd="2" destOrd="0" presId="urn:microsoft.com/office/officeart/2005/8/layout/process4"/>
    <dgm:cxn modelId="{C14F64D5-8864-4AEC-A4B0-B2363BADC323}" type="presParOf" srcId="{50F8ABBD-2330-4A4E-96E0-FBD0DBDCE59A}" destId="{75442A86-0E5C-4CB7-B27F-E6C42D3B14EF}" srcOrd="0" destOrd="0" presId="urn:microsoft.com/office/officeart/2005/8/layout/process4"/>
    <dgm:cxn modelId="{2E128C72-FD59-494E-880E-E689BF6F2976}" type="presParOf" srcId="{893BAF2D-3017-48CA-B743-39955E13A64C}" destId="{4E8BDE14-429A-4391-9C83-7B538DE072D1}" srcOrd="3" destOrd="0" presId="urn:microsoft.com/office/officeart/2005/8/layout/process4"/>
    <dgm:cxn modelId="{B155847F-8D0F-40E2-9BAF-C2B955427A70}" type="presParOf" srcId="{893BAF2D-3017-48CA-B743-39955E13A64C}" destId="{31FCF60D-A312-4BC1-8C6E-B4A422E73F63}" srcOrd="4" destOrd="0" presId="urn:microsoft.com/office/officeart/2005/8/layout/process4"/>
    <dgm:cxn modelId="{D6D02F90-9082-4161-8B13-F4C48DF264C5}" type="presParOf" srcId="{31FCF60D-A312-4BC1-8C6E-B4A422E73F63}" destId="{51D9A785-C59D-43B5-B52A-8795F5C2AB7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FB7CEE-87AA-484A-88BE-490EAA57B94B}" type="doc">
      <dgm:prSet loTypeId="urn:microsoft.com/office/officeart/2005/8/layout/cycle3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475C109-A65F-4CEC-8961-77FA6586024A}">
      <dgm:prSet phldrT="[Texto]" custT="1"/>
      <dgm:spPr/>
      <dgm:t>
        <a:bodyPr/>
        <a:lstStyle/>
        <a:p>
          <a:r>
            <a:rPr lang="es-ES" sz="1800" b="1" dirty="0"/>
            <a:t>Formulación</a:t>
          </a:r>
        </a:p>
      </dgm:t>
    </dgm:pt>
    <dgm:pt modelId="{DCA6AE03-7868-4F0D-B464-B5F603709416}" type="parTrans" cxnId="{BEF72633-B623-4B16-8082-9E542D2B6E28}">
      <dgm:prSet/>
      <dgm:spPr/>
      <dgm:t>
        <a:bodyPr/>
        <a:lstStyle/>
        <a:p>
          <a:endParaRPr lang="es-ES" b="1"/>
        </a:p>
      </dgm:t>
    </dgm:pt>
    <dgm:pt modelId="{E9CA92D8-DDC6-43DF-B42C-8B2CFC81C051}" type="sibTrans" cxnId="{BEF72633-B623-4B16-8082-9E542D2B6E28}">
      <dgm:prSet/>
      <dgm:spPr/>
      <dgm:t>
        <a:bodyPr/>
        <a:lstStyle/>
        <a:p>
          <a:endParaRPr lang="es-ES" b="1"/>
        </a:p>
      </dgm:t>
    </dgm:pt>
    <dgm:pt modelId="{E2571DD7-511E-4561-A071-EE6C9ECEC937}">
      <dgm:prSet phldrT="[Texto]"/>
      <dgm:spPr/>
      <dgm:t>
        <a:bodyPr/>
        <a:lstStyle/>
        <a:p>
          <a:r>
            <a:rPr lang="es-ES" b="1" dirty="0"/>
            <a:t>Asignación de recursos</a:t>
          </a:r>
        </a:p>
      </dgm:t>
    </dgm:pt>
    <dgm:pt modelId="{D8729725-8C49-4653-ABA8-8AAAC24DD05B}" type="parTrans" cxnId="{43ECAEE6-2263-4051-8C1F-B82F0D857180}">
      <dgm:prSet/>
      <dgm:spPr/>
      <dgm:t>
        <a:bodyPr/>
        <a:lstStyle/>
        <a:p>
          <a:endParaRPr lang="es-ES" b="1"/>
        </a:p>
      </dgm:t>
    </dgm:pt>
    <dgm:pt modelId="{195808DE-7165-4348-B33F-9A95EE9C2B7A}" type="sibTrans" cxnId="{43ECAEE6-2263-4051-8C1F-B82F0D857180}">
      <dgm:prSet/>
      <dgm:spPr/>
      <dgm:t>
        <a:bodyPr/>
        <a:lstStyle/>
        <a:p>
          <a:endParaRPr lang="es-ES" b="1"/>
        </a:p>
      </dgm:t>
    </dgm:pt>
    <dgm:pt modelId="{F7730859-5F76-4484-BF23-A8DC30E5C7B1}">
      <dgm:prSet phldrT="[Texto]" custT="1"/>
      <dgm:spPr/>
      <dgm:t>
        <a:bodyPr/>
        <a:lstStyle/>
        <a:p>
          <a:r>
            <a:rPr lang="es-ES" sz="1800" b="1" dirty="0"/>
            <a:t>Implementación</a:t>
          </a:r>
          <a:endParaRPr lang="es-ES" sz="1600" b="1" dirty="0"/>
        </a:p>
      </dgm:t>
    </dgm:pt>
    <dgm:pt modelId="{A38B0925-121E-4078-B65B-E5D4E002DC39}" type="parTrans" cxnId="{4CCF7EB9-98B4-4055-A6B0-BFEAF6D61221}">
      <dgm:prSet/>
      <dgm:spPr/>
      <dgm:t>
        <a:bodyPr/>
        <a:lstStyle/>
        <a:p>
          <a:endParaRPr lang="es-ES" b="1"/>
        </a:p>
      </dgm:t>
    </dgm:pt>
    <dgm:pt modelId="{83F9AFF7-C682-4890-8403-4399326788C0}" type="sibTrans" cxnId="{4CCF7EB9-98B4-4055-A6B0-BFEAF6D61221}">
      <dgm:prSet/>
      <dgm:spPr/>
      <dgm:t>
        <a:bodyPr/>
        <a:lstStyle/>
        <a:p>
          <a:endParaRPr lang="es-ES" b="1"/>
        </a:p>
      </dgm:t>
    </dgm:pt>
    <dgm:pt modelId="{4FB75024-C8B2-475C-B3E9-CB9576065A1A}">
      <dgm:prSet phldrT="[Texto]" custT="1"/>
      <dgm:spPr/>
      <dgm:t>
        <a:bodyPr/>
        <a:lstStyle/>
        <a:p>
          <a:r>
            <a:rPr lang="es-ES" sz="2000" b="1" dirty="0"/>
            <a:t>Seguimiento</a:t>
          </a:r>
          <a:endParaRPr lang="es-ES" sz="1600" b="1" dirty="0"/>
        </a:p>
      </dgm:t>
    </dgm:pt>
    <dgm:pt modelId="{FE747155-ACCD-490D-93B8-6A936129E939}" type="parTrans" cxnId="{1293C213-3A71-435C-91BE-88EFA2CEB1F2}">
      <dgm:prSet/>
      <dgm:spPr/>
      <dgm:t>
        <a:bodyPr/>
        <a:lstStyle/>
        <a:p>
          <a:endParaRPr lang="es-ES" b="1"/>
        </a:p>
      </dgm:t>
    </dgm:pt>
    <dgm:pt modelId="{DF08B0D1-887E-46D1-A851-58678D3B9D46}" type="sibTrans" cxnId="{1293C213-3A71-435C-91BE-88EFA2CEB1F2}">
      <dgm:prSet/>
      <dgm:spPr/>
      <dgm:t>
        <a:bodyPr/>
        <a:lstStyle/>
        <a:p>
          <a:endParaRPr lang="es-ES" b="1"/>
        </a:p>
      </dgm:t>
    </dgm:pt>
    <dgm:pt modelId="{23758027-091A-421C-B7D8-22D6721256DF}">
      <dgm:prSet phldrT="[Texto]" custT="1"/>
      <dgm:spPr/>
      <dgm:t>
        <a:bodyPr/>
        <a:lstStyle/>
        <a:p>
          <a:r>
            <a:rPr lang="es-ES" sz="2000" b="1" dirty="0"/>
            <a:t>Evaluación</a:t>
          </a:r>
          <a:endParaRPr lang="es-ES" sz="1600" b="1" dirty="0"/>
        </a:p>
      </dgm:t>
    </dgm:pt>
    <dgm:pt modelId="{39FBE100-6921-44BB-8EE3-EC3FCD7025BF}" type="parTrans" cxnId="{9E635195-1BD0-445A-9DEE-75787C4A4897}">
      <dgm:prSet/>
      <dgm:spPr/>
      <dgm:t>
        <a:bodyPr/>
        <a:lstStyle/>
        <a:p>
          <a:endParaRPr lang="es-ES" b="1"/>
        </a:p>
      </dgm:t>
    </dgm:pt>
    <dgm:pt modelId="{D4DDBDC0-837F-431A-820C-168261D62AC9}" type="sibTrans" cxnId="{9E635195-1BD0-445A-9DEE-75787C4A4897}">
      <dgm:prSet/>
      <dgm:spPr/>
      <dgm:t>
        <a:bodyPr/>
        <a:lstStyle/>
        <a:p>
          <a:endParaRPr lang="es-ES" b="1"/>
        </a:p>
      </dgm:t>
    </dgm:pt>
    <dgm:pt modelId="{6BF72BE9-22CA-4E50-9A91-32DB4158338D}" type="pres">
      <dgm:prSet presAssocID="{F3FB7CEE-87AA-484A-88BE-490EAA57B94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06F1FB95-53E6-4369-B072-DD9B223B566C}" type="pres">
      <dgm:prSet presAssocID="{F3FB7CEE-87AA-484A-88BE-490EAA57B94B}" presName="cycle" presStyleCnt="0"/>
      <dgm:spPr/>
    </dgm:pt>
    <dgm:pt modelId="{37BFAFCD-4313-4489-9D59-DC7449D7CDB6}" type="pres">
      <dgm:prSet presAssocID="{6475C109-A65F-4CEC-8961-77FA6586024A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B003561-BB1E-4297-ACD6-B1C07B237A1F}" type="pres">
      <dgm:prSet presAssocID="{E9CA92D8-DDC6-43DF-B42C-8B2CFC81C051}" presName="sibTransFirstNode" presStyleLbl="bgShp" presStyleIdx="0" presStyleCnt="1"/>
      <dgm:spPr/>
      <dgm:t>
        <a:bodyPr/>
        <a:lstStyle/>
        <a:p>
          <a:endParaRPr lang="en-CA"/>
        </a:p>
      </dgm:t>
    </dgm:pt>
    <dgm:pt modelId="{E01CA60B-F6A9-47B5-A10B-A9623DFB60BA}" type="pres">
      <dgm:prSet presAssocID="{E2571DD7-511E-4561-A071-EE6C9ECEC937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C365692-2A9B-4622-980A-17D2B759562E}" type="pres">
      <dgm:prSet presAssocID="{F7730859-5F76-4484-BF23-A8DC30E5C7B1}" presName="nodeFollowingNodes" presStyleLbl="node1" presStyleIdx="2" presStyleCnt="5" custScaleX="11571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3E6AB25-CDE1-46C7-B708-B1FB19B03E93}" type="pres">
      <dgm:prSet presAssocID="{4FB75024-C8B2-475C-B3E9-CB9576065A1A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5DD2C9A-E097-41FB-8597-2499D8CBAA91}" type="pres">
      <dgm:prSet presAssocID="{23758027-091A-421C-B7D8-22D6721256DF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BEF72633-B623-4B16-8082-9E542D2B6E28}" srcId="{F3FB7CEE-87AA-484A-88BE-490EAA57B94B}" destId="{6475C109-A65F-4CEC-8961-77FA6586024A}" srcOrd="0" destOrd="0" parTransId="{DCA6AE03-7868-4F0D-B464-B5F603709416}" sibTransId="{E9CA92D8-DDC6-43DF-B42C-8B2CFC81C051}"/>
    <dgm:cxn modelId="{9E635195-1BD0-445A-9DEE-75787C4A4897}" srcId="{F3FB7CEE-87AA-484A-88BE-490EAA57B94B}" destId="{23758027-091A-421C-B7D8-22D6721256DF}" srcOrd="4" destOrd="0" parTransId="{39FBE100-6921-44BB-8EE3-EC3FCD7025BF}" sibTransId="{D4DDBDC0-837F-431A-820C-168261D62AC9}"/>
    <dgm:cxn modelId="{0263149C-FFB5-47F2-835F-58DF8745B91E}" type="presOf" srcId="{F3FB7CEE-87AA-484A-88BE-490EAA57B94B}" destId="{6BF72BE9-22CA-4E50-9A91-32DB4158338D}" srcOrd="0" destOrd="0" presId="urn:microsoft.com/office/officeart/2005/8/layout/cycle3"/>
    <dgm:cxn modelId="{4CCF7EB9-98B4-4055-A6B0-BFEAF6D61221}" srcId="{F3FB7CEE-87AA-484A-88BE-490EAA57B94B}" destId="{F7730859-5F76-4484-BF23-A8DC30E5C7B1}" srcOrd="2" destOrd="0" parTransId="{A38B0925-121E-4078-B65B-E5D4E002DC39}" sibTransId="{83F9AFF7-C682-4890-8403-4399326788C0}"/>
    <dgm:cxn modelId="{1A24C9BD-5EE1-4419-9623-1E51B54F21BB}" type="presOf" srcId="{4FB75024-C8B2-475C-B3E9-CB9576065A1A}" destId="{C3E6AB25-CDE1-46C7-B708-B1FB19B03E93}" srcOrd="0" destOrd="0" presId="urn:microsoft.com/office/officeart/2005/8/layout/cycle3"/>
    <dgm:cxn modelId="{09DDFDC0-5A67-4A77-8033-8AFF8F6A7CE8}" type="presOf" srcId="{6475C109-A65F-4CEC-8961-77FA6586024A}" destId="{37BFAFCD-4313-4489-9D59-DC7449D7CDB6}" srcOrd="0" destOrd="0" presId="urn:microsoft.com/office/officeart/2005/8/layout/cycle3"/>
    <dgm:cxn modelId="{C828D077-AF44-4B2D-920C-ED41DE620C73}" type="presOf" srcId="{23758027-091A-421C-B7D8-22D6721256DF}" destId="{95DD2C9A-E097-41FB-8597-2499D8CBAA91}" srcOrd="0" destOrd="0" presId="urn:microsoft.com/office/officeart/2005/8/layout/cycle3"/>
    <dgm:cxn modelId="{BE9E2C66-8C34-4839-A2C2-44E4F1DD0EA4}" type="presOf" srcId="{F7730859-5F76-4484-BF23-A8DC30E5C7B1}" destId="{CC365692-2A9B-4622-980A-17D2B759562E}" srcOrd="0" destOrd="0" presId="urn:microsoft.com/office/officeart/2005/8/layout/cycle3"/>
    <dgm:cxn modelId="{AB2E2B35-824A-406A-8469-E1C019D2F4C8}" type="presOf" srcId="{E2571DD7-511E-4561-A071-EE6C9ECEC937}" destId="{E01CA60B-F6A9-47B5-A10B-A9623DFB60BA}" srcOrd="0" destOrd="0" presId="urn:microsoft.com/office/officeart/2005/8/layout/cycle3"/>
    <dgm:cxn modelId="{1293C213-3A71-435C-91BE-88EFA2CEB1F2}" srcId="{F3FB7CEE-87AA-484A-88BE-490EAA57B94B}" destId="{4FB75024-C8B2-475C-B3E9-CB9576065A1A}" srcOrd="3" destOrd="0" parTransId="{FE747155-ACCD-490D-93B8-6A936129E939}" sibTransId="{DF08B0D1-887E-46D1-A851-58678D3B9D46}"/>
    <dgm:cxn modelId="{43ECAEE6-2263-4051-8C1F-B82F0D857180}" srcId="{F3FB7CEE-87AA-484A-88BE-490EAA57B94B}" destId="{E2571DD7-511E-4561-A071-EE6C9ECEC937}" srcOrd="1" destOrd="0" parTransId="{D8729725-8C49-4653-ABA8-8AAAC24DD05B}" sibTransId="{195808DE-7165-4348-B33F-9A95EE9C2B7A}"/>
    <dgm:cxn modelId="{AED6915E-C930-4D2A-9739-4FA00B5917B2}" type="presOf" srcId="{E9CA92D8-DDC6-43DF-B42C-8B2CFC81C051}" destId="{0B003561-BB1E-4297-ACD6-B1C07B237A1F}" srcOrd="0" destOrd="0" presId="urn:microsoft.com/office/officeart/2005/8/layout/cycle3"/>
    <dgm:cxn modelId="{A8E35B90-8E44-4AE1-AB2F-EE080DBBFB96}" type="presParOf" srcId="{6BF72BE9-22CA-4E50-9A91-32DB4158338D}" destId="{06F1FB95-53E6-4369-B072-DD9B223B566C}" srcOrd="0" destOrd="0" presId="urn:microsoft.com/office/officeart/2005/8/layout/cycle3"/>
    <dgm:cxn modelId="{650CCA8B-81F0-45BE-BFE1-DE909FC2BFBD}" type="presParOf" srcId="{06F1FB95-53E6-4369-B072-DD9B223B566C}" destId="{37BFAFCD-4313-4489-9D59-DC7449D7CDB6}" srcOrd="0" destOrd="0" presId="urn:microsoft.com/office/officeart/2005/8/layout/cycle3"/>
    <dgm:cxn modelId="{CA7455FC-D8A8-4BBD-988F-ECCE418C74A8}" type="presParOf" srcId="{06F1FB95-53E6-4369-B072-DD9B223B566C}" destId="{0B003561-BB1E-4297-ACD6-B1C07B237A1F}" srcOrd="1" destOrd="0" presId="urn:microsoft.com/office/officeart/2005/8/layout/cycle3"/>
    <dgm:cxn modelId="{6DC38D61-0D20-44A3-84EA-4267160A5590}" type="presParOf" srcId="{06F1FB95-53E6-4369-B072-DD9B223B566C}" destId="{E01CA60B-F6A9-47B5-A10B-A9623DFB60BA}" srcOrd="2" destOrd="0" presId="urn:microsoft.com/office/officeart/2005/8/layout/cycle3"/>
    <dgm:cxn modelId="{8FBC1D70-E6CF-4C40-A7F0-980EB4D8C9E5}" type="presParOf" srcId="{06F1FB95-53E6-4369-B072-DD9B223B566C}" destId="{CC365692-2A9B-4622-980A-17D2B759562E}" srcOrd="3" destOrd="0" presId="urn:microsoft.com/office/officeart/2005/8/layout/cycle3"/>
    <dgm:cxn modelId="{12FD2393-FFEB-4183-A70D-28AF432BE1F9}" type="presParOf" srcId="{06F1FB95-53E6-4369-B072-DD9B223B566C}" destId="{C3E6AB25-CDE1-46C7-B708-B1FB19B03E93}" srcOrd="4" destOrd="0" presId="urn:microsoft.com/office/officeart/2005/8/layout/cycle3"/>
    <dgm:cxn modelId="{7591A52A-091F-4349-AEA9-DC616979D7F7}" type="presParOf" srcId="{06F1FB95-53E6-4369-B072-DD9B223B566C}" destId="{95DD2C9A-E097-41FB-8597-2499D8CBAA9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5D1B2B-0B27-4711-AA76-1F42728E799D}" type="doc">
      <dgm:prSet loTypeId="urn:microsoft.com/office/officeart/2005/8/layout/vList5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CA"/>
        </a:p>
      </dgm:t>
    </dgm:pt>
    <dgm:pt modelId="{3272862C-6DAE-466A-B599-B37626D61D9B}">
      <dgm:prSet/>
      <dgm:spPr/>
      <dgm:t>
        <a:bodyPr/>
        <a:lstStyle/>
        <a:p>
          <a:pPr rtl="0"/>
          <a:r>
            <a:rPr lang="es-ES" b="1"/>
            <a:t>Planificación con Integralidad</a:t>
          </a:r>
          <a:endParaRPr lang="en-CA"/>
        </a:p>
      </dgm:t>
    </dgm:pt>
    <dgm:pt modelId="{0A644618-DD91-480A-B05F-B9EAF5D7AC2B}" type="parTrans" cxnId="{1BA6075A-E8FF-49B8-A336-11CE2722A21B}">
      <dgm:prSet/>
      <dgm:spPr/>
      <dgm:t>
        <a:bodyPr/>
        <a:lstStyle/>
        <a:p>
          <a:endParaRPr lang="en-CA"/>
        </a:p>
      </dgm:t>
    </dgm:pt>
    <dgm:pt modelId="{C4219660-A238-4830-BC0F-DD36F60C05C3}" type="sibTrans" cxnId="{1BA6075A-E8FF-49B8-A336-11CE2722A21B}">
      <dgm:prSet/>
      <dgm:spPr/>
      <dgm:t>
        <a:bodyPr/>
        <a:lstStyle/>
        <a:p>
          <a:endParaRPr lang="en-CA"/>
        </a:p>
      </dgm:t>
    </dgm:pt>
    <dgm:pt modelId="{BC0C435D-0586-4DEE-BF07-40302BEA02E7}">
      <dgm:prSet/>
      <dgm:spPr/>
      <dgm:t>
        <a:bodyPr/>
        <a:lstStyle/>
        <a:p>
          <a:pPr rtl="0"/>
          <a:r>
            <a:rPr lang="es-ES"/>
            <a:t>Busca una planificación integral  de las dimensiones sociales, culturales, políticas, económicas, ecológicas y afectivas, en todos loa niveles Estatales.</a:t>
          </a:r>
          <a:endParaRPr lang="en-CA"/>
        </a:p>
      </dgm:t>
    </dgm:pt>
    <dgm:pt modelId="{7996161E-9CE6-4784-A9F6-32494DFEC0C8}" type="parTrans" cxnId="{C17C6A06-A0D1-4D06-9B50-4CC45EBFC008}">
      <dgm:prSet/>
      <dgm:spPr/>
      <dgm:t>
        <a:bodyPr/>
        <a:lstStyle/>
        <a:p>
          <a:endParaRPr lang="en-CA"/>
        </a:p>
      </dgm:t>
    </dgm:pt>
    <dgm:pt modelId="{67B2F218-7FD5-4C1F-9B55-99E931E1AD6D}" type="sibTrans" cxnId="{C17C6A06-A0D1-4D06-9B50-4CC45EBFC008}">
      <dgm:prSet/>
      <dgm:spPr/>
      <dgm:t>
        <a:bodyPr/>
        <a:lstStyle/>
        <a:p>
          <a:endParaRPr lang="en-CA"/>
        </a:p>
      </dgm:t>
    </dgm:pt>
    <dgm:pt modelId="{7E29892E-5A26-4C02-9D0F-DD0673176F50}">
      <dgm:prSet/>
      <dgm:spPr/>
      <dgm:t>
        <a:bodyPr/>
        <a:lstStyle/>
        <a:p>
          <a:pPr rtl="0"/>
          <a:r>
            <a:rPr lang="es-ES" b="1"/>
            <a:t>Planificación con Complementariedad</a:t>
          </a:r>
          <a:endParaRPr lang="en-CA"/>
        </a:p>
      </dgm:t>
    </dgm:pt>
    <dgm:pt modelId="{8D306E50-D27D-45C5-B23A-25EC5C6091C8}" type="parTrans" cxnId="{16156C51-D37D-42EC-994D-C3DBE57E431C}">
      <dgm:prSet/>
      <dgm:spPr/>
      <dgm:t>
        <a:bodyPr/>
        <a:lstStyle/>
        <a:p>
          <a:endParaRPr lang="en-CA"/>
        </a:p>
      </dgm:t>
    </dgm:pt>
    <dgm:pt modelId="{9258DC76-C9F7-4CDB-A6BC-9939A5F78FC2}" type="sibTrans" cxnId="{16156C51-D37D-42EC-994D-C3DBE57E431C}">
      <dgm:prSet/>
      <dgm:spPr/>
      <dgm:t>
        <a:bodyPr/>
        <a:lstStyle/>
        <a:p>
          <a:endParaRPr lang="en-CA"/>
        </a:p>
      </dgm:t>
    </dgm:pt>
    <dgm:pt modelId="{57AFCDF7-2DEF-4A75-95FF-E6BCC1050061}">
      <dgm:prSet/>
      <dgm:spPr/>
      <dgm:t>
        <a:bodyPr/>
        <a:lstStyle/>
        <a:p>
          <a:pPr rtl="0"/>
          <a:r>
            <a:rPr lang="es-ES"/>
            <a:t>Comprende las concurrencias de acciones, de todas las entidades  para alcanzar el desarrollo integral para Vivir Bien y construir una sociedad justa, solidaria y equitativa.</a:t>
          </a:r>
          <a:endParaRPr lang="en-CA"/>
        </a:p>
      </dgm:t>
    </dgm:pt>
    <dgm:pt modelId="{EC5F2BE3-638B-4E96-B92D-63C580008E82}" type="parTrans" cxnId="{4BEDB993-0BCB-494E-9603-ADAF360B868C}">
      <dgm:prSet/>
      <dgm:spPr/>
      <dgm:t>
        <a:bodyPr/>
        <a:lstStyle/>
        <a:p>
          <a:endParaRPr lang="en-CA"/>
        </a:p>
      </dgm:t>
    </dgm:pt>
    <dgm:pt modelId="{B646950B-9AEC-4C32-8145-F75D7A5B3E7C}" type="sibTrans" cxnId="{4BEDB993-0BCB-494E-9603-ADAF360B868C}">
      <dgm:prSet/>
      <dgm:spPr/>
      <dgm:t>
        <a:bodyPr/>
        <a:lstStyle/>
        <a:p>
          <a:endParaRPr lang="en-CA"/>
        </a:p>
      </dgm:t>
    </dgm:pt>
    <dgm:pt modelId="{5E26DF0E-F295-4E31-8DE7-E87ACC62F7D7}">
      <dgm:prSet/>
      <dgm:spPr/>
      <dgm:t>
        <a:bodyPr/>
        <a:lstStyle/>
        <a:p>
          <a:pPr rtl="0"/>
          <a:r>
            <a:rPr lang="es-ES" b="1"/>
            <a:t>Planificación con Coordinación </a:t>
          </a:r>
          <a:endParaRPr lang="en-CA"/>
        </a:p>
      </dgm:t>
    </dgm:pt>
    <dgm:pt modelId="{AE07D9B6-D411-4E9B-8ED6-F7851CFF33F1}" type="parTrans" cxnId="{0FCA35F9-876D-4B41-AE0F-88B4C6950434}">
      <dgm:prSet/>
      <dgm:spPr/>
      <dgm:t>
        <a:bodyPr/>
        <a:lstStyle/>
        <a:p>
          <a:endParaRPr lang="en-CA"/>
        </a:p>
      </dgm:t>
    </dgm:pt>
    <dgm:pt modelId="{A83540C4-24E3-4E4B-ABC0-73022A4BA116}" type="sibTrans" cxnId="{0FCA35F9-876D-4B41-AE0F-88B4C6950434}">
      <dgm:prSet/>
      <dgm:spPr/>
      <dgm:t>
        <a:bodyPr/>
        <a:lstStyle/>
        <a:p>
          <a:endParaRPr lang="en-CA"/>
        </a:p>
      </dgm:t>
    </dgm:pt>
    <dgm:pt modelId="{6DCEC6D3-6611-446D-B599-532C1A2C2347}">
      <dgm:prSet/>
      <dgm:spPr/>
      <dgm:t>
        <a:bodyPr/>
        <a:lstStyle/>
        <a:p>
          <a:pPr rtl="0"/>
          <a:r>
            <a:rPr lang="es-ES"/>
            <a:t>Es la coordinación entre el Órgano Rector  y las entidades de planificación para la articulación y concordancia del proceso cíclico de la planificación </a:t>
          </a:r>
          <a:endParaRPr lang="en-CA"/>
        </a:p>
      </dgm:t>
    </dgm:pt>
    <dgm:pt modelId="{DD2BB307-6EE2-4BE5-AA33-893787EF4F4B}" type="parTrans" cxnId="{168BEA45-ED55-4BDB-9791-07191709CAAB}">
      <dgm:prSet/>
      <dgm:spPr/>
      <dgm:t>
        <a:bodyPr/>
        <a:lstStyle/>
        <a:p>
          <a:endParaRPr lang="en-CA"/>
        </a:p>
      </dgm:t>
    </dgm:pt>
    <dgm:pt modelId="{1F67002E-AE5F-4C31-921D-28BE596EF8BB}" type="sibTrans" cxnId="{168BEA45-ED55-4BDB-9791-07191709CAAB}">
      <dgm:prSet/>
      <dgm:spPr/>
      <dgm:t>
        <a:bodyPr/>
        <a:lstStyle/>
        <a:p>
          <a:endParaRPr lang="en-CA"/>
        </a:p>
      </dgm:t>
    </dgm:pt>
    <dgm:pt modelId="{9E9C2DF2-0E3F-4432-B2A2-B1780B7EB629}">
      <dgm:prSet/>
      <dgm:spPr/>
      <dgm:t>
        <a:bodyPr/>
        <a:lstStyle/>
        <a:p>
          <a:pPr rtl="0"/>
          <a:r>
            <a:rPr lang="es-ES" b="1"/>
            <a:t>Planificación con Respeto de Derechos</a:t>
          </a:r>
          <a:endParaRPr lang="en-CA"/>
        </a:p>
      </dgm:t>
    </dgm:pt>
    <dgm:pt modelId="{218D108A-B4F4-44FA-9BB5-0603B5FEDAC5}" type="parTrans" cxnId="{8C0AD28C-6148-49D8-AAEB-874F450D23BD}">
      <dgm:prSet/>
      <dgm:spPr/>
      <dgm:t>
        <a:bodyPr/>
        <a:lstStyle/>
        <a:p>
          <a:endParaRPr lang="en-CA"/>
        </a:p>
      </dgm:t>
    </dgm:pt>
    <dgm:pt modelId="{1583A759-DB39-4918-B686-CA40BD2709A2}" type="sibTrans" cxnId="{8C0AD28C-6148-49D8-AAEB-874F450D23BD}">
      <dgm:prSet/>
      <dgm:spPr/>
      <dgm:t>
        <a:bodyPr/>
        <a:lstStyle/>
        <a:p>
          <a:endParaRPr lang="en-CA"/>
        </a:p>
      </dgm:t>
    </dgm:pt>
    <dgm:pt modelId="{7BC5FBF5-DE17-44E3-A63B-F1C69400EB5C}">
      <dgm:prSet/>
      <dgm:spPr/>
      <dgm:t>
        <a:bodyPr/>
        <a:lstStyle/>
        <a:p>
          <a:pPr rtl="0"/>
          <a:r>
            <a:rPr lang="es-ES"/>
            <a:t>La planificación complementaria, compatible e interdependiente, con la gestión de los sistemas de vida busca garantizar el respeto a los derechos humanos, y de la Madre Tierra</a:t>
          </a:r>
          <a:endParaRPr lang="en-CA"/>
        </a:p>
      </dgm:t>
    </dgm:pt>
    <dgm:pt modelId="{835248F7-765B-4381-B166-4BE512E90FB5}" type="parTrans" cxnId="{1F1AA348-8F6F-4077-A509-A62F2A9C23A5}">
      <dgm:prSet/>
      <dgm:spPr/>
      <dgm:t>
        <a:bodyPr/>
        <a:lstStyle/>
        <a:p>
          <a:endParaRPr lang="en-CA"/>
        </a:p>
      </dgm:t>
    </dgm:pt>
    <dgm:pt modelId="{3EE99082-962B-409A-B02C-8C9AC504C61F}" type="sibTrans" cxnId="{1F1AA348-8F6F-4077-A509-A62F2A9C23A5}">
      <dgm:prSet/>
      <dgm:spPr/>
      <dgm:t>
        <a:bodyPr/>
        <a:lstStyle/>
        <a:p>
          <a:endParaRPr lang="en-CA"/>
        </a:p>
      </dgm:t>
    </dgm:pt>
    <dgm:pt modelId="{AC9A4054-E4DE-4961-AB80-905A04E7FDB1}">
      <dgm:prSet/>
      <dgm:spPr/>
      <dgm:t>
        <a:bodyPr/>
        <a:lstStyle/>
        <a:p>
          <a:pPr rtl="0"/>
          <a:r>
            <a:rPr lang="es-ES" b="1"/>
            <a:t>Planificación con Transparencia</a:t>
          </a:r>
          <a:endParaRPr lang="en-CA"/>
        </a:p>
      </dgm:t>
    </dgm:pt>
    <dgm:pt modelId="{A4D8ACCB-EB37-4A9B-A5D1-43FF39072AFA}" type="parTrans" cxnId="{931AA515-E84F-4721-934B-44C0F519806F}">
      <dgm:prSet/>
      <dgm:spPr/>
      <dgm:t>
        <a:bodyPr/>
        <a:lstStyle/>
        <a:p>
          <a:endParaRPr lang="en-CA"/>
        </a:p>
      </dgm:t>
    </dgm:pt>
    <dgm:pt modelId="{704919E0-CC92-45E2-A356-F29B9476ACA6}" type="sibTrans" cxnId="{931AA515-E84F-4721-934B-44C0F519806F}">
      <dgm:prSet/>
      <dgm:spPr/>
      <dgm:t>
        <a:bodyPr/>
        <a:lstStyle/>
        <a:p>
          <a:endParaRPr lang="en-CA"/>
        </a:p>
      </dgm:t>
    </dgm:pt>
    <dgm:pt modelId="{FB7F15E2-040E-4D54-AC6A-A106A7D41D97}">
      <dgm:prSet/>
      <dgm:spPr/>
      <dgm:t>
        <a:bodyPr/>
        <a:lstStyle/>
        <a:p>
          <a:pPr rtl="0"/>
          <a:r>
            <a:rPr lang="es-ES"/>
            <a:t>La Planificación debe incorporar la generación y difusión de información del proceso de planificación de manera transparente en todos los niveles, promoviendo el control social</a:t>
          </a:r>
          <a:endParaRPr lang="en-CA"/>
        </a:p>
      </dgm:t>
    </dgm:pt>
    <dgm:pt modelId="{A8BE205A-7DAA-4A31-996C-866D609A4A5C}" type="parTrans" cxnId="{156606C3-9FAF-40D1-86CC-BC4D24E16A7A}">
      <dgm:prSet/>
      <dgm:spPr/>
      <dgm:t>
        <a:bodyPr/>
        <a:lstStyle/>
        <a:p>
          <a:endParaRPr lang="en-CA"/>
        </a:p>
      </dgm:t>
    </dgm:pt>
    <dgm:pt modelId="{CFD3C8C4-C464-4F50-B86F-AC403D58A279}" type="sibTrans" cxnId="{156606C3-9FAF-40D1-86CC-BC4D24E16A7A}">
      <dgm:prSet/>
      <dgm:spPr/>
      <dgm:t>
        <a:bodyPr/>
        <a:lstStyle/>
        <a:p>
          <a:endParaRPr lang="en-CA"/>
        </a:p>
      </dgm:t>
    </dgm:pt>
    <dgm:pt modelId="{28004E47-9C45-44A7-AC2C-9A4A7767F4AD}" type="pres">
      <dgm:prSet presAssocID="{B55D1B2B-0B27-4711-AA76-1F42728E79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A814C8C0-719B-4B26-A57B-170BA47E9B34}" type="pres">
      <dgm:prSet presAssocID="{3272862C-6DAE-466A-B599-B37626D61D9B}" presName="linNode" presStyleCnt="0"/>
      <dgm:spPr/>
    </dgm:pt>
    <dgm:pt modelId="{75C232FD-30A3-48F5-8491-B959FE133A71}" type="pres">
      <dgm:prSet presAssocID="{3272862C-6DAE-466A-B599-B37626D61D9B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30FC27E-CD30-46ED-BB3B-3B2FE580A561}" type="pres">
      <dgm:prSet presAssocID="{3272862C-6DAE-466A-B599-B37626D61D9B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EAE9635-93ED-42DD-804B-A5273B6D0218}" type="pres">
      <dgm:prSet presAssocID="{C4219660-A238-4830-BC0F-DD36F60C05C3}" presName="sp" presStyleCnt="0"/>
      <dgm:spPr/>
    </dgm:pt>
    <dgm:pt modelId="{6073A679-E193-4485-86DA-E5E5755D10F9}" type="pres">
      <dgm:prSet presAssocID="{7E29892E-5A26-4C02-9D0F-DD0673176F50}" presName="linNode" presStyleCnt="0"/>
      <dgm:spPr/>
    </dgm:pt>
    <dgm:pt modelId="{72668D6B-0695-49AA-8634-17ED22FB1D98}" type="pres">
      <dgm:prSet presAssocID="{7E29892E-5A26-4C02-9D0F-DD0673176F50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F383A3F-8060-4B4F-8B87-54CA92FFE885}" type="pres">
      <dgm:prSet presAssocID="{7E29892E-5A26-4C02-9D0F-DD0673176F50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656EC90-2C9B-4C51-B46C-CBAF74A579A1}" type="pres">
      <dgm:prSet presAssocID="{9258DC76-C9F7-4CDB-A6BC-9939A5F78FC2}" presName="sp" presStyleCnt="0"/>
      <dgm:spPr/>
    </dgm:pt>
    <dgm:pt modelId="{F983D2A3-FE90-4562-B9AF-98DACEC46016}" type="pres">
      <dgm:prSet presAssocID="{5E26DF0E-F295-4E31-8DE7-E87ACC62F7D7}" presName="linNode" presStyleCnt="0"/>
      <dgm:spPr/>
    </dgm:pt>
    <dgm:pt modelId="{8DFB7F41-D3EE-4B76-844B-8A0943ACC73A}" type="pres">
      <dgm:prSet presAssocID="{5E26DF0E-F295-4E31-8DE7-E87ACC62F7D7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9654429-F90F-4320-979C-19753DF1A68D}" type="pres">
      <dgm:prSet presAssocID="{5E26DF0E-F295-4E31-8DE7-E87ACC62F7D7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12E1A4C-5A7E-4E5C-986C-4E8550D7E822}" type="pres">
      <dgm:prSet presAssocID="{A83540C4-24E3-4E4B-ABC0-73022A4BA116}" presName="sp" presStyleCnt="0"/>
      <dgm:spPr/>
    </dgm:pt>
    <dgm:pt modelId="{AB688124-D96C-449A-B15E-0E72EC88DC42}" type="pres">
      <dgm:prSet presAssocID="{9E9C2DF2-0E3F-4432-B2A2-B1780B7EB629}" presName="linNode" presStyleCnt="0"/>
      <dgm:spPr/>
    </dgm:pt>
    <dgm:pt modelId="{163D7713-DD8C-4020-9293-2DC9B2EBB78F}" type="pres">
      <dgm:prSet presAssocID="{9E9C2DF2-0E3F-4432-B2A2-B1780B7EB629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B55BAC0-B4FC-4617-A678-53926AD24853}" type="pres">
      <dgm:prSet presAssocID="{9E9C2DF2-0E3F-4432-B2A2-B1780B7EB629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22C870B-1DAF-45FF-9E8D-A0C0B443D05B}" type="pres">
      <dgm:prSet presAssocID="{1583A759-DB39-4918-B686-CA40BD2709A2}" presName="sp" presStyleCnt="0"/>
      <dgm:spPr/>
    </dgm:pt>
    <dgm:pt modelId="{4127DEF1-BFCA-46F0-9E3B-7CA7DC8053CD}" type="pres">
      <dgm:prSet presAssocID="{AC9A4054-E4DE-4961-AB80-905A04E7FDB1}" presName="linNode" presStyleCnt="0"/>
      <dgm:spPr/>
    </dgm:pt>
    <dgm:pt modelId="{6E0687BE-9583-4501-87F6-E8BBBD395C69}" type="pres">
      <dgm:prSet presAssocID="{AC9A4054-E4DE-4961-AB80-905A04E7FDB1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806BA1D-FAB3-407F-974A-5BEB402F51BF}" type="pres">
      <dgm:prSet presAssocID="{AC9A4054-E4DE-4961-AB80-905A04E7FDB1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13453194-EAE8-40E6-BCC3-B6490A6AA00A}" type="presOf" srcId="{57AFCDF7-2DEF-4A75-95FF-E6BCC1050061}" destId="{2F383A3F-8060-4B4F-8B87-54CA92FFE885}" srcOrd="0" destOrd="0" presId="urn:microsoft.com/office/officeart/2005/8/layout/vList5"/>
    <dgm:cxn modelId="{986D0CCD-2781-4D07-8B3D-B35394FF0F5A}" type="presOf" srcId="{9E9C2DF2-0E3F-4432-B2A2-B1780B7EB629}" destId="{163D7713-DD8C-4020-9293-2DC9B2EBB78F}" srcOrd="0" destOrd="0" presId="urn:microsoft.com/office/officeart/2005/8/layout/vList5"/>
    <dgm:cxn modelId="{F93BF9C5-F430-47B9-B68B-67DE73F732D8}" type="presOf" srcId="{BC0C435D-0586-4DEE-BF07-40302BEA02E7}" destId="{330FC27E-CD30-46ED-BB3B-3B2FE580A561}" srcOrd="0" destOrd="0" presId="urn:microsoft.com/office/officeart/2005/8/layout/vList5"/>
    <dgm:cxn modelId="{1BA6075A-E8FF-49B8-A336-11CE2722A21B}" srcId="{B55D1B2B-0B27-4711-AA76-1F42728E799D}" destId="{3272862C-6DAE-466A-B599-B37626D61D9B}" srcOrd="0" destOrd="0" parTransId="{0A644618-DD91-480A-B05F-B9EAF5D7AC2B}" sibTransId="{C4219660-A238-4830-BC0F-DD36F60C05C3}"/>
    <dgm:cxn modelId="{121B46E4-3742-4635-BF73-70CDEC211402}" type="presOf" srcId="{7BC5FBF5-DE17-44E3-A63B-F1C69400EB5C}" destId="{1B55BAC0-B4FC-4617-A678-53926AD24853}" srcOrd="0" destOrd="0" presId="urn:microsoft.com/office/officeart/2005/8/layout/vList5"/>
    <dgm:cxn modelId="{29E37BC1-BA7D-4443-B81D-3AA5F08F7331}" type="presOf" srcId="{B55D1B2B-0B27-4711-AA76-1F42728E799D}" destId="{28004E47-9C45-44A7-AC2C-9A4A7767F4AD}" srcOrd="0" destOrd="0" presId="urn:microsoft.com/office/officeart/2005/8/layout/vList5"/>
    <dgm:cxn modelId="{0FCA35F9-876D-4B41-AE0F-88B4C6950434}" srcId="{B55D1B2B-0B27-4711-AA76-1F42728E799D}" destId="{5E26DF0E-F295-4E31-8DE7-E87ACC62F7D7}" srcOrd="2" destOrd="0" parTransId="{AE07D9B6-D411-4E9B-8ED6-F7851CFF33F1}" sibTransId="{A83540C4-24E3-4E4B-ABC0-73022A4BA116}"/>
    <dgm:cxn modelId="{09C7A80E-9ADF-4D48-84BE-81C4700D65DD}" type="presOf" srcId="{FB7F15E2-040E-4D54-AC6A-A106A7D41D97}" destId="{8806BA1D-FAB3-407F-974A-5BEB402F51BF}" srcOrd="0" destOrd="0" presId="urn:microsoft.com/office/officeart/2005/8/layout/vList5"/>
    <dgm:cxn modelId="{8C0AD28C-6148-49D8-AAEB-874F450D23BD}" srcId="{B55D1B2B-0B27-4711-AA76-1F42728E799D}" destId="{9E9C2DF2-0E3F-4432-B2A2-B1780B7EB629}" srcOrd="3" destOrd="0" parTransId="{218D108A-B4F4-44FA-9BB5-0603B5FEDAC5}" sibTransId="{1583A759-DB39-4918-B686-CA40BD2709A2}"/>
    <dgm:cxn modelId="{53488AF1-4FEE-4C5F-A129-18FC417E6D16}" type="presOf" srcId="{5E26DF0E-F295-4E31-8DE7-E87ACC62F7D7}" destId="{8DFB7F41-D3EE-4B76-844B-8A0943ACC73A}" srcOrd="0" destOrd="0" presId="urn:microsoft.com/office/officeart/2005/8/layout/vList5"/>
    <dgm:cxn modelId="{8B5EE102-0BBE-43C1-A502-06F6420141F6}" type="presOf" srcId="{3272862C-6DAE-466A-B599-B37626D61D9B}" destId="{75C232FD-30A3-48F5-8491-B959FE133A71}" srcOrd="0" destOrd="0" presId="urn:microsoft.com/office/officeart/2005/8/layout/vList5"/>
    <dgm:cxn modelId="{168BEA45-ED55-4BDB-9791-07191709CAAB}" srcId="{5E26DF0E-F295-4E31-8DE7-E87ACC62F7D7}" destId="{6DCEC6D3-6611-446D-B599-532C1A2C2347}" srcOrd="0" destOrd="0" parTransId="{DD2BB307-6EE2-4BE5-AA33-893787EF4F4B}" sibTransId="{1F67002E-AE5F-4C31-921D-28BE596EF8BB}"/>
    <dgm:cxn modelId="{9008DF85-C1C4-41A5-A068-EDB8FF808AEE}" type="presOf" srcId="{AC9A4054-E4DE-4961-AB80-905A04E7FDB1}" destId="{6E0687BE-9583-4501-87F6-E8BBBD395C69}" srcOrd="0" destOrd="0" presId="urn:microsoft.com/office/officeart/2005/8/layout/vList5"/>
    <dgm:cxn modelId="{16156C51-D37D-42EC-994D-C3DBE57E431C}" srcId="{B55D1B2B-0B27-4711-AA76-1F42728E799D}" destId="{7E29892E-5A26-4C02-9D0F-DD0673176F50}" srcOrd="1" destOrd="0" parTransId="{8D306E50-D27D-45C5-B23A-25EC5C6091C8}" sibTransId="{9258DC76-C9F7-4CDB-A6BC-9939A5F78FC2}"/>
    <dgm:cxn modelId="{1F1AA348-8F6F-4077-A509-A62F2A9C23A5}" srcId="{9E9C2DF2-0E3F-4432-B2A2-B1780B7EB629}" destId="{7BC5FBF5-DE17-44E3-A63B-F1C69400EB5C}" srcOrd="0" destOrd="0" parTransId="{835248F7-765B-4381-B166-4BE512E90FB5}" sibTransId="{3EE99082-962B-409A-B02C-8C9AC504C61F}"/>
    <dgm:cxn modelId="{156606C3-9FAF-40D1-86CC-BC4D24E16A7A}" srcId="{AC9A4054-E4DE-4961-AB80-905A04E7FDB1}" destId="{FB7F15E2-040E-4D54-AC6A-A106A7D41D97}" srcOrd="0" destOrd="0" parTransId="{A8BE205A-7DAA-4A31-996C-866D609A4A5C}" sibTransId="{CFD3C8C4-C464-4F50-B86F-AC403D58A279}"/>
    <dgm:cxn modelId="{C17C6A06-A0D1-4D06-9B50-4CC45EBFC008}" srcId="{3272862C-6DAE-466A-B599-B37626D61D9B}" destId="{BC0C435D-0586-4DEE-BF07-40302BEA02E7}" srcOrd="0" destOrd="0" parTransId="{7996161E-9CE6-4784-A9F6-32494DFEC0C8}" sibTransId="{67B2F218-7FD5-4C1F-9B55-99E931E1AD6D}"/>
    <dgm:cxn modelId="{931AA515-E84F-4721-934B-44C0F519806F}" srcId="{B55D1B2B-0B27-4711-AA76-1F42728E799D}" destId="{AC9A4054-E4DE-4961-AB80-905A04E7FDB1}" srcOrd="4" destOrd="0" parTransId="{A4D8ACCB-EB37-4A9B-A5D1-43FF39072AFA}" sibTransId="{704919E0-CC92-45E2-A356-F29B9476ACA6}"/>
    <dgm:cxn modelId="{8D66194D-549D-4912-9404-3F2F21BC60CB}" type="presOf" srcId="{7E29892E-5A26-4C02-9D0F-DD0673176F50}" destId="{72668D6B-0695-49AA-8634-17ED22FB1D98}" srcOrd="0" destOrd="0" presId="urn:microsoft.com/office/officeart/2005/8/layout/vList5"/>
    <dgm:cxn modelId="{4BEDB993-0BCB-494E-9603-ADAF360B868C}" srcId="{7E29892E-5A26-4C02-9D0F-DD0673176F50}" destId="{57AFCDF7-2DEF-4A75-95FF-E6BCC1050061}" srcOrd="0" destOrd="0" parTransId="{EC5F2BE3-638B-4E96-B92D-63C580008E82}" sibTransId="{B646950B-9AEC-4C32-8145-F75D7A5B3E7C}"/>
    <dgm:cxn modelId="{4CEF0A0E-3BAB-413E-83EA-50853BF4E6B0}" type="presOf" srcId="{6DCEC6D3-6611-446D-B599-532C1A2C2347}" destId="{39654429-F90F-4320-979C-19753DF1A68D}" srcOrd="0" destOrd="0" presId="urn:microsoft.com/office/officeart/2005/8/layout/vList5"/>
    <dgm:cxn modelId="{46937D75-3720-4B45-91D4-3C05F17369F1}" type="presParOf" srcId="{28004E47-9C45-44A7-AC2C-9A4A7767F4AD}" destId="{A814C8C0-719B-4B26-A57B-170BA47E9B34}" srcOrd="0" destOrd="0" presId="urn:microsoft.com/office/officeart/2005/8/layout/vList5"/>
    <dgm:cxn modelId="{0DE17E92-32D5-44AC-AC21-155856D91BF6}" type="presParOf" srcId="{A814C8C0-719B-4B26-A57B-170BA47E9B34}" destId="{75C232FD-30A3-48F5-8491-B959FE133A71}" srcOrd="0" destOrd="0" presId="urn:microsoft.com/office/officeart/2005/8/layout/vList5"/>
    <dgm:cxn modelId="{820B0CF1-C17D-427A-8DFE-556A38354530}" type="presParOf" srcId="{A814C8C0-719B-4B26-A57B-170BA47E9B34}" destId="{330FC27E-CD30-46ED-BB3B-3B2FE580A561}" srcOrd="1" destOrd="0" presId="urn:microsoft.com/office/officeart/2005/8/layout/vList5"/>
    <dgm:cxn modelId="{2E5F6276-CE53-4FD6-B5EB-145056195BF0}" type="presParOf" srcId="{28004E47-9C45-44A7-AC2C-9A4A7767F4AD}" destId="{4EAE9635-93ED-42DD-804B-A5273B6D0218}" srcOrd="1" destOrd="0" presId="urn:microsoft.com/office/officeart/2005/8/layout/vList5"/>
    <dgm:cxn modelId="{F9BD8757-FC96-4550-A650-EC6F99C7948B}" type="presParOf" srcId="{28004E47-9C45-44A7-AC2C-9A4A7767F4AD}" destId="{6073A679-E193-4485-86DA-E5E5755D10F9}" srcOrd="2" destOrd="0" presId="urn:microsoft.com/office/officeart/2005/8/layout/vList5"/>
    <dgm:cxn modelId="{B1B8A0EE-8DE3-422E-875A-0C49F16682B1}" type="presParOf" srcId="{6073A679-E193-4485-86DA-E5E5755D10F9}" destId="{72668D6B-0695-49AA-8634-17ED22FB1D98}" srcOrd="0" destOrd="0" presId="urn:microsoft.com/office/officeart/2005/8/layout/vList5"/>
    <dgm:cxn modelId="{D7A3BC33-003F-41CB-A073-9BDE4726FF09}" type="presParOf" srcId="{6073A679-E193-4485-86DA-E5E5755D10F9}" destId="{2F383A3F-8060-4B4F-8B87-54CA92FFE885}" srcOrd="1" destOrd="0" presId="urn:microsoft.com/office/officeart/2005/8/layout/vList5"/>
    <dgm:cxn modelId="{3EEA4875-5EAB-4B79-9A36-6F6F889F39C1}" type="presParOf" srcId="{28004E47-9C45-44A7-AC2C-9A4A7767F4AD}" destId="{2656EC90-2C9B-4C51-B46C-CBAF74A579A1}" srcOrd="3" destOrd="0" presId="urn:microsoft.com/office/officeart/2005/8/layout/vList5"/>
    <dgm:cxn modelId="{42CBFBF2-6F17-42C2-A792-6BEA58E9739F}" type="presParOf" srcId="{28004E47-9C45-44A7-AC2C-9A4A7767F4AD}" destId="{F983D2A3-FE90-4562-B9AF-98DACEC46016}" srcOrd="4" destOrd="0" presId="urn:microsoft.com/office/officeart/2005/8/layout/vList5"/>
    <dgm:cxn modelId="{32A6169F-CFA2-49ED-9088-28AB55FA723A}" type="presParOf" srcId="{F983D2A3-FE90-4562-B9AF-98DACEC46016}" destId="{8DFB7F41-D3EE-4B76-844B-8A0943ACC73A}" srcOrd="0" destOrd="0" presId="urn:microsoft.com/office/officeart/2005/8/layout/vList5"/>
    <dgm:cxn modelId="{8D0FBDD8-82C0-4399-BCC5-B3CA98611959}" type="presParOf" srcId="{F983D2A3-FE90-4562-B9AF-98DACEC46016}" destId="{39654429-F90F-4320-979C-19753DF1A68D}" srcOrd="1" destOrd="0" presId="urn:microsoft.com/office/officeart/2005/8/layout/vList5"/>
    <dgm:cxn modelId="{7DA636DB-C766-4D76-936E-20312118863F}" type="presParOf" srcId="{28004E47-9C45-44A7-AC2C-9A4A7767F4AD}" destId="{312E1A4C-5A7E-4E5C-986C-4E8550D7E822}" srcOrd="5" destOrd="0" presId="urn:microsoft.com/office/officeart/2005/8/layout/vList5"/>
    <dgm:cxn modelId="{4B28E349-630E-44FE-BB52-519A0174B41D}" type="presParOf" srcId="{28004E47-9C45-44A7-AC2C-9A4A7767F4AD}" destId="{AB688124-D96C-449A-B15E-0E72EC88DC42}" srcOrd="6" destOrd="0" presId="urn:microsoft.com/office/officeart/2005/8/layout/vList5"/>
    <dgm:cxn modelId="{D45E8F16-D8AB-4A7E-9A00-1BF8C1F1BE5F}" type="presParOf" srcId="{AB688124-D96C-449A-B15E-0E72EC88DC42}" destId="{163D7713-DD8C-4020-9293-2DC9B2EBB78F}" srcOrd="0" destOrd="0" presId="urn:microsoft.com/office/officeart/2005/8/layout/vList5"/>
    <dgm:cxn modelId="{4CCCFE6A-6E01-465F-870F-C0E02F3FDEF9}" type="presParOf" srcId="{AB688124-D96C-449A-B15E-0E72EC88DC42}" destId="{1B55BAC0-B4FC-4617-A678-53926AD24853}" srcOrd="1" destOrd="0" presId="urn:microsoft.com/office/officeart/2005/8/layout/vList5"/>
    <dgm:cxn modelId="{62C81D19-0E8F-4C4F-A55C-D70BA709199D}" type="presParOf" srcId="{28004E47-9C45-44A7-AC2C-9A4A7767F4AD}" destId="{D22C870B-1DAF-45FF-9E8D-A0C0B443D05B}" srcOrd="7" destOrd="0" presId="urn:microsoft.com/office/officeart/2005/8/layout/vList5"/>
    <dgm:cxn modelId="{5A46D81B-EEDC-452B-A5A8-2DBEAF2CB369}" type="presParOf" srcId="{28004E47-9C45-44A7-AC2C-9A4A7767F4AD}" destId="{4127DEF1-BFCA-46F0-9E3B-7CA7DC8053CD}" srcOrd="8" destOrd="0" presId="urn:microsoft.com/office/officeart/2005/8/layout/vList5"/>
    <dgm:cxn modelId="{E9BD96A0-F1B1-465E-B755-13B0C76DACB9}" type="presParOf" srcId="{4127DEF1-BFCA-46F0-9E3B-7CA7DC8053CD}" destId="{6E0687BE-9583-4501-87F6-E8BBBD395C69}" srcOrd="0" destOrd="0" presId="urn:microsoft.com/office/officeart/2005/8/layout/vList5"/>
    <dgm:cxn modelId="{533BB3FA-6DE2-43D9-BC06-C9EE5C0FB03F}" type="presParOf" srcId="{4127DEF1-BFCA-46F0-9E3B-7CA7DC8053CD}" destId="{8806BA1D-FAB3-407F-974A-5BEB402F51B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D6671F-1FC5-4A0D-886B-87283EC62A53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CA"/>
        </a:p>
      </dgm:t>
    </dgm:pt>
    <dgm:pt modelId="{9605207A-141D-4A0A-A1E4-2AB87E02228E}">
      <dgm:prSet/>
      <dgm:spPr/>
      <dgm:t>
        <a:bodyPr/>
        <a:lstStyle/>
        <a:p>
          <a:pPr rtl="0"/>
          <a:r>
            <a:rPr lang="es-ES" b="1" dirty="0" smtClean="0"/>
            <a:t>Enfoque Político</a:t>
          </a:r>
          <a:endParaRPr lang="en-CA" dirty="0"/>
        </a:p>
      </dgm:t>
    </dgm:pt>
    <dgm:pt modelId="{D4E649F1-CEE6-401F-AA95-59EF12CEB1E2}" type="parTrans" cxnId="{164DE23D-562A-4025-939E-CF6B2C8D421C}">
      <dgm:prSet/>
      <dgm:spPr/>
      <dgm:t>
        <a:bodyPr/>
        <a:lstStyle/>
        <a:p>
          <a:endParaRPr lang="en-CA"/>
        </a:p>
      </dgm:t>
    </dgm:pt>
    <dgm:pt modelId="{BC6D4B04-EC4C-4A35-865F-6FD2FE3D5193}" type="sibTrans" cxnId="{164DE23D-562A-4025-939E-CF6B2C8D421C}">
      <dgm:prSet/>
      <dgm:spPr/>
      <dgm:t>
        <a:bodyPr/>
        <a:lstStyle/>
        <a:p>
          <a:endParaRPr lang="en-CA"/>
        </a:p>
      </dgm:t>
    </dgm:pt>
    <dgm:pt modelId="{72B2CFE8-571E-4D57-B50C-0973E62C20B2}">
      <dgm:prSet custT="1"/>
      <dgm:spPr/>
      <dgm:t>
        <a:bodyPr/>
        <a:lstStyle/>
        <a:p>
          <a:pPr rtl="0"/>
          <a:r>
            <a:rPr lang="es-ES" sz="1600" dirty="0" smtClean="0"/>
            <a:t>Comprende la definición del horizonte político de la entidad territorial autónoma articulado a la propuesta política del PDES.</a:t>
          </a:r>
          <a:endParaRPr lang="en-CA" sz="1600" dirty="0"/>
        </a:p>
      </dgm:t>
    </dgm:pt>
    <dgm:pt modelId="{FCC84DAB-DC93-4915-8ACA-D76DE1F1A279}" type="parTrans" cxnId="{A06C649C-6D72-492E-9FAB-6F04B2CAE8B6}">
      <dgm:prSet/>
      <dgm:spPr/>
      <dgm:t>
        <a:bodyPr/>
        <a:lstStyle/>
        <a:p>
          <a:endParaRPr lang="en-CA"/>
        </a:p>
      </dgm:t>
    </dgm:pt>
    <dgm:pt modelId="{92303517-47FE-4AED-846A-9E462FE4BB4A}" type="sibTrans" cxnId="{A06C649C-6D72-492E-9FAB-6F04B2CAE8B6}">
      <dgm:prSet/>
      <dgm:spPr/>
      <dgm:t>
        <a:bodyPr/>
        <a:lstStyle/>
        <a:p>
          <a:endParaRPr lang="en-CA"/>
        </a:p>
      </dgm:t>
    </dgm:pt>
    <dgm:pt modelId="{7ED33D3D-005F-4E5A-9B6C-606F764EC38A}">
      <dgm:prSet/>
      <dgm:spPr/>
      <dgm:t>
        <a:bodyPr/>
        <a:lstStyle/>
        <a:p>
          <a:pPr rtl="0"/>
          <a:r>
            <a:rPr lang="es-ES" b="1" smtClean="0"/>
            <a:t>Diagnóstico</a:t>
          </a:r>
          <a:endParaRPr lang="en-CA"/>
        </a:p>
      </dgm:t>
    </dgm:pt>
    <dgm:pt modelId="{4BC01EFF-05FD-42FC-BF59-F55975B947A7}" type="parTrans" cxnId="{4FC0D403-92F5-4672-B6E8-A38FA65E128A}">
      <dgm:prSet/>
      <dgm:spPr/>
      <dgm:t>
        <a:bodyPr/>
        <a:lstStyle/>
        <a:p>
          <a:endParaRPr lang="en-CA"/>
        </a:p>
      </dgm:t>
    </dgm:pt>
    <dgm:pt modelId="{B765998A-9387-49F2-BE9F-2F80FFD341A6}" type="sibTrans" cxnId="{4FC0D403-92F5-4672-B6E8-A38FA65E128A}">
      <dgm:prSet/>
      <dgm:spPr/>
      <dgm:t>
        <a:bodyPr/>
        <a:lstStyle/>
        <a:p>
          <a:endParaRPr lang="en-CA"/>
        </a:p>
      </dgm:t>
    </dgm:pt>
    <dgm:pt modelId="{400DCEF7-0AC6-4B20-9D86-AAAFE67D012C}">
      <dgm:prSet custT="1"/>
      <dgm:spPr/>
      <dgm:t>
        <a:bodyPr/>
        <a:lstStyle/>
        <a:p>
          <a:pPr rtl="0"/>
          <a:r>
            <a:rPr lang="es-ES" sz="1600" dirty="0" smtClean="0"/>
            <a:t>Es un resumen comparativo de los avances logrados en la entidad territorial autónoma en los últimos años, estado de situación, problemas y desafíos futuros, conteniendo elementos de desarrollo humano e integral, de economía plural, de ordenamiento territorial y uso del suelo.</a:t>
          </a:r>
          <a:endParaRPr lang="en-CA" sz="1600" dirty="0"/>
        </a:p>
      </dgm:t>
    </dgm:pt>
    <dgm:pt modelId="{E3B75A6D-BE0D-4CEA-BCF4-384D7C922B9F}" type="parTrans" cxnId="{ED072521-8BCB-4CC7-8390-AEFC3E3689DB}">
      <dgm:prSet/>
      <dgm:spPr/>
      <dgm:t>
        <a:bodyPr/>
        <a:lstStyle/>
        <a:p>
          <a:endParaRPr lang="en-CA"/>
        </a:p>
      </dgm:t>
    </dgm:pt>
    <dgm:pt modelId="{84376879-9D1A-4C72-8FAC-F83762C6B7CC}" type="sibTrans" cxnId="{ED072521-8BCB-4CC7-8390-AEFC3E3689DB}">
      <dgm:prSet/>
      <dgm:spPr/>
      <dgm:t>
        <a:bodyPr/>
        <a:lstStyle/>
        <a:p>
          <a:endParaRPr lang="en-CA"/>
        </a:p>
      </dgm:t>
    </dgm:pt>
    <dgm:pt modelId="{DE34D0AB-774B-4504-B0C4-6D869EF5F4DD}">
      <dgm:prSet/>
      <dgm:spPr/>
      <dgm:t>
        <a:bodyPr/>
        <a:lstStyle/>
        <a:p>
          <a:pPr rtl="0"/>
          <a:r>
            <a:rPr lang="es-ES" b="1" smtClean="0"/>
            <a:t>Políticas y Lineamientos Estratégicos</a:t>
          </a:r>
          <a:endParaRPr lang="en-CA"/>
        </a:p>
      </dgm:t>
    </dgm:pt>
    <dgm:pt modelId="{439C7D2A-C722-47DF-8EC7-E251E6ABC56B}" type="parTrans" cxnId="{5FF08E0F-0805-41D7-B378-F5B16EA4AFAD}">
      <dgm:prSet/>
      <dgm:spPr/>
      <dgm:t>
        <a:bodyPr/>
        <a:lstStyle/>
        <a:p>
          <a:endParaRPr lang="en-CA"/>
        </a:p>
      </dgm:t>
    </dgm:pt>
    <dgm:pt modelId="{BD46CE3E-0817-469F-820D-37087C4155AE}" type="sibTrans" cxnId="{5FF08E0F-0805-41D7-B378-F5B16EA4AFAD}">
      <dgm:prSet/>
      <dgm:spPr/>
      <dgm:t>
        <a:bodyPr/>
        <a:lstStyle/>
        <a:p>
          <a:endParaRPr lang="en-CA"/>
        </a:p>
      </dgm:t>
    </dgm:pt>
    <dgm:pt modelId="{2C9BB0B7-C37A-402D-A9FB-2057E4E9B896}">
      <dgm:prSet custT="1"/>
      <dgm:spPr/>
      <dgm:t>
        <a:bodyPr/>
        <a:lstStyle/>
        <a:p>
          <a:pPr rtl="0"/>
          <a:r>
            <a:rPr lang="es-ES" sz="1600" dirty="0" smtClean="0"/>
            <a:t>Establece las directrices y lineamientos generales para el alcance del enfoque político previsto en el PDES. </a:t>
          </a:r>
          <a:endParaRPr lang="en-CA" sz="1600" dirty="0"/>
        </a:p>
      </dgm:t>
    </dgm:pt>
    <dgm:pt modelId="{ABE74868-6DB1-433B-B103-A2C4D1637A59}" type="parTrans" cxnId="{102DFE98-C33F-4746-97F7-F6DF6C241EC2}">
      <dgm:prSet/>
      <dgm:spPr/>
      <dgm:t>
        <a:bodyPr/>
        <a:lstStyle/>
        <a:p>
          <a:endParaRPr lang="en-CA"/>
        </a:p>
      </dgm:t>
    </dgm:pt>
    <dgm:pt modelId="{C2D1DAAF-1A5D-4ACE-A54A-9A8F5FBC23A4}" type="sibTrans" cxnId="{102DFE98-C33F-4746-97F7-F6DF6C241EC2}">
      <dgm:prSet/>
      <dgm:spPr/>
      <dgm:t>
        <a:bodyPr/>
        <a:lstStyle/>
        <a:p>
          <a:endParaRPr lang="en-CA"/>
        </a:p>
      </dgm:t>
    </dgm:pt>
    <dgm:pt modelId="{739EDEF8-C17C-42EF-8AA1-22A8C6C60E32}">
      <dgm:prSet/>
      <dgm:spPr/>
      <dgm:t>
        <a:bodyPr/>
        <a:lstStyle/>
        <a:p>
          <a:pPr rtl="0"/>
          <a:r>
            <a:rPr lang="es-ES" b="1" smtClean="0"/>
            <a:t>Planificación</a:t>
          </a:r>
          <a:endParaRPr lang="en-CA"/>
        </a:p>
      </dgm:t>
    </dgm:pt>
    <dgm:pt modelId="{2C732EC2-EDA0-4888-9F68-40D398ACD044}" type="parTrans" cxnId="{A4DD7928-CBA1-459D-9455-C5A2DDD62041}">
      <dgm:prSet/>
      <dgm:spPr/>
      <dgm:t>
        <a:bodyPr/>
        <a:lstStyle/>
        <a:p>
          <a:endParaRPr lang="en-CA"/>
        </a:p>
      </dgm:t>
    </dgm:pt>
    <dgm:pt modelId="{DC8C78FD-5642-49E1-9FD0-F304B7EAB7F3}" type="sibTrans" cxnId="{A4DD7928-CBA1-459D-9455-C5A2DDD62041}">
      <dgm:prSet/>
      <dgm:spPr/>
      <dgm:t>
        <a:bodyPr/>
        <a:lstStyle/>
        <a:p>
          <a:endParaRPr lang="en-CA"/>
        </a:p>
      </dgm:t>
    </dgm:pt>
    <dgm:pt modelId="{7115105C-7D50-4F8D-AD7A-A34168DBF13A}">
      <dgm:prSet custT="1"/>
      <dgm:spPr/>
      <dgm:t>
        <a:bodyPr/>
        <a:lstStyle/>
        <a:p>
          <a:pPr rtl="0"/>
          <a:r>
            <a:rPr lang="es-ES" sz="1600" dirty="0" smtClean="0"/>
            <a:t>Es la propuesta de implementación de acciones en el marco de las metas y resultados definidos en el PDES desde la perspectiva de la entidad territorial autónoma, que comprende los elementos de desarrollo humano e integral, de economía plural y de ordenamiento territorial.</a:t>
          </a:r>
          <a:endParaRPr lang="en-CA" sz="1600" dirty="0"/>
        </a:p>
      </dgm:t>
    </dgm:pt>
    <dgm:pt modelId="{7D1DB93D-8990-4E68-BECD-DE1223DA367D}" type="parTrans" cxnId="{4D6D13B9-34A0-4FF9-81B5-BA0CBA700369}">
      <dgm:prSet/>
      <dgm:spPr/>
      <dgm:t>
        <a:bodyPr/>
        <a:lstStyle/>
        <a:p>
          <a:endParaRPr lang="en-CA"/>
        </a:p>
      </dgm:t>
    </dgm:pt>
    <dgm:pt modelId="{1C07F740-D7BE-4F93-91F3-E94979CB9FA6}" type="sibTrans" cxnId="{4D6D13B9-34A0-4FF9-81B5-BA0CBA700369}">
      <dgm:prSet/>
      <dgm:spPr/>
      <dgm:t>
        <a:bodyPr/>
        <a:lstStyle/>
        <a:p>
          <a:endParaRPr lang="en-CA"/>
        </a:p>
      </dgm:t>
    </dgm:pt>
    <dgm:pt modelId="{3DBB5AA3-C667-4E61-A4CA-B8A0DF471BE1}">
      <dgm:prSet/>
      <dgm:spPr/>
      <dgm:t>
        <a:bodyPr/>
        <a:lstStyle/>
        <a:p>
          <a:pPr rtl="0"/>
          <a:r>
            <a:rPr lang="es-ES" b="1" smtClean="0"/>
            <a:t>Presupuesto total quinquenal</a:t>
          </a:r>
          <a:endParaRPr lang="en-CA"/>
        </a:p>
      </dgm:t>
    </dgm:pt>
    <dgm:pt modelId="{C61CDC2F-F621-4D01-A089-B020B02C6C4D}" type="parTrans" cxnId="{25AAAD78-32C6-4686-BE5A-5E1F59CA2BC2}">
      <dgm:prSet/>
      <dgm:spPr/>
      <dgm:t>
        <a:bodyPr/>
        <a:lstStyle/>
        <a:p>
          <a:endParaRPr lang="en-CA"/>
        </a:p>
      </dgm:t>
    </dgm:pt>
    <dgm:pt modelId="{BEBDB2CA-DA2F-4829-A919-CC7B6FB0552B}" type="sibTrans" cxnId="{25AAAD78-32C6-4686-BE5A-5E1F59CA2BC2}">
      <dgm:prSet/>
      <dgm:spPr/>
      <dgm:t>
        <a:bodyPr/>
        <a:lstStyle/>
        <a:p>
          <a:endParaRPr lang="en-CA"/>
        </a:p>
      </dgm:t>
    </dgm:pt>
    <dgm:pt modelId="{3E252EBD-22A1-460B-84F1-336D4C60E7AB}">
      <dgm:prSet custT="1"/>
      <dgm:spPr/>
      <dgm:t>
        <a:bodyPr/>
        <a:lstStyle/>
        <a:p>
          <a:pPr rtl="0"/>
          <a:r>
            <a:rPr lang="es-ES" sz="1600" b="0" dirty="0" smtClean="0"/>
            <a:t>Es el presupuesto requerido para toda la planificación del PTDI, donde se debe especificar las fuentes de ingresos y la inversión que se realizará, en concordancia con las  políticas y lineamientos adoptados</a:t>
          </a:r>
          <a:endParaRPr lang="en-CA" sz="1600" b="0" dirty="0"/>
        </a:p>
      </dgm:t>
    </dgm:pt>
    <dgm:pt modelId="{3081799E-BAA5-44B2-92B6-05AFE4D54531}" type="parTrans" cxnId="{8E426DAB-AB5F-4BA0-BE11-9A374B0536C3}">
      <dgm:prSet/>
      <dgm:spPr/>
      <dgm:t>
        <a:bodyPr/>
        <a:lstStyle/>
        <a:p>
          <a:endParaRPr lang="en-CA"/>
        </a:p>
      </dgm:t>
    </dgm:pt>
    <dgm:pt modelId="{177868EF-22CF-419C-95A4-363B8282A7D9}" type="sibTrans" cxnId="{8E426DAB-AB5F-4BA0-BE11-9A374B0536C3}">
      <dgm:prSet/>
      <dgm:spPr/>
      <dgm:t>
        <a:bodyPr/>
        <a:lstStyle/>
        <a:p>
          <a:endParaRPr lang="en-CA"/>
        </a:p>
      </dgm:t>
    </dgm:pt>
    <dgm:pt modelId="{054CC350-CC5B-4A77-BDA6-D8DB6EDD3F10}" type="pres">
      <dgm:prSet presAssocID="{3AD6671F-1FC5-4A0D-886B-87283EC62A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FE34C889-5976-45B6-99D1-0D3129CE0471}" type="pres">
      <dgm:prSet presAssocID="{9605207A-141D-4A0A-A1E4-2AB87E02228E}" presName="linNode" presStyleCnt="0"/>
      <dgm:spPr/>
    </dgm:pt>
    <dgm:pt modelId="{2927A45F-799A-4DB0-9EE9-AD143D3CA983}" type="pres">
      <dgm:prSet presAssocID="{9605207A-141D-4A0A-A1E4-2AB87E02228E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F257D86-73D4-4795-925E-DB9892935ADC}" type="pres">
      <dgm:prSet presAssocID="{9605207A-141D-4A0A-A1E4-2AB87E02228E}" presName="descendantText" presStyleLbl="alignAccFollowNode1" presStyleIdx="0" presStyleCnt="5" custScaleX="19967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78E9489-B6BB-4C04-8F48-F651A2BBB841}" type="pres">
      <dgm:prSet presAssocID="{BC6D4B04-EC4C-4A35-865F-6FD2FE3D5193}" presName="sp" presStyleCnt="0"/>
      <dgm:spPr/>
    </dgm:pt>
    <dgm:pt modelId="{6C5DC599-1DBC-4D20-91C9-F5EA77C43AB3}" type="pres">
      <dgm:prSet presAssocID="{7ED33D3D-005F-4E5A-9B6C-606F764EC38A}" presName="linNode" presStyleCnt="0"/>
      <dgm:spPr/>
    </dgm:pt>
    <dgm:pt modelId="{2B2A2940-8386-49F6-B605-E38BFDD4ADCD}" type="pres">
      <dgm:prSet presAssocID="{7ED33D3D-005F-4E5A-9B6C-606F764EC38A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902C6DB-15C6-4F98-8AF2-EA575CB7DAC5}" type="pres">
      <dgm:prSet presAssocID="{7ED33D3D-005F-4E5A-9B6C-606F764EC38A}" presName="descendantText" presStyleLbl="alignAccFollowNode1" presStyleIdx="1" presStyleCnt="5" custScaleX="19931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EAE4281-8794-4A7A-824F-FED54CB83031}" type="pres">
      <dgm:prSet presAssocID="{B765998A-9387-49F2-BE9F-2F80FFD341A6}" presName="sp" presStyleCnt="0"/>
      <dgm:spPr/>
    </dgm:pt>
    <dgm:pt modelId="{9784B088-4F39-4431-A7F2-D40FB3BC6638}" type="pres">
      <dgm:prSet presAssocID="{DE34D0AB-774B-4504-B0C4-6D869EF5F4DD}" presName="linNode" presStyleCnt="0"/>
      <dgm:spPr/>
    </dgm:pt>
    <dgm:pt modelId="{D93B82CE-ACCE-4992-B442-9B73F28E1D9C}" type="pres">
      <dgm:prSet presAssocID="{DE34D0AB-774B-4504-B0C4-6D869EF5F4DD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E1B87DE-1192-4A2B-A30B-0922F724B695}" type="pres">
      <dgm:prSet presAssocID="{DE34D0AB-774B-4504-B0C4-6D869EF5F4DD}" presName="descendantText" presStyleLbl="alignAccFollowNode1" presStyleIdx="2" presStyleCnt="5" custScaleX="19891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4F6A703-3647-4847-B5F2-F84F96C40922}" type="pres">
      <dgm:prSet presAssocID="{BD46CE3E-0817-469F-820D-37087C4155AE}" presName="sp" presStyleCnt="0"/>
      <dgm:spPr/>
    </dgm:pt>
    <dgm:pt modelId="{7D26C469-945E-4564-9C67-B810A9933606}" type="pres">
      <dgm:prSet presAssocID="{739EDEF8-C17C-42EF-8AA1-22A8C6C60E32}" presName="linNode" presStyleCnt="0"/>
      <dgm:spPr/>
    </dgm:pt>
    <dgm:pt modelId="{559E5A6D-4FC5-4769-9979-D4CEE3B33584}" type="pres">
      <dgm:prSet presAssocID="{739EDEF8-C17C-42EF-8AA1-22A8C6C60E32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CD643C6-CB03-4B73-80C4-1C7F146029A4}" type="pres">
      <dgm:prSet presAssocID="{739EDEF8-C17C-42EF-8AA1-22A8C6C60E32}" presName="descendantText" presStyleLbl="alignAccFollowNode1" presStyleIdx="3" presStyleCnt="5" custScaleX="19886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C40E761-C7A2-4386-B1B2-35B49F3E5248}" type="pres">
      <dgm:prSet presAssocID="{DC8C78FD-5642-49E1-9FD0-F304B7EAB7F3}" presName="sp" presStyleCnt="0"/>
      <dgm:spPr/>
    </dgm:pt>
    <dgm:pt modelId="{AE676AD1-2B01-402C-8625-BB0B412FEE1D}" type="pres">
      <dgm:prSet presAssocID="{3DBB5AA3-C667-4E61-A4CA-B8A0DF471BE1}" presName="linNode" presStyleCnt="0"/>
      <dgm:spPr/>
    </dgm:pt>
    <dgm:pt modelId="{1D71196F-EE79-44A4-875E-B388E2055506}" type="pres">
      <dgm:prSet presAssocID="{3DBB5AA3-C667-4E61-A4CA-B8A0DF471BE1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553AB48-6481-4932-B075-4B2D13053E15}" type="pres">
      <dgm:prSet presAssocID="{3DBB5AA3-C667-4E61-A4CA-B8A0DF471BE1}" presName="descendantText" presStyleLbl="alignAccFollowNode1" presStyleIdx="4" presStyleCnt="5" custScaleX="19933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D46E31C2-BB40-4610-AAF4-3516C901E63E}" type="presOf" srcId="{400DCEF7-0AC6-4B20-9D86-AAAFE67D012C}" destId="{1902C6DB-15C6-4F98-8AF2-EA575CB7DAC5}" srcOrd="0" destOrd="0" presId="urn:microsoft.com/office/officeart/2005/8/layout/vList5"/>
    <dgm:cxn modelId="{400D8023-D0B3-4B88-ADC3-EE7F858F8841}" type="presOf" srcId="{3DBB5AA3-C667-4E61-A4CA-B8A0DF471BE1}" destId="{1D71196F-EE79-44A4-875E-B388E2055506}" srcOrd="0" destOrd="0" presId="urn:microsoft.com/office/officeart/2005/8/layout/vList5"/>
    <dgm:cxn modelId="{4D6D13B9-34A0-4FF9-81B5-BA0CBA700369}" srcId="{739EDEF8-C17C-42EF-8AA1-22A8C6C60E32}" destId="{7115105C-7D50-4F8D-AD7A-A34168DBF13A}" srcOrd="0" destOrd="0" parTransId="{7D1DB93D-8990-4E68-BECD-DE1223DA367D}" sibTransId="{1C07F740-D7BE-4F93-91F3-E94979CB9FA6}"/>
    <dgm:cxn modelId="{665FD287-327C-42E1-A5CA-433C2E54D263}" type="presOf" srcId="{739EDEF8-C17C-42EF-8AA1-22A8C6C60E32}" destId="{559E5A6D-4FC5-4769-9979-D4CEE3B33584}" srcOrd="0" destOrd="0" presId="urn:microsoft.com/office/officeart/2005/8/layout/vList5"/>
    <dgm:cxn modelId="{68DCAFE3-681F-4C13-B8E8-860944F7EA2F}" type="presOf" srcId="{DE34D0AB-774B-4504-B0C4-6D869EF5F4DD}" destId="{D93B82CE-ACCE-4992-B442-9B73F28E1D9C}" srcOrd="0" destOrd="0" presId="urn:microsoft.com/office/officeart/2005/8/layout/vList5"/>
    <dgm:cxn modelId="{A06C649C-6D72-492E-9FAB-6F04B2CAE8B6}" srcId="{9605207A-141D-4A0A-A1E4-2AB87E02228E}" destId="{72B2CFE8-571E-4D57-B50C-0973E62C20B2}" srcOrd="0" destOrd="0" parTransId="{FCC84DAB-DC93-4915-8ACA-D76DE1F1A279}" sibTransId="{92303517-47FE-4AED-846A-9E462FE4BB4A}"/>
    <dgm:cxn modelId="{A4DD7928-CBA1-459D-9455-C5A2DDD62041}" srcId="{3AD6671F-1FC5-4A0D-886B-87283EC62A53}" destId="{739EDEF8-C17C-42EF-8AA1-22A8C6C60E32}" srcOrd="3" destOrd="0" parTransId="{2C732EC2-EDA0-4888-9F68-40D398ACD044}" sibTransId="{DC8C78FD-5642-49E1-9FD0-F304B7EAB7F3}"/>
    <dgm:cxn modelId="{4FC0D403-92F5-4672-B6E8-A38FA65E128A}" srcId="{3AD6671F-1FC5-4A0D-886B-87283EC62A53}" destId="{7ED33D3D-005F-4E5A-9B6C-606F764EC38A}" srcOrd="1" destOrd="0" parTransId="{4BC01EFF-05FD-42FC-BF59-F55975B947A7}" sibTransId="{B765998A-9387-49F2-BE9F-2F80FFD341A6}"/>
    <dgm:cxn modelId="{5FF08E0F-0805-41D7-B378-F5B16EA4AFAD}" srcId="{3AD6671F-1FC5-4A0D-886B-87283EC62A53}" destId="{DE34D0AB-774B-4504-B0C4-6D869EF5F4DD}" srcOrd="2" destOrd="0" parTransId="{439C7D2A-C722-47DF-8EC7-E251E6ABC56B}" sibTransId="{BD46CE3E-0817-469F-820D-37087C4155AE}"/>
    <dgm:cxn modelId="{DC87ED7E-5125-466E-93E6-43BC10348AE7}" type="presOf" srcId="{3AD6671F-1FC5-4A0D-886B-87283EC62A53}" destId="{054CC350-CC5B-4A77-BDA6-D8DB6EDD3F10}" srcOrd="0" destOrd="0" presId="urn:microsoft.com/office/officeart/2005/8/layout/vList5"/>
    <dgm:cxn modelId="{E7994719-7F9B-4D49-93E3-2A2427E9BA35}" type="presOf" srcId="{3E252EBD-22A1-460B-84F1-336D4C60E7AB}" destId="{3553AB48-6481-4932-B075-4B2D13053E15}" srcOrd="0" destOrd="0" presId="urn:microsoft.com/office/officeart/2005/8/layout/vList5"/>
    <dgm:cxn modelId="{ED072521-8BCB-4CC7-8390-AEFC3E3689DB}" srcId="{7ED33D3D-005F-4E5A-9B6C-606F764EC38A}" destId="{400DCEF7-0AC6-4B20-9D86-AAAFE67D012C}" srcOrd="0" destOrd="0" parTransId="{E3B75A6D-BE0D-4CEA-BCF4-384D7C922B9F}" sibTransId="{84376879-9D1A-4C72-8FAC-F83762C6B7CC}"/>
    <dgm:cxn modelId="{60CB48AA-9AAD-4463-8406-04F179DD4121}" type="presOf" srcId="{7ED33D3D-005F-4E5A-9B6C-606F764EC38A}" destId="{2B2A2940-8386-49F6-B605-E38BFDD4ADCD}" srcOrd="0" destOrd="0" presId="urn:microsoft.com/office/officeart/2005/8/layout/vList5"/>
    <dgm:cxn modelId="{8E426DAB-AB5F-4BA0-BE11-9A374B0536C3}" srcId="{3DBB5AA3-C667-4E61-A4CA-B8A0DF471BE1}" destId="{3E252EBD-22A1-460B-84F1-336D4C60E7AB}" srcOrd="0" destOrd="0" parTransId="{3081799E-BAA5-44B2-92B6-05AFE4D54531}" sibTransId="{177868EF-22CF-419C-95A4-363B8282A7D9}"/>
    <dgm:cxn modelId="{25AAAD78-32C6-4686-BE5A-5E1F59CA2BC2}" srcId="{3AD6671F-1FC5-4A0D-886B-87283EC62A53}" destId="{3DBB5AA3-C667-4E61-A4CA-B8A0DF471BE1}" srcOrd="4" destOrd="0" parTransId="{C61CDC2F-F621-4D01-A089-B020B02C6C4D}" sibTransId="{BEBDB2CA-DA2F-4829-A919-CC7B6FB0552B}"/>
    <dgm:cxn modelId="{DC70285B-22D9-4DB1-BA29-CB46F4B3982B}" type="presOf" srcId="{72B2CFE8-571E-4D57-B50C-0973E62C20B2}" destId="{9F257D86-73D4-4795-925E-DB9892935ADC}" srcOrd="0" destOrd="0" presId="urn:microsoft.com/office/officeart/2005/8/layout/vList5"/>
    <dgm:cxn modelId="{D58A3DBF-1C6B-4590-BB93-2E71B1DB507B}" type="presOf" srcId="{9605207A-141D-4A0A-A1E4-2AB87E02228E}" destId="{2927A45F-799A-4DB0-9EE9-AD143D3CA983}" srcOrd="0" destOrd="0" presId="urn:microsoft.com/office/officeart/2005/8/layout/vList5"/>
    <dgm:cxn modelId="{EADE5AAB-2895-46D9-AD93-0D53570A60E9}" type="presOf" srcId="{2C9BB0B7-C37A-402D-A9FB-2057E4E9B896}" destId="{CE1B87DE-1192-4A2B-A30B-0922F724B695}" srcOrd="0" destOrd="0" presId="urn:microsoft.com/office/officeart/2005/8/layout/vList5"/>
    <dgm:cxn modelId="{102DFE98-C33F-4746-97F7-F6DF6C241EC2}" srcId="{DE34D0AB-774B-4504-B0C4-6D869EF5F4DD}" destId="{2C9BB0B7-C37A-402D-A9FB-2057E4E9B896}" srcOrd="0" destOrd="0" parTransId="{ABE74868-6DB1-433B-B103-A2C4D1637A59}" sibTransId="{C2D1DAAF-1A5D-4ACE-A54A-9A8F5FBC23A4}"/>
    <dgm:cxn modelId="{164DE23D-562A-4025-939E-CF6B2C8D421C}" srcId="{3AD6671F-1FC5-4A0D-886B-87283EC62A53}" destId="{9605207A-141D-4A0A-A1E4-2AB87E02228E}" srcOrd="0" destOrd="0" parTransId="{D4E649F1-CEE6-401F-AA95-59EF12CEB1E2}" sibTransId="{BC6D4B04-EC4C-4A35-865F-6FD2FE3D5193}"/>
    <dgm:cxn modelId="{5A1A1EF5-21F3-4471-9FEA-7A4120C89E12}" type="presOf" srcId="{7115105C-7D50-4F8D-AD7A-A34168DBF13A}" destId="{0CD643C6-CB03-4B73-80C4-1C7F146029A4}" srcOrd="0" destOrd="0" presId="urn:microsoft.com/office/officeart/2005/8/layout/vList5"/>
    <dgm:cxn modelId="{553213DB-77EF-4045-B9FD-2F8D62851BC1}" type="presParOf" srcId="{054CC350-CC5B-4A77-BDA6-D8DB6EDD3F10}" destId="{FE34C889-5976-45B6-99D1-0D3129CE0471}" srcOrd="0" destOrd="0" presId="urn:microsoft.com/office/officeart/2005/8/layout/vList5"/>
    <dgm:cxn modelId="{EB8657C2-2CE2-4CB6-B8F1-7A38F4C44637}" type="presParOf" srcId="{FE34C889-5976-45B6-99D1-0D3129CE0471}" destId="{2927A45F-799A-4DB0-9EE9-AD143D3CA983}" srcOrd="0" destOrd="0" presId="urn:microsoft.com/office/officeart/2005/8/layout/vList5"/>
    <dgm:cxn modelId="{B3CA2731-C6D6-4006-9764-5383EB6C0722}" type="presParOf" srcId="{FE34C889-5976-45B6-99D1-0D3129CE0471}" destId="{9F257D86-73D4-4795-925E-DB9892935ADC}" srcOrd="1" destOrd="0" presId="urn:microsoft.com/office/officeart/2005/8/layout/vList5"/>
    <dgm:cxn modelId="{5DF15664-E2F3-4267-8316-C8DDA0BE4084}" type="presParOf" srcId="{054CC350-CC5B-4A77-BDA6-D8DB6EDD3F10}" destId="{F78E9489-B6BB-4C04-8F48-F651A2BBB841}" srcOrd="1" destOrd="0" presId="urn:microsoft.com/office/officeart/2005/8/layout/vList5"/>
    <dgm:cxn modelId="{2F670160-96C2-485F-BF9B-7357C983617A}" type="presParOf" srcId="{054CC350-CC5B-4A77-BDA6-D8DB6EDD3F10}" destId="{6C5DC599-1DBC-4D20-91C9-F5EA77C43AB3}" srcOrd="2" destOrd="0" presId="urn:microsoft.com/office/officeart/2005/8/layout/vList5"/>
    <dgm:cxn modelId="{7C8D12FD-AA0B-45E1-981D-7D7BD2842527}" type="presParOf" srcId="{6C5DC599-1DBC-4D20-91C9-F5EA77C43AB3}" destId="{2B2A2940-8386-49F6-B605-E38BFDD4ADCD}" srcOrd="0" destOrd="0" presId="urn:microsoft.com/office/officeart/2005/8/layout/vList5"/>
    <dgm:cxn modelId="{386E94EB-C41D-4DCD-97DD-5ABB6B02D1F8}" type="presParOf" srcId="{6C5DC599-1DBC-4D20-91C9-F5EA77C43AB3}" destId="{1902C6DB-15C6-4F98-8AF2-EA575CB7DAC5}" srcOrd="1" destOrd="0" presId="urn:microsoft.com/office/officeart/2005/8/layout/vList5"/>
    <dgm:cxn modelId="{7C1E2E7F-91E1-4528-A353-0DFB74E84ABE}" type="presParOf" srcId="{054CC350-CC5B-4A77-BDA6-D8DB6EDD3F10}" destId="{EEAE4281-8794-4A7A-824F-FED54CB83031}" srcOrd="3" destOrd="0" presId="urn:microsoft.com/office/officeart/2005/8/layout/vList5"/>
    <dgm:cxn modelId="{F565EAD7-72F4-470E-83A8-C512AA3C517C}" type="presParOf" srcId="{054CC350-CC5B-4A77-BDA6-D8DB6EDD3F10}" destId="{9784B088-4F39-4431-A7F2-D40FB3BC6638}" srcOrd="4" destOrd="0" presId="urn:microsoft.com/office/officeart/2005/8/layout/vList5"/>
    <dgm:cxn modelId="{6DC798DF-8E4D-480F-9D1D-AF6D08E4D53E}" type="presParOf" srcId="{9784B088-4F39-4431-A7F2-D40FB3BC6638}" destId="{D93B82CE-ACCE-4992-B442-9B73F28E1D9C}" srcOrd="0" destOrd="0" presId="urn:microsoft.com/office/officeart/2005/8/layout/vList5"/>
    <dgm:cxn modelId="{B4EDA3E5-88AD-4B85-8C49-81E0DF2A00F0}" type="presParOf" srcId="{9784B088-4F39-4431-A7F2-D40FB3BC6638}" destId="{CE1B87DE-1192-4A2B-A30B-0922F724B695}" srcOrd="1" destOrd="0" presId="urn:microsoft.com/office/officeart/2005/8/layout/vList5"/>
    <dgm:cxn modelId="{93BD75A9-1D9D-4EAF-821B-0F96F4D1BE65}" type="presParOf" srcId="{054CC350-CC5B-4A77-BDA6-D8DB6EDD3F10}" destId="{54F6A703-3647-4847-B5F2-F84F96C40922}" srcOrd="5" destOrd="0" presId="urn:microsoft.com/office/officeart/2005/8/layout/vList5"/>
    <dgm:cxn modelId="{27CC4512-F33D-4C6D-90B2-0BDCB87D0EFC}" type="presParOf" srcId="{054CC350-CC5B-4A77-BDA6-D8DB6EDD3F10}" destId="{7D26C469-945E-4564-9C67-B810A9933606}" srcOrd="6" destOrd="0" presId="urn:microsoft.com/office/officeart/2005/8/layout/vList5"/>
    <dgm:cxn modelId="{BD069360-6EB5-4F69-842D-D10D4C75C93D}" type="presParOf" srcId="{7D26C469-945E-4564-9C67-B810A9933606}" destId="{559E5A6D-4FC5-4769-9979-D4CEE3B33584}" srcOrd="0" destOrd="0" presId="urn:microsoft.com/office/officeart/2005/8/layout/vList5"/>
    <dgm:cxn modelId="{DE7C7081-B98B-4F1C-835A-C2CA62972C2E}" type="presParOf" srcId="{7D26C469-945E-4564-9C67-B810A9933606}" destId="{0CD643C6-CB03-4B73-80C4-1C7F146029A4}" srcOrd="1" destOrd="0" presId="urn:microsoft.com/office/officeart/2005/8/layout/vList5"/>
    <dgm:cxn modelId="{0F76063C-5ECF-4559-BF37-6D2AB26BBE31}" type="presParOf" srcId="{054CC350-CC5B-4A77-BDA6-D8DB6EDD3F10}" destId="{BC40E761-C7A2-4386-B1B2-35B49F3E5248}" srcOrd="7" destOrd="0" presId="urn:microsoft.com/office/officeart/2005/8/layout/vList5"/>
    <dgm:cxn modelId="{618E84AE-AA5A-482F-AC39-5AA2C5688410}" type="presParOf" srcId="{054CC350-CC5B-4A77-BDA6-D8DB6EDD3F10}" destId="{AE676AD1-2B01-402C-8625-BB0B412FEE1D}" srcOrd="8" destOrd="0" presId="urn:microsoft.com/office/officeart/2005/8/layout/vList5"/>
    <dgm:cxn modelId="{B71A7018-02F2-4C19-A624-858D4FFD4D43}" type="presParOf" srcId="{AE676AD1-2B01-402C-8625-BB0B412FEE1D}" destId="{1D71196F-EE79-44A4-875E-B388E2055506}" srcOrd="0" destOrd="0" presId="urn:microsoft.com/office/officeart/2005/8/layout/vList5"/>
    <dgm:cxn modelId="{58905B2F-B34C-4C53-832B-D7F81C8EB854}" type="presParOf" srcId="{AE676AD1-2B01-402C-8625-BB0B412FEE1D}" destId="{3553AB48-6481-4932-B075-4B2D13053E1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168442-BD57-47F2-84B8-A0DA1BCC1319}" type="doc">
      <dgm:prSet loTypeId="urn:microsoft.com/office/officeart/2005/8/layout/process4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CA"/>
        </a:p>
      </dgm:t>
    </dgm:pt>
    <dgm:pt modelId="{ABE4F2BE-37C6-4FB6-A6C3-74FAF47D4B02}">
      <dgm:prSet/>
      <dgm:spPr/>
      <dgm:t>
        <a:bodyPr/>
        <a:lstStyle/>
        <a:p>
          <a:pPr rtl="0"/>
          <a:r>
            <a:rPr lang="es-ES" dirty="0" smtClean="0"/>
            <a:t>La planificación debe estar articulada con la programación de ingresos y gastos  </a:t>
          </a:r>
          <a:endParaRPr lang="en-CA" dirty="0"/>
        </a:p>
      </dgm:t>
    </dgm:pt>
    <dgm:pt modelId="{A821ADC8-5824-483F-B047-58C8F81866A9}" type="parTrans" cxnId="{83C4BAB2-A6BB-4DC3-8016-A55B46341931}">
      <dgm:prSet/>
      <dgm:spPr/>
      <dgm:t>
        <a:bodyPr/>
        <a:lstStyle/>
        <a:p>
          <a:endParaRPr lang="en-CA"/>
        </a:p>
      </dgm:t>
    </dgm:pt>
    <dgm:pt modelId="{04A8A883-808E-47F4-9930-570BB78FE07C}" type="sibTrans" cxnId="{83C4BAB2-A6BB-4DC3-8016-A55B46341931}">
      <dgm:prSet/>
      <dgm:spPr/>
      <dgm:t>
        <a:bodyPr/>
        <a:lstStyle/>
        <a:p>
          <a:endParaRPr lang="en-CA"/>
        </a:p>
      </dgm:t>
    </dgm:pt>
    <dgm:pt modelId="{18A09D5A-1D87-4A06-85D5-78134EEBFBFC}">
      <dgm:prSet/>
      <dgm:spPr/>
      <dgm:t>
        <a:bodyPr/>
        <a:lstStyle/>
        <a:p>
          <a:pPr rtl="0"/>
          <a:r>
            <a:rPr lang="es-ES" dirty="0" smtClean="0"/>
            <a:t>Generación de políticas publicas, incorpora  participación ciudadana, para recoger  las demandas y priorizarlas                                                                                                                                                                                                   </a:t>
          </a:r>
          <a:endParaRPr lang="en-CA" dirty="0"/>
        </a:p>
      </dgm:t>
    </dgm:pt>
    <dgm:pt modelId="{B170362D-2BC3-400D-893F-04F5718FE5C8}" type="parTrans" cxnId="{F3FFE659-315D-4A04-9FAF-3C2FBBA46429}">
      <dgm:prSet/>
      <dgm:spPr/>
      <dgm:t>
        <a:bodyPr/>
        <a:lstStyle/>
        <a:p>
          <a:endParaRPr lang="en-CA"/>
        </a:p>
      </dgm:t>
    </dgm:pt>
    <dgm:pt modelId="{86274BCC-3750-475B-A1A4-9A68101140CD}" type="sibTrans" cxnId="{F3FFE659-315D-4A04-9FAF-3C2FBBA46429}">
      <dgm:prSet/>
      <dgm:spPr/>
      <dgm:t>
        <a:bodyPr/>
        <a:lstStyle/>
        <a:p>
          <a:endParaRPr lang="en-CA"/>
        </a:p>
      </dgm:t>
    </dgm:pt>
    <dgm:pt modelId="{289C6CFB-CEE6-45EA-8B5B-388B05B3344C}">
      <dgm:prSet/>
      <dgm:spPr/>
      <dgm:t>
        <a:bodyPr/>
        <a:lstStyle/>
        <a:p>
          <a:pPr rtl="0"/>
          <a:r>
            <a:rPr lang="es-ES" smtClean="0"/>
            <a:t>Incorporar el control social en la etapas de ejecución seguimiento y evaluación basado en la transparencia fiscal</a:t>
          </a:r>
          <a:endParaRPr lang="en-CA"/>
        </a:p>
      </dgm:t>
    </dgm:pt>
    <dgm:pt modelId="{C11DCB89-511D-4644-B5FE-E39372CC27FF}" type="parTrans" cxnId="{2D2087C7-9FF6-43EF-A31A-2AE2743C5A19}">
      <dgm:prSet/>
      <dgm:spPr/>
      <dgm:t>
        <a:bodyPr/>
        <a:lstStyle/>
        <a:p>
          <a:endParaRPr lang="en-CA"/>
        </a:p>
      </dgm:t>
    </dgm:pt>
    <dgm:pt modelId="{D6D149EA-1D29-46AB-9153-13E83C619B71}" type="sibTrans" cxnId="{2D2087C7-9FF6-43EF-A31A-2AE2743C5A19}">
      <dgm:prSet/>
      <dgm:spPr/>
      <dgm:t>
        <a:bodyPr/>
        <a:lstStyle/>
        <a:p>
          <a:endParaRPr lang="en-CA"/>
        </a:p>
      </dgm:t>
    </dgm:pt>
    <dgm:pt modelId="{C1C51DD3-66C1-4792-AA5B-6B50C37AB840}" type="pres">
      <dgm:prSet presAssocID="{46168442-BD57-47F2-84B8-A0DA1BCC13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81BB83EF-8E58-474B-8D0C-5B44B9921AD6}" type="pres">
      <dgm:prSet presAssocID="{289C6CFB-CEE6-45EA-8B5B-388B05B3344C}" presName="boxAndChildren" presStyleCnt="0"/>
      <dgm:spPr/>
    </dgm:pt>
    <dgm:pt modelId="{D654F3B3-233D-4351-A784-B4F11BF8E7E1}" type="pres">
      <dgm:prSet presAssocID="{289C6CFB-CEE6-45EA-8B5B-388B05B3344C}" presName="parentTextBox" presStyleLbl="node1" presStyleIdx="0" presStyleCnt="3"/>
      <dgm:spPr/>
      <dgm:t>
        <a:bodyPr/>
        <a:lstStyle/>
        <a:p>
          <a:endParaRPr lang="en-CA"/>
        </a:p>
      </dgm:t>
    </dgm:pt>
    <dgm:pt modelId="{C656001D-7D26-4D24-A008-CAD3462B5FBE}" type="pres">
      <dgm:prSet presAssocID="{86274BCC-3750-475B-A1A4-9A68101140CD}" presName="sp" presStyleCnt="0"/>
      <dgm:spPr/>
    </dgm:pt>
    <dgm:pt modelId="{75C23F43-4115-4B9A-87A5-829FC451E871}" type="pres">
      <dgm:prSet presAssocID="{18A09D5A-1D87-4A06-85D5-78134EEBFBFC}" presName="arrowAndChildren" presStyleCnt="0"/>
      <dgm:spPr/>
    </dgm:pt>
    <dgm:pt modelId="{086AEC46-6ADC-4A50-8D8F-9EF34949EADD}" type="pres">
      <dgm:prSet presAssocID="{18A09D5A-1D87-4A06-85D5-78134EEBFBFC}" presName="parentTextArrow" presStyleLbl="node1" presStyleIdx="1" presStyleCnt="3"/>
      <dgm:spPr/>
      <dgm:t>
        <a:bodyPr/>
        <a:lstStyle/>
        <a:p>
          <a:endParaRPr lang="en-CA"/>
        </a:p>
      </dgm:t>
    </dgm:pt>
    <dgm:pt modelId="{0221AE27-6835-436C-A20A-EBA83CE985B6}" type="pres">
      <dgm:prSet presAssocID="{04A8A883-808E-47F4-9930-570BB78FE07C}" presName="sp" presStyleCnt="0"/>
      <dgm:spPr/>
    </dgm:pt>
    <dgm:pt modelId="{1871FB83-BB33-4BD0-A7B1-9DD79E47B5AA}" type="pres">
      <dgm:prSet presAssocID="{ABE4F2BE-37C6-4FB6-A6C3-74FAF47D4B02}" presName="arrowAndChildren" presStyleCnt="0"/>
      <dgm:spPr/>
    </dgm:pt>
    <dgm:pt modelId="{FA260D5B-E6F4-4BBA-90BC-29BC3C660505}" type="pres">
      <dgm:prSet presAssocID="{ABE4F2BE-37C6-4FB6-A6C3-74FAF47D4B02}" presName="parentTextArrow" presStyleLbl="node1" presStyleIdx="2" presStyleCnt="3"/>
      <dgm:spPr/>
      <dgm:t>
        <a:bodyPr/>
        <a:lstStyle/>
        <a:p>
          <a:endParaRPr lang="en-CA"/>
        </a:p>
      </dgm:t>
    </dgm:pt>
  </dgm:ptLst>
  <dgm:cxnLst>
    <dgm:cxn modelId="{83C4BAB2-A6BB-4DC3-8016-A55B46341931}" srcId="{46168442-BD57-47F2-84B8-A0DA1BCC1319}" destId="{ABE4F2BE-37C6-4FB6-A6C3-74FAF47D4B02}" srcOrd="0" destOrd="0" parTransId="{A821ADC8-5824-483F-B047-58C8F81866A9}" sibTransId="{04A8A883-808E-47F4-9930-570BB78FE07C}"/>
    <dgm:cxn modelId="{60F5FB89-FF7A-43E8-B263-278E91F81A01}" type="presOf" srcId="{ABE4F2BE-37C6-4FB6-A6C3-74FAF47D4B02}" destId="{FA260D5B-E6F4-4BBA-90BC-29BC3C660505}" srcOrd="0" destOrd="0" presId="urn:microsoft.com/office/officeart/2005/8/layout/process4"/>
    <dgm:cxn modelId="{DA9F6D48-85FF-4E8B-AD40-20B4834963EF}" type="presOf" srcId="{289C6CFB-CEE6-45EA-8B5B-388B05B3344C}" destId="{D654F3B3-233D-4351-A784-B4F11BF8E7E1}" srcOrd="0" destOrd="0" presId="urn:microsoft.com/office/officeart/2005/8/layout/process4"/>
    <dgm:cxn modelId="{F3FFE659-315D-4A04-9FAF-3C2FBBA46429}" srcId="{46168442-BD57-47F2-84B8-A0DA1BCC1319}" destId="{18A09D5A-1D87-4A06-85D5-78134EEBFBFC}" srcOrd="1" destOrd="0" parTransId="{B170362D-2BC3-400D-893F-04F5718FE5C8}" sibTransId="{86274BCC-3750-475B-A1A4-9A68101140CD}"/>
    <dgm:cxn modelId="{6DE2FF58-E9A9-43B7-9516-71FDF314FDCA}" type="presOf" srcId="{18A09D5A-1D87-4A06-85D5-78134EEBFBFC}" destId="{086AEC46-6ADC-4A50-8D8F-9EF34949EADD}" srcOrd="0" destOrd="0" presId="urn:microsoft.com/office/officeart/2005/8/layout/process4"/>
    <dgm:cxn modelId="{2D2087C7-9FF6-43EF-A31A-2AE2743C5A19}" srcId="{46168442-BD57-47F2-84B8-A0DA1BCC1319}" destId="{289C6CFB-CEE6-45EA-8B5B-388B05B3344C}" srcOrd="2" destOrd="0" parTransId="{C11DCB89-511D-4644-B5FE-E39372CC27FF}" sibTransId="{D6D149EA-1D29-46AB-9153-13E83C619B71}"/>
    <dgm:cxn modelId="{5DA1800A-25F0-42DE-8B65-13C8AF533CFB}" type="presOf" srcId="{46168442-BD57-47F2-84B8-A0DA1BCC1319}" destId="{C1C51DD3-66C1-4792-AA5B-6B50C37AB840}" srcOrd="0" destOrd="0" presId="urn:microsoft.com/office/officeart/2005/8/layout/process4"/>
    <dgm:cxn modelId="{17147318-2F7C-4AC7-8D49-1059D6CE06D0}" type="presParOf" srcId="{C1C51DD3-66C1-4792-AA5B-6B50C37AB840}" destId="{81BB83EF-8E58-474B-8D0C-5B44B9921AD6}" srcOrd="0" destOrd="0" presId="urn:microsoft.com/office/officeart/2005/8/layout/process4"/>
    <dgm:cxn modelId="{A80FE680-198D-4218-894D-32978C092597}" type="presParOf" srcId="{81BB83EF-8E58-474B-8D0C-5B44B9921AD6}" destId="{D654F3B3-233D-4351-A784-B4F11BF8E7E1}" srcOrd="0" destOrd="0" presId="urn:microsoft.com/office/officeart/2005/8/layout/process4"/>
    <dgm:cxn modelId="{04A9A5BC-A600-4CB3-9EA8-50C270C17056}" type="presParOf" srcId="{C1C51DD3-66C1-4792-AA5B-6B50C37AB840}" destId="{C656001D-7D26-4D24-A008-CAD3462B5FBE}" srcOrd="1" destOrd="0" presId="urn:microsoft.com/office/officeart/2005/8/layout/process4"/>
    <dgm:cxn modelId="{ED48D647-D9D0-40A1-953E-0E3AF3FD277E}" type="presParOf" srcId="{C1C51DD3-66C1-4792-AA5B-6B50C37AB840}" destId="{75C23F43-4115-4B9A-87A5-829FC451E871}" srcOrd="2" destOrd="0" presId="urn:microsoft.com/office/officeart/2005/8/layout/process4"/>
    <dgm:cxn modelId="{C7F6D72D-B954-403E-9D2E-8D4D1D919B66}" type="presParOf" srcId="{75C23F43-4115-4B9A-87A5-829FC451E871}" destId="{086AEC46-6ADC-4A50-8D8F-9EF34949EADD}" srcOrd="0" destOrd="0" presId="urn:microsoft.com/office/officeart/2005/8/layout/process4"/>
    <dgm:cxn modelId="{468DEAB7-91EF-486D-980B-DAFA0743BFEB}" type="presParOf" srcId="{C1C51DD3-66C1-4792-AA5B-6B50C37AB840}" destId="{0221AE27-6835-436C-A20A-EBA83CE985B6}" srcOrd="3" destOrd="0" presId="urn:microsoft.com/office/officeart/2005/8/layout/process4"/>
    <dgm:cxn modelId="{267336CE-D015-4CE4-8935-361FF6ABDB22}" type="presParOf" srcId="{C1C51DD3-66C1-4792-AA5B-6B50C37AB840}" destId="{1871FB83-BB33-4BD0-A7B1-9DD79E47B5AA}" srcOrd="4" destOrd="0" presId="urn:microsoft.com/office/officeart/2005/8/layout/process4"/>
    <dgm:cxn modelId="{A8AA5C19-4DDB-4325-9AC1-D2C769E56973}" type="presParOf" srcId="{1871FB83-BB33-4BD0-A7B1-9DD79E47B5AA}" destId="{FA260D5B-E6F4-4BBA-90BC-29BC3C66050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E35E9-E67B-4D35-B58C-9B30A26D0028}">
      <dsp:nvSpPr>
        <dsp:cNvPr id="0" name=""/>
        <dsp:cNvSpPr/>
      </dsp:nvSpPr>
      <dsp:spPr>
        <a:xfrm>
          <a:off x="0" y="301"/>
          <a:ext cx="8355111" cy="14487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800" kern="1200" dirty="0" smtClean="0"/>
            <a:t>La planificación estratégica y el paradigma de desarrollo en Bolivia se encuentra en el Plan de Desarrollo Económico y Social 2025 </a:t>
          </a:r>
          <a:endParaRPr lang="en-CA" sz="2800" kern="1200" dirty="0"/>
        </a:p>
      </dsp:txBody>
      <dsp:txXfrm>
        <a:off x="70720" y="71021"/>
        <a:ext cx="8213671" cy="1307262"/>
      </dsp:txXfrm>
    </dsp:sp>
    <dsp:sp modelId="{3AA70C0A-C5FA-4B05-96F4-5122B938E611}">
      <dsp:nvSpPr>
        <dsp:cNvPr id="0" name=""/>
        <dsp:cNvSpPr/>
      </dsp:nvSpPr>
      <dsp:spPr>
        <a:xfrm rot="5400000">
          <a:off x="4226425" y="555715"/>
          <a:ext cx="2921199" cy="535249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500" kern="1200" dirty="0" smtClean="0"/>
            <a:t>«Una filosofía que valora la vida, busca el equilibrio con uno mismo, y con los demás, el estar bien individual, y el estar bien colectivo, promoviendo el respeto y la convivencia armónica del ser humano con la naturaleza»</a:t>
          </a:r>
          <a:endParaRPr lang="en-CA" sz="2500" kern="1200" dirty="0"/>
        </a:p>
      </dsp:txBody>
      <dsp:txXfrm rot="-5400000">
        <a:off x="3010778" y="1913964"/>
        <a:ext cx="5209893" cy="2635997"/>
      </dsp:txXfrm>
    </dsp:sp>
    <dsp:sp modelId="{FEA76A2A-F2F1-40CD-BE9D-EE4AE7E11974}">
      <dsp:nvSpPr>
        <dsp:cNvPr id="0" name=""/>
        <dsp:cNvSpPr/>
      </dsp:nvSpPr>
      <dsp:spPr>
        <a:xfrm>
          <a:off x="0" y="1611091"/>
          <a:ext cx="3010777" cy="32417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800" kern="1200" smtClean="0"/>
            <a:t>Se basa en los principios del Vivir Bien</a:t>
          </a:r>
          <a:endParaRPr lang="en-CA" sz="2800" kern="1200"/>
        </a:p>
      </dsp:txBody>
      <dsp:txXfrm>
        <a:off x="146974" y="1758065"/>
        <a:ext cx="2716829" cy="294779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B2AD5-164D-49AB-A86B-482B21E48F35}">
      <dsp:nvSpPr>
        <dsp:cNvPr id="0" name=""/>
        <dsp:cNvSpPr/>
      </dsp:nvSpPr>
      <dsp:spPr>
        <a:xfrm>
          <a:off x="0" y="2731658"/>
          <a:ext cx="8229600" cy="179226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smtClean="0"/>
            <a:t>Se efectiviza a travez de </a:t>
          </a:r>
          <a:r>
            <a:rPr lang="es-ES" sz="2300" b="1" kern="1200" smtClean="0"/>
            <a:t>espacios de deliberación </a:t>
          </a:r>
          <a:r>
            <a:rPr lang="es-ES" sz="2300" kern="1200" smtClean="0"/>
            <a:t>y </a:t>
          </a:r>
          <a:r>
            <a:rPr lang="es-ES" sz="2300" b="1" kern="1200" smtClean="0"/>
            <a:t>toma de decisiones </a:t>
          </a:r>
          <a:r>
            <a:rPr lang="es-ES" sz="2300" kern="1200" smtClean="0"/>
            <a:t>en los que se genera consenso entre el gobierno municipal y los actores sociales para concertar las prioridades de inversión en el marco de los objetivos del PTDI</a:t>
          </a:r>
          <a:endParaRPr lang="en-CA" sz="2300" kern="1200"/>
        </a:p>
      </dsp:txBody>
      <dsp:txXfrm>
        <a:off x="0" y="2731658"/>
        <a:ext cx="8229600" cy="1792263"/>
      </dsp:txXfrm>
    </dsp:sp>
    <dsp:sp modelId="{71FED634-BB16-4D4E-88FF-30FA182FA5EE}">
      <dsp:nvSpPr>
        <dsp:cNvPr id="0" name=""/>
        <dsp:cNvSpPr/>
      </dsp:nvSpPr>
      <dsp:spPr>
        <a:xfrm rot="10800000">
          <a:off x="0" y="2040"/>
          <a:ext cx="8229600" cy="2756501"/>
        </a:xfrm>
        <a:prstGeom prst="upArrowCallou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smtClean="0"/>
            <a:t>La Planificación Participativa Municipal es un proceso en el que se efectiviza la participación social en el desarrollo. Es la planificación de "abajo hacia arriba" que involucra a las organizaciones de la sociedad civil en el diseño de su propio destino y desarrollo. </a:t>
          </a:r>
          <a:endParaRPr lang="en-CA" sz="2300" kern="1200"/>
        </a:p>
      </dsp:txBody>
      <dsp:txXfrm rot="10800000">
        <a:off x="0" y="2040"/>
        <a:ext cx="8229600" cy="179109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DDB2B-9818-4232-B5E5-72700B56612F}">
      <dsp:nvSpPr>
        <dsp:cNvPr id="0" name=""/>
        <dsp:cNvSpPr/>
      </dsp:nvSpPr>
      <dsp:spPr>
        <a:xfrm>
          <a:off x="2886077" y="2121"/>
          <a:ext cx="5338204" cy="23727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smtClean="0">
              <a:latin typeface="+mn-lt"/>
            </a:rPr>
            <a:t>Planificación Participativa del POA</a:t>
          </a:r>
          <a:endParaRPr lang="es-ES" sz="2300" kern="1200" dirty="0">
            <a:latin typeface="+mn-lt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smtClean="0">
              <a:latin typeface="+mn-lt"/>
            </a:rPr>
            <a:t>Cumbres </a:t>
          </a:r>
          <a:endParaRPr lang="es-ES" sz="2300" kern="1200" dirty="0">
            <a:latin typeface="+mn-lt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smtClean="0">
              <a:latin typeface="+mn-lt"/>
            </a:rPr>
            <a:t>Rendición de cuentas y control social (EDAS)</a:t>
          </a:r>
          <a:endParaRPr lang="es-ES" sz="2300" kern="1200" dirty="0">
            <a:latin typeface="+mn-lt"/>
          </a:endParaRPr>
        </a:p>
      </dsp:txBody>
      <dsp:txXfrm>
        <a:off x="2886077" y="298717"/>
        <a:ext cx="4448415" cy="1779579"/>
      </dsp:txXfrm>
    </dsp:sp>
    <dsp:sp modelId="{17E3D081-5B37-4DCC-B45F-58B2F1927167}">
      <dsp:nvSpPr>
        <dsp:cNvPr id="0" name=""/>
        <dsp:cNvSpPr/>
      </dsp:nvSpPr>
      <dsp:spPr>
        <a:xfrm>
          <a:off x="5318" y="211712"/>
          <a:ext cx="2880758" cy="19535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+mn-lt"/>
              <a:cs typeface="Aharoni" pitchFamily="2" charset="-79"/>
            </a:rPr>
            <a:t>Planificación y Formulación del POA</a:t>
          </a:r>
          <a:endParaRPr lang="es-ES" sz="2800" kern="1200" dirty="0">
            <a:latin typeface="+mn-lt"/>
            <a:cs typeface="Aharoni" pitchFamily="2" charset="-79"/>
          </a:endParaRPr>
        </a:p>
      </dsp:txBody>
      <dsp:txXfrm>
        <a:off x="100684" y="307078"/>
        <a:ext cx="2690026" cy="1762857"/>
      </dsp:txXfrm>
    </dsp:sp>
    <dsp:sp modelId="{A0665DA5-C9F7-4561-BF73-65F31685E9D0}">
      <dsp:nvSpPr>
        <dsp:cNvPr id="0" name=""/>
        <dsp:cNvSpPr/>
      </dsp:nvSpPr>
      <dsp:spPr>
        <a:xfrm>
          <a:off x="2768146" y="2570251"/>
          <a:ext cx="5461153" cy="195358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smtClean="0">
              <a:latin typeface="+mn-lt"/>
            </a:rPr>
            <a:t>Asignación de recursos del POA</a:t>
          </a:r>
          <a:endParaRPr lang="es-ES" sz="2300" kern="1200" dirty="0">
            <a:latin typeface="+mn-lt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smtClean="0">
              <a:latin typeface="+mn-lt"/>
            </a:rPr>
            <a:t>Ejecución del POA – Presupuesto</a:t>
          </a:r>
          <a:endParaRPr lang="es-ES" sz="2300" kern="1200" dirty="0">
            <a:latin typeface="+mn-lt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smtClean="0">
              <a:latin typeface="+mn-lt"/>
            </a:rPr>
            <a:t>Control Social – Rendición de cuentas</a:t>
          </a:r>
          <a:endParaRPr lang="es-ES" sz="2300" kern="1200" dirty="0">
            <a:latin typeface="+mn-lt"/>
          </a:endParaRPr>
        </a:p>
      </dsp:txBody>
      <dsp:txXfrm>
        <a:off x="2768146" y="2814450"/>
        <a:ext cx="4728557" cy="1465191"/>
      </dsp:txXfrm>
    </dsp:sp>
    <dsp:sp modelId="{F9947A12-930C-4871-ABE2-5A3A7AAF37F8}">
      <dsp:nvSpPr>
        <dsp:cNvPr id="0" name=""/>
        <dsp:cNvSpPr/>
      </dsp:nvSpPr>
      <dsp:spPr>
        <a:xfrm>
          <a:off x="300" y="2570251"/>
          <a:ext cx="2767845" cy="195358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+mn-lt"/>
              <a:cs typeface="Aharoni" pitchFamily="2" charset="-79"/>
            </a:rPr>
            <a:t>Elaboración y gestión del Presupuesto</a:t>
          </a:r>
          <a:endParaRPr lang="es-ES" sz="2800" kern="1200" dirty="0">
            <a:latin typeface="+mn-lt"/>
          </a:endParaRPr>
        </a:p>
      </dsp:txBody>
      <dsp:txXfrm>
        <a:off x="95666" y="2665617"/>
        <a:ext cx="2577113" cy="176285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459DB-89F5-4E2B-9FAE-36D0B6E0B6E8}">
      <dsp:nvSpPr>
        <dsp:cNvPr id="0" name=""/>
        <dsp:cNvSpPr/>
      </dsp:nvSpPr>
      <dsp:spPr>
        <a:xfrm>
          <a:off x="0" y="26730"/>
          <a:ext cx="8147248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3300" kern="1200" smtClean="0"/>
            <a:t>Es un instrumento de gestión local que permite</a:t>
          </a:r>
          <a:endParaRPr lang="en-CA" sz="3300" kern="1200"/>
        </a:p>
      </dsp:txBody>
      <dsp:txXfrm>
        <a:off x="64083" y="90813"/>
        <a:ext cx="8019082" cy="1184574"/>
      </dsp:txXfrm>
    </dsp:sp>
    <dsp:sp modelId="{EF2DCA2C-4251-4786-86A3-63C8F378E240}">
      <dsp:nvSpPr>
        <dsp:cNvPr id="0" name=""/>
        <dsp:cNvSpPr/>
      </dsp:nvSpPr>
      <dsp:spPr>
        <a:xfrm>
          <a:off x="0" y="1339470"/>
          <a:ext cx="8147248" cy="3347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675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BO" sz="2600" kern="1200" smtClean="0"/>
            <a:t>Identificar los objetivos y metas de un municipio</a:t>
          </a:r>
          <a:endParaRPr lang="en-CA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BO" sz="2600" kern="1200" dirty="0" smtClean="0"/>
            <a:t>Definir las operaciones necesarias para su cumplimiento</a:t>
          </a:r>
          <a:endParaRPr lang="en-CA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BO" sz="2600" kern="1200" dirty="0" smtClean="0"/>
            <a:t>Determinar los recursos y el tiempo de ejecución para cada operación</a:t>
          </a:r>
          <a:endParaRPr lang="en-CA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BO" sz="2600" kern="1200" smtClean="0"/>
            <a:t>Designar responsabilidades para el desarrollo de las operaciones</a:t>
          </a:r>
          <a:endParaRPr lang="en-CA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BO" sz="2600" kern="1200" smtClean="0"/>
            <a:t>Establecer indicadores de eficiencia y eficacia</a:t>
          </a:r>
          <a:endParaRPr lang="en-CA" sz="2600" kern="1200"/>
        </a:p>
      </dsp:txBody>
      <dsp:txXfrm>
        <a:off x="0" y="1339470"/>
        <a:ext cx="8147248" cy="334719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75238-643F-4CA6-ACA7-8019F1ED5BD6}">
      <dsp:nvSpPr>
        <dsp:cNvPr id="0" name=""/>
        <dsp:cNvSpPr/>
      </dsp:nvSpPr>
      <dsp:spPr>
        <a:xfrm>
          <a:off x="202360" y="744"/>
          <a:ext cx="1639885" cy="7498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Privativas</a:t>
          </a:r>
          <a:r>
            <a:rPr lang="en-US" sz="3000" kern="1200" dirty="0" smtClean="0"/>
            <a:t> </a:t>
          </a:r>
          <a:endParaRPr lang="es-BO" sz="3000" kern="1200" dirty="0"/>
        </a:p>
      </dsp:txBody>
      <dsp:txXfrm>
        <a:off x="224322" y="22706"/>
        <a:ext cx="1595961" cy="705902"/>
      </dsp:txXfrm>
    </dsp:sp>
    <dsp:sp modelId="{52A458C4-BEBE-4DA7-9B4D-08707CB190B5}">
      <dsp:nvSpPr>
        <dsp:cNvPr id="0" name=""/>
        <dsp:cNvSpPr/>
      </dsp:nvSpPr>
      <dsp:spPr>
        <a:xfrm>
          <a:off x="366349" y="750570"/>
          <a:ext cx="163988" cy="562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369"/>
              </a:lnTo>
              <a:lnTo>
                <a:pt x="163988" y="56236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CE56B9-5FDF-45BA-BC29-3014438A8DB7}">
      <dsp:nvSpPr>
        <dsp:cNvPr id="0" name=""/>
        <dsp:cNvSpPr/>
      </dsp:nvSpPr>
      <dsp:spPr>
        <a:xfrm>
          <a:off x="530337" y="938027"/>
          <a:ext cx="1199722" cy="749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800" kern="1200" dirty="0" smtClean="0"/>
            <a:t>Al nivel central del Estado</a:t>
          </a:r>
          <a:endParaRPr lang="es-BO" sz="1800" kern="1200" dirty="0"/>
        </a:p>
      </dsp:txBody>
      <dsp:txXfrm>
        <a:off x="552299" y="959989"/>
        <a:ext cx="1155798" cy="705902"/>
      </dsp:txXfrm>
    </dsp:sp>
    <dsp:sp modelId="{F678178C-0E81-48F9-B6C4-B90530336E7E}">
      <dsp:nvSpPr>
        <dsp:cNvPr id="0" name=""/>
        <dsp:cNvSpPr/>
      </dsp:nvSpPr>
      <dsp:spPr>
        <a:xfrm>
          <a:off x="366349" y="750570"/>
          <a:ext cx="163988" cy="2015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5788"/>
              </a:lnTo>
              <a:lnTo>
                <a:pt x="163988" y="201578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AA096-DFF7-442D-AAD8-8ACE646CCF97}">
      <dsp:nvSpPr>
        <dsp:cNvPr id="0" name=""/>
        <dsp:cNvSpPr/>
      </dsp:nvSpPr>
      <dsp:spPr>
        <a:xfrm>
          <a:off x="530337" y="1875310"/>
          <a:ext cx="1503287" cy="1782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400" kern="1200" dirty="0" smtClean="0"/>
            <a:t>Esta reservada la legislación, su reglamentación y la ejecución </a:t>
          </a:r>
          <a:endParaRPr lang="es-BO" sz="1400" kern="1200" dirty="0"/>
        </a:p>
      </dsp:txBody>
      <dsp:txXfrm>
        <a:off x="574367" y="1919340"/>
        <a:ext cx="1415227" cy="1694037"/>
      </dsp:txXfrm>
    </dsp:sp>
    <dsp:sp modelId="{AFC05068-229B-4A55-9487-E436E9AFAC80}">
      <dsp:nvSpPr>
        <dsp:cNvPr id="0" name=""/>
        <dsp:cNvSpPr/>
      </dsp:nvSpPr>
      <dsp:spPr>
        <a:xfrm>
          <a:off x="2217159" y="744"/>
          <a:ext cx="1740856" cy="7498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Exclusivas</a:t>
          </a:r>
          <a:r>
            <a:rPr lang="en-US" sz="3000" kern="1200" dirty="0" smtClean="0"/>
            <a:t> </a:t>
          </a:r>
          <a:endParaRPr lang="es-BO" sz="3000" kern="1200" dirty="0"/>
        </a:p>
      </dsp:txBody>
      <dsp:txXfrm>
        <a:off x="2239121" y="22706"/>
        <a:ext cx="1696932" cy="705902"/>
      </dsp:txXfrm>
    </dsp:sp>
    <dsp:sp modelId="{24D87883-B531-42A6-AA49-C66DA23C0961}">
      <dsp:nvSpPr>
        <dsp:cNvPr id="0" name=""/>
        <dsp:cNvSpPr/>
      </dsp:nvSpPr>
      <dsp:spPr>
        <a:xfrm>
          <a:off x="2391244" y="750570"/>
          <a:ext cx="174085" cy="562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369"/>
              </a:lnTo>
              <a:lnTo>
                <a:pt x="174085" y="56236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734CF-2462-41A6-9374-B8F9E6B8834F}">
      <dsp:nvSpPr>
        <dsp:cNvPr id="0" name=""/>
        <dsp:cNvSpPr/>
      </dsp:nvSpPr>
      <dsp:spPr>
        <a:xfrm>
          <a:off x="2565330" y="938027"/>
          <a:ext cx="1199722" cy="749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ETAS</a:t>
          </a:r>
          <a:endParaRPr lang="es-BO" sz="1800" kern="1200" dirty="0"/>
        </a:p>
      </dsp:txBody>
      <dsp:txXfrm>
        <a:off x="2587292" y="959989"/>
        <a:ext cx="1155798" cy="705902"/>
      </dsp:txXfrm>
    </dsp:sp>
    <dsp:sp modelId="{74F92BE2-0077-41A7-BA2D-149E05B7FF27}">
      <dsp:nvSpPr>
        <dsp:cNvPr id="0" name=""/>
        <dsp:cNvSpPr/>
      </dsp:nvSpPr>
      <dsp:spPr>
        <a:xfrm>
          <a:off x="2391244" y="750570"/>
          <a:ext cx="174085" cy="2449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9693"/>
              </a:lnTo>
              <a:lnTo>
                <a:pt x="174085" y="244969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36A9C7-113E-4ABA-8FA5-C8ADB8844BD6}">
      <dsp:nvSpPr>
        <dsp:cNvPr id="0" name=""/>
        <dsp:cNvSpPr/>
      </dsp:nvSpPr>
      <dsp:spPr>
        <a:xfrm>
          <a:off x="2565330" y="1875310"/>
          <a:ext cx="1576422" cy="2649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600" kern="1200" dirty="0" smtClean="0"/>
            <a:t>Reglamentación y/o la ejecución a través de la ley que sancione su respectivo órgano legislativo</a:t>
          </a:r>
          <a:r>
            <a:rPr lang="es-BO" sz="1300" kern="1200" dirty="0" smtClean="0"/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BO" sz="1300" kern="1200" dirty="0"/>
        </a:p>
      </dsp:txBody>
      <dsp:txXfrm>
        <a:off x="2611502" y="1921482"/>
        <a:ext cx="1484078" cy="255756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75238-643F-4CA6-ACA7-8019F1ED5BD6}">
      <dsp:nvSpPr>
        <dsp:cNvPr id="0" name=""/>
        <dsp:cNvSpPr/>
      </dsp:nvSpPr>
      <dsp:spPr>
        <a:xfrm>
          <a:off x="300893" y="4059"/>
          <a:ext cx="2071287" cy="7038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Compartidas</a:t>
          </a:r>
          <a:r>
            <a:rPr lang="en-US" sz="2800" kern="1200" dirty="0" smtClean="0"/>
            <a:t>  </a:t>
          </a:r>
          <a:endParaRPr lang="es-BO" sz="2800" kern="1200" dirty="0"/>
        </a:p>
      </dsp:txBody>
      <dsp:txXfrm>
        <a:off x="321509" y="24675"/>
        <a:ext cx="2030055" cy="662636"/>
      </dsp:txXfrm>
    </dsp:sp>
    <dsp:sp modelId="{52A458C4-BEBE-4DA7-9B4D-08707CB190B5}">
      <dsp:nvSpPr>
        <dsp:cNvPr id="0" name=""/>
        <dsp:cNvSpPr/>
      </dsp:nvSpPr>
      <dsp:spPr>
        <a:xfrm>
          <a:off x="508021" y="707928"/>
          <a:ext cx="207128" cy="5279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7901"/>
              </a:lnTo>
              <a:lnTo>
                <a:pt x="207128" y="5279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CE56B9-5FDF-45BA-BC29-3014438A8DB7}">
      <dsp:nvSpPr>
        <dsp:cNvPr id="0" name=""/>
        <dsp:cNvSpPr/>
      </dsp:nvSpPr>
      <dsp:spPr>
        <a:xfrm>
          <a:off x="715150" y="883895"/>
          <a:ext cx="1752733" cy="7038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Nivel</a:t>
          </a:r>
          <a:r>
            <a:rPr lang="en-US" sz="1800" kern="1200" dirty="0" smtClean="0"/>
            <a:t> central y </a:t>
          </a:r>
          <a:r>
            <a:rPr lang="en-US" sz="1800" kern="1200" dirty="0" err="1" smtClean="0"/>
            <a:t>las</a:t>
          </a:r>
          <a:r>
            <a:rPr lang="en-US" sz="1800" kern="1200" dirty="0" smtClean="0"/>
            <a:t> ETAS</a:t>
          </a:r>
          <a:endParaRPr lang="es-BO" sz="1800" kern="1200" dirty="0"/>
        </a:p>
      </dsp:txBody>
      <dsp:txXfrm>
        <a:off x="735766" y="904511"/>
        <a:ext cx="1711501" cy="662636"/>
      </dsp:txXfrm>
    </dsp:sp>
    <dsp:sp modelId="{F678178C-0E81-48F9-B6C4-B90530336E7E}">
      <dsp:nvSpPr>
        <dsp:cNvPr id="0" name=""/>
        <dsp:cNvSpPr/>
      </dsp:nvSpPr>
      <dsp:spPr>
        <a:xfrm>
          <a:off x="508021" y="707928"/>
          <a:ext cx="207128" cy="1944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4499"/>
              </a:lnTo>
              <a:lnTo>
                <a:pt x="207128" y="19444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AA096-DFF7-442D-AAD8-8ACE646CCF97}">
      <dsp:nvSpPr>
        <dsp:cNvPr id="0" name=""/>
        <dsp:cNvSpPr/>
      </dsp:nvSpPr>
      <dsp:spPr>
        <a:xfrm>
          <a:off x="715150" y="1763731"/>
          <a:ext cx="2040745" cy="1777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500" kern="1200" dirty="0" smtClean="0"/>
            <a:t>La legislación está reservada para la Asamblea Legislativa Plurinacional pudiendo las </a:t>
          </a:r>
          <a:r>
            <a:rPr lang="es-BO" sz="1500" kern="1200" dirty="0" err="1" smtClean="0"/>
            <a:t>ETAs</a:t>
          </a:r>
          <a:r>
            <a:rPr lang="es-BO" sz="1500" kern="1200" dirty="0" smtClean="0"/>
            <a:t> ejercer la reglamentación y/o ejecución</a:t>
          </a:r>
          <a:endParaRPr lang="es-BO" sz="1500" kern="1200" dirty="0"/>
        </a:p>
      </dsp:txBody>
      <dsp:txXfrm>
        <a:off x="767208" y="1815789"/>
        <a:ext cx="1936629" cy="1673278"/>
      </dsp:txXfrm>
    </dsp:sp>
    <dsp:sp modelId="{AFC05068-229B-4A55-9487-E436E9AFAC80}">
      <dsp:nvSpPr>
        <dsp:cNvPr id="0" name=""/>
        <dsp:cNvSpPr/>
      </dsp:nvSpPr>
      <dsp:spPr>
        <a:xfrm>
          <a:off x="2724115" y="4059"/>
          <a:ext cx="2197899" cy="7038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Concurrentes</a:t>
          </a:r>
          <a:r>
            <a:rPr lang="en-US" sz="2800" kern="1200" dirty="0" smtClean="0"/>
            <a:t> </a:t>
          </a:r>
          <a:endParaRPr lang="es-BO" sz="2800" kern="1200" dirty="0"/>
        </a:p>
      </dsp:txBody>
      <dsp:txXfrm>
        <a:off x="2744731" y="24675"/>
        <a:ext cx="2156667" cy="662636"/>
      </dsp:txXfrm>
    </dsp:sp>
    <dsp:sp modelId="{24D87883-B531-42A6-AA49-C66DA23C0961}">
      <dsp:nvSpPr>
        <dsp:cNvPr id="0" name=""/>
        <dsp:cNvSpPr/>
      </dsp:nvSpPr>
      <dsp:spPr>
        <a:xfrm>
          <a:off x="2943905" y="707928"/>
          <a:ext cx="219789" cy="5279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7901"/>
              </a:lnTo>
              <a:lnTo>
                <a:pt x="219789" y="5279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734CF-2462-41A6-9374-B8F9E6B8834F}">
      <dsp:nvSpPr>
        <dsp:cNvPr id="0" name=""/>
        <dsp:cNvSpPr/>
      </dsp:nvSpPr>
      <dsp:spPr>
        <a:xfrm>
          <a:off x="3163695" y="883895"/>
          <a:ext cx="1683135" cy="7038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800" kern="1200" dirty="0" smtClean="0"/>
            <a:t>Nivel central y las ETAS</a:t>
          </a:r>
        </a:p>
      </dsp:txBody>
      <dsp:txXfrm>
        <a:off x="3184311" y="904511"/>
        <a:ext cx="1641903" cy="662636"/>
      </dsp:txXfrm>
    </dsp:sp>
    <dsp:sp modelId="{74F92BE2-0077-41A7-BA2D-149E05B7FF27}">
      <dsp:nvSpPr>
        <dsp:cNvPr id="0" name=""/>
        <dsp:cNvSpPr/>
      </dsp:nvSpPr>
      <dsp:spPr>
        <a:xfrm>
          <a:off x="2943905" y="707928"/>
          <a:ext cx="219789" cy="2434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888"/>
              </a:lnTo>
              <a:lnTo>
                <a:pt x="219789" y="24348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36A9C7-113E-4ABA-8FA5-C8ADB8844BD6}">
      <dsp:nvSpPr>
        <dsp:cNvPr id="0" name=""/>
        <dsp:cNvSpPr/>
      </dsp:nvSpPr>
      <dsp:spPr>
        <a:xfrm>
          <a:off x="3163695" y="1763731"/>
          <a:ext cx="1692685" cy="27581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500" kern="1200" dirty="0" smtClean="0"/>
            <a:t>Las </a:t>
          </a:r>
          <a:r>
            <a:rPr lang="es-BO" sz="1500" kern="1200" dirty="0" err="1" smtClean="0"/>
            <a:t>ETAs</a:t>
          </a:r>
          <a:r>
            <a:rPr lang="es-BO" sz="1500" kern="1200" dirty="0" smtClean="0"/>
            <a:t> deberán desarrollar la legislación, a partir de la Ley básica sancionada por el órgano legislativo del nivel central del Estado, y asumir su reglamentación y ejecución</a:t>
          </a:r>
          <a:endParaRPr lang="es-BO" sz="1500" kern="1200" dirty="0"/>
        </a:p>
      </dsp:txBody>
      <dsp:txXfrm>
        <a:off x="3213272" y="1813308"/>
        <a:ext cx="1593531" cy="265901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4CA36-DD0A-4A40-8BD4-6DF9779D835F}">
      <dsp:nvSpPr>
        <dsp:cNvPr id="0" name=""/>
        <dsp:cNvSpPr/>
      </dsp:nvSpPr>
      <dsp:spPr>
        <a:xfrm rot="5400000">
          <a:off x="5066610" y="-2020700"/>
          <a:ext cx="1369930" cy="541324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300" b="1" u="none" kern="1200" dirty="0"/>
            <a:t>Art. 5. 11 </a:t>
          </a:r>
          <a:r>
            <a:rPr lang="es-CR" sz="1300" b="1" u="sng" kern="1200" dirty="0"/>
            <a:t>Equidad de </a:t>
          </a:r>
          <a:r>
            <a:rPr lang="es-CR" sz="1300" b="1" u="sng" kern="1200" dirty="0" smtClean="0"/>
            <a:t>Género</a:t>
          </a:r>
          <a:endParaRPr lang="es-B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300" b="1" kern="1200" dirty="0" smtClean="0"/>
            <a:t>Las ETAS </a:t>
          </a:r>
          <a:r>
            <a:rPr lang="es-CR" sz="1300" b="1" u="sng" kern="1200" dirty="0" smtClean="0"/>
            <a:t>garantizan el ejercicio pleno de las libertades y los derechos de mujeres y hombres, </a:t>
          </a:r>
          <a:r>
            <a:rPr lang="es-CR" sz="1300" b="1" kern="1200" dirty="0" smtClean="0"/>
            <a:t>reconocidos en la CPE, generando las condiciones y los medios que contribuyan al logro de la justicia social, la igualdad de oportunidades, la sostenibilidad e integralidad del desarrollo</a:t>
          </a:r>
          <a:endParaRPr lang="es-BO" sz="1300" kern="1200" dirty="0"/>
        </a:p>
      </dsp:txBody>
      <dsp:txXfrm rot="-5400000">
        <a:off x="3044951" y="67833"/>
        <a:ext cx="5346374" cy="1236182"/>
      </dsp:txXfrm>
    </dsp:sp>
    <dsp:sp modelId="{9DC76A5E-65A7-42F2-91E7-6BFC537AB1F3}">
      <dsp:nvSpPr>
        <dsp:cNvPr id="0" name=""/>
        <dsp:cNvSpPr/>
      </dsp:nvSpPr>
      <dsp:spPr>
        <a:xfrm>
          <a:off x="0" y="198938"/>
          <a:ext cx="3044952" cy="97396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/>
            <a:t>PRINCIPIOS </a:t>
          </a:r>
          <a:endParaRPr lang="es-BO" sz="2000" kern="1200" dirty="0"/>
        </a:p>
      </dsp:txBody>
      <dsp:txXfrm>
        <a:off x="47545" y="246483"/>
        <a:ext cx="2949862" cy="878879"/>
      </dsp:txXfrm>
    </dsp:sp>
    <dsp:sp modelId="{58BE9616-69D5-4F39-86EC-6F515D4D0111}">
      <dsp:nvSpPr>
        <dsp:cNvPr id="0" name=""/>
        <dsp:cNvSpPr/>
      </dsp:nvSpPr>
      <dsp:spPr>
        <a:xfrm rot="5400000">
          <a:off x="5279292" y="-733280"/>
          <a:ext cx="944567" cy="5413248"/>
        </a:xfrm>
        <a:prstGeom prst="round2SameRect">
          <a:avLst/>
        </a:prstGeom>
        <a:solidFill>
          <a:schemeClr val="accent3">
            <a:tint val="40000"/>
            <a:alpha val="90000"/>
            <a:hueOff val="3572285"/>
            <a:satOff val="-4598"/>
            <a:lumOff val="-35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572285"/>
              <a:satOff val="-4598"/>
              <a:lumOff val="-3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1300" kern="1200" dirty="0"/>
            <a:t>Art. 63.11  Contenidos Mínimos que deben tener los estatutos y cartas orgánicas: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300" b="1" u="sng" kern="1200" dirty="0"/>
            <a:t>Régimen de igualdad de género, generacional y de personas en situación de discapacidad.</a:t>
          </a:r>
          <a:endParaRPr lang="es-BO" sz="1300" kern="1200" dirty="0"/>
        </a:p>
      </dsp:txBody>
      <dsp:txXfrm rot="-5400000">
        <a:off x="3044952" y="1547170"/>
        <a:ext cx="5367138" cy="852347"/>
      </dsp:txXfrm>
    </dsp:sp>
    <dsp:sp modelId="{D08A1381-53CE-40A7-BA19-F68F53B69C9F}">
      <dsp:nvSpPr>
        <dsp:cNvPr id="0" name=""/>
        <dsp:cNvSpPr/>
      </dsp:nvSpPr>
      <dsp:spPr>
        <a:xfrm>
          <a:off x="0" y="1456460"/>
          <a:ext cx="3044952" cy="1033766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000" kern="1200" dirty="0"/>
            <a:t>CONTENIDOS DE LOS ESTATUTOS Y CARTAS ORGANICAS</a:t>
          </a:r>
        </a:p>
      </dsp:txBody>
      <dsp:txXfrm>
        <a:off x="50464" y="1506924"/>
        <a:ext cx="2944024" cy="932838"/>
      </dsp:txXfrm>
    </dsp:sp>
    <dsp:sp modelId="{36629F97-1D73-44A0-8724-AA81F4E4A768}">
      <dsp:nvSpPr>
        <dsp:cNvPr id="0" name=""/>
        <dsp:cNvSpPr/>
      </dsp:nvSpPr>
      <dsp:spPr>
        <a:xfrm rot="5400000">
          <a:off x="5067007" y="553741"/>
          <a:ext cx="1369136" cy="5413248"/>
        </a:xfrm>
        <a:prstGeom prst="round2SameRect">
          <a:avLst/>
        </a:prstGeom>
        <a:solidFill>
          <a:schemeClr val="accent3">
            <a:tint val="40000"/>
            <a:alpha val="90000"/>
            <a:hueOff val="7144569"/>
            <a:satOff val="-9195"/>
            <a:lumOff val="-71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144569"/>
              <a:satOff val="-9195"/>
              <a:lumOff val="-7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1400" kern="1200" dirty="0"/>
            <a:t>Art. 93.II.1 </a:t>
          </a:r>
          <a:r>
            <a:rPr lang="es-CR" sz="1400" b="1" kern="1200" dirty="0">
              <a:effectLst/>
            </a:rPr>
            <a:t>Diseñar y establecer el </a:t>
          </a:r>
          <a:r>
            <a:rPr lang="es-CR" sz="1400" b="1" u="sng" kern="1200" dirty="0">
              <a:effectLst/>
            </a:rPr>
            <a:t>plan de desarrollo económico y social del departamento</a:t>
          </a:r>
          <a:r>
            <a:rPr lang="es-CR" sz="1400" b="1" kern="1200" dirty="0">
              <a:effectLst/>
            </a:rPr>
            <a:t>, incorporando los criterios del desarrollo económico y </a:t>
          </a:r>
          <a:r>
            <a:rPr lang="es-CR" sz="1400" b="1" kern="1200" dirty="0"/>
            <a:t>humano, con </a:t>
          </a:r>
          <a:r>
            <a:rPr lang="es-CR" sz="1400" b="1" u="sng" kern="1200" dirty="0"/>
            <a:t>equidad de género</a:t>
          </a:r>
          <a:r>
            <a:rPr lang="es-CR" sz="1400" b="1" kern="1200" dirty="0"/>
            <a:t> </a:t>
          </a:r>
          <a:r>
            <a:rPr lang="es-CR" sz="1400" b="1" u="sng" kern="1200" dirty="0"/>
            <a:t>e</a:t>
          </a:r>
          <a:r>
            <a:rPr lang="es-CR" sz="1400" b="1" kern="1200" dirty="0"/>
            <a:t> </a:t>
          </a:r>
          <a:r>
            <a:rPr lang="es-CR" sz="1400" b="1" u="sng" kern="1200" dirty="0"/>
            <a:t>igualdad de oportunidades</a:t>
          </a:r>
          <a:r>
            <a:rPr lang="es-CR" sz="1400" b="1" kern="1200" dirty="0" smtClean="0"/>
            <a:t>,</a:t>
          </a:r>
          <a:endParaRPr lang="es-BO" sz="1400" kern="1200" dirty="0"/>
        </a:p>
      </dsp:txBody>
      <dsp:txXfrm rot="-5400000">
        <a:off x="3044951" y="2642633"/>
        <a:ext cx="5346412" cy="1235464"/>
      </dsp:txXfrm>
    </dsp:sp>
    <dsp:sp modelId="{B34C1A27-9CA9-416B-99D5-20DB82C612C1}">
      <dsp:nvSpPr>
        <dsp:cNvPr id="0" name=""/>
        <dsp:cNvSpPr/>
      </dsp:nvSpPr>
      <dsp:spPr>
        <a:xfrm>
          <a:off x="0" y="2741223"/>
          <a:ext cx="3044952" cy="1038284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000" kern="1200"/>
            <a:t>PLANIFICACIÓN</a:t>
          </a:r>
          <a:endParaRPr lang="es-BO" sz="2000" kern="1200" dirty="0"/>
        </a:p>
      </dsp:txBody>
      <dsp:txXfrm>
        <a:off x="50685" y="2791908"/>
        <a:ext cx="2943582" cy="936914"/>
      </dsp:txXfrm>
    </dsp:sp>
    <dsp:sp modelId="{9DD35F17-846D-4345-BA94-9389207CDCD8}">
      <dsp:nvSpPr>
        <dsp:cNvPr id="0" name=""/>
        <dsp:cNvSpPr/>
      </dsp:nvSpPr>
      <dsp:spPr>
        <a:xfrm rot="5400000">
          <a:off x="5067007" y="2008449"/>
          <a:ext cx="1369136" cy="5413248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400" kern="1200" dirty="0"/>
            <a:t>Art. 114 II. (…) sujeto a las disposiciones legales, las directrices y el clasificador </a:t>
          </a:r>
          <a:r>
            <a:rPr lang="es-CR" sz="1400" kern="1200" dirty="0" smtClean="0"/>
            <a:t>presupuestario, </a:t>
          </a:r>
          <a:r>
            <a:rPr lang="es-CR" sz="1400" kern="1200" dirty="0"/>
            <a:t>los mismos que incluirán </a:t>
          </a:r>
          <a:r>
            <a:rPr lang="es-CR" sz="1400" b="1" u="sng" kern="1200" dirty="0"/>
            <a:t>categorías de género para asegurar la eliminación de las brechas y desigualdades</a:t>
          </a:r>
          <a:r>
            <a:rPr lang="es-CR" sz="1400" kern="1200" dirty="0"/>
            <a:t>, cuando corresponda.</a:t>
          </a:r>
          <a:endParaRPr lang="es-B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400" kern="1200" dirty="0"/>
            <a:t>IV. Las ETA elaborarán el presupuesto </a:t>
          </a:r>
          <a:r>
            <a:rPr lang="es-CR" sz="1400" kern="1200" dirty="0" smtClean="0"/>
            <a:t>institucional (…) en </a:t>
          </a:r>
          <a:r>
            <a:rPr lang="es-CR" sz="1400" kern="1200" dirty="0"/>
            <a:t>el marco de la transparencia fiscal y </a:t>
          </a:r>
          <a:r>
            <a:rPr lang="es-CR" sz="1400" b="1" u="sng" kern="1200" dirty="0"/>
            <a:t>equidad de género</a:t>
          </a:r>
          <a:r>
            <a:rPr lang="es-CR" sz="1400" b="1" kern="1200" dirty="0"/>
            <a:t>.</a:t>
          </a:r>
        </a:p>
      </dsp:txBody>
      <dsp:txXfrm rot="-5400000">
        <a:off x="3044951" y="4097341"/>
        <a:ext cx="5346412" cy="1235464"/>
      </dsp:txXfrm>
    </dsp:sp>
    <dsp:sp modelId="{21795587-53B0-44E2-9CE3-4A2C13D0E097}">
      <dsp:nvSpPr>
        <dsp:cNvPr id="0" name=""/>
        <dsp:cNvSpPr/>
      </dsp:nvSpPr>
      <dsp:spPr>
        <a:xfrm>
          <a:off x="0" y="4152349"/>
          <a:ext cx="3044952" cy="1043059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000" kern="1200" dirty="0"/>
            <a:t>PRESUPUESTO DE LAS ETAS</a:t>
          </a:r>
        </a:p>
      </dsp:txBody>
      <dsp:txXfrm>
        <a:off x="50918" y="4203267"/>
        <a:ext cx="2943116" cy="94122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0FAC8-4436-4385-99F4-FDDF35A7DF90}">
      <dsp:nvSpPr>
        <dsp:cNvPr id="0" name=""/>
        <dsp:cNvSpPr/>
      </dsp:nvSpPr>
      <dsp:spPr>
        <a:xfrm rot="5400000">
          <a:off x="4995558" y="-1909060"/>
          <a:ext cx="1662656" cy="548412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Son aquellos que se producen cuando las disposiciones normativas (leyes o reglamentos) dan a hombres y mujeres una categorización y un tratamiento diferentes. En términos generales, los sesgos explícitos de género son fácilmente identificables pues normalmente constan por escrito en el código o las reglamentaciones fiscales, aunque también pueden reflejarse en prácticas informales. </a:t>
          </a:r>
          <a:endParaRPr lang="en-CA" sz="1400" kern="1200" dirty="0"/>
        </a:p>
      </dsp:txBody>
      <dsp:txXfrm rot="-5400000">
        <a:off x="3084822" y="82840"/>
        <a:ext cx="5402965" cy="1500328"/>
      </dsp:txXfrm>
    </dsp:sp>
    <dsp:sp modelId="{0BB8B819-B809-4293-9DCE-74EED1B1279F}">
      <dsp:nvSpPr>
        <dsp:cNvPr id="0" name=""/>
        <dsp:cNvSpPr/>
      </dsp:nvSpPr>
      <dsp:spPr>
        <a:xfrm>
          <a:off x="0" y="318495"/>
          <a:ext cx="3084822" cy="1029018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i="0" kern="1200" dirty="0" smtClean="0"/>
            <a:t>Sesgos explícitos: </a:t>
          </a:r>
          <a:endParaRPr lang="en-CA" sz="3200" i="0" kern="1200" dirty="0"/>
        </a:p>
      </dsp:txBody>
      <dsp:txXfrm>
        <a:off x="50233" y="368728"/>
        <a:ext cx="2984356" cy="928552"/>
      </dsp:txXfrm>
    </dsp:sp>
    <dsp:sp modelId="{FF340A90-E465-4BF1-91CB-DCDA73C04554}">
      <dsp:nvSpPr>
        <dsp:cNvPr id="0" name=""/>
        <dsp:cNvSpPr/>
      </dsp:nvSpPr>
      <dsp:spPr>
        <a:xfrm rot="5400000">
          <a:off x="4995558" y="-142487"/>
          <a:ext cx="1662656" cy="548412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Son aquellos que se producen cuando, debido a las convenciones sociales y al comportamiento económico de carácter típico, la aplicación de las disposiciones de la ley y de la reglamentación tributaria tiene consecuencias diferentes para los hombres y para las mujeres. El sesgo implícito es más difícil de identificar pues para ello es preciso observar las </a:t>
          </a:r>
          <a:endParaRPr lang="en-CA" sz="1400" kern="1200" dirty="0"/>
        </a:p>
      </dsp:txBody>
      <dsp:txXfrm rot="-5400000">
        <a:off x="3084822" y="1849413"/>
        <a:ext cx="5402965" cy="1500328"/>
      </dsp:txXfrm>
    </dsp:sp>
    <dsp:sp modelId="{C159B577-ED71-4F5E-A053-687D0C072507}">
      <dsp:nvSpPr>
        <dsp:cNvPr id="0" name=""/>
        <dsp:cNvSpPr/>
      </dsp:nvSpPr>
      <dsp:spPr>
        <a:xfrm>
          <a:off x="0" y="2151377"/>
          <a:ext cx="3084822" cy="896400"/>
        </a:xfrm>
        <a:prstGeom prst="roundRect">
          <a:avLst/>
        </a:prstGeom>
        <a:solidFill>
          <a:schemeClr val="accent3">
            <a:shade val="80000"/>
            <a:hueOff val="218907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i="0" kern="1200" dirty="0" smtClean="0">
              <a:solidFill>
                <a:schemeClr val="tx1"/>
              </a:solidFill>
            </a:rPr>
            <a:t>Sesgos implícitos: </a:t>
          </a:r>
          <a:endParaRPr lang="en-CA" sz="3200" i="0" kern="1200" dirty="0">
            <a:solidFill>
              <a:schemeClr val="tx1"/>
            </a:solidFill>
          </a:endParaRPr>
        </a:p>
      </dsp:txBody>
      <dsp:txXfrm>
        <a:off x="43759" y="2195136"/>
        <a:ext cx="2997304" cy="80888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FE7F9-EB24-4D80-814A-2C2AEA2DE562}">
      <dsp:nvSpPr>
        <dsp:cNvPr id="0" name=""/>
        <dsp:cNvSpPr/>
      </dsp:nvSpPr>
      <dsp:spPr>
        <a:xfrm>
          <a:off x="0" y="357962"/>
          <a:ext cx="8954616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En cumplimiento de las competencias  y normativa vigente los GAMs deben asignar los recursos necesarios para promover y desarrollar el:</a:t>
          </a:r>
          <a:endParaRPr lang="en-CA" sz="1800" kern="1200"/>
        </a:p>
      </dsp:txBody>
      <dsp:txXfrm>
        <a:off x="59399" y="417361"/>
        <a:ext cx="8835818" cy="1098002"/>
      </dsp:txXfrm>
    </dsp:sp>
    <dsp:sp modelId="{B53313EF-911A-4911-BEA8-425454C0B876}">
      <dsp:nvSpPr>
        <dsp:cNvPr id="0" name=""/>
        <dsp:cNvSpPr/>
      </dsp:nvSpPr>
      <dsp:spPr>
        <a:xfrm>
          <a:off x="0" y="1574762"/>
          <a:ext cx="8954616" cy="3296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309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/>
            <a:t>Programa Integral para el Desarrollo Económico-Productivo y Empleo para las Mujeres;</a:t>
          </a:r>
          <a:endParaRPr lang="en-CA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smtClean="0"/>
            <a:t>Programa de Servicios Públicos de Atención de Necesidades de la Familia; </a:t>
          </a:r>
          <a:endParaRPr lang="en-CA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/>
            <a:t>Programa de Difusión de Igualdad de Derechos y Responsabilidades entre Mujeres y Hombres en el Hogar, la Comunidad y el Municipio</a:t>
          </a:r>
          <a:endParaRPr lang="en-CA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/>
            <a:t>Fortalecimiento del Liderazgo Social y Político de las Mujeres y sus Organizaciones.</a:t>
          </a:r>
          <a:endParaRPr lang="en-CA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BO" sz="1800" b="1" u="sng" kern="1200" dirty="0" smtClean="0"/>
            <a:t>Asimismo, en cumplimiento a la Ley Nº 348 de 09 de marzo de 2013, Integral para Garantizar a las Mujeres una Vida Libre de Violencia y su decreto reglamentario Nº 2145 de 14 de octubre de 2014, los Gobiernos Autónomos Municipales e Indígena Originario Campesino deberán utilizar de los recursos del IDH de Seguridad Ciudadana el diez por ciento (10%), para mantenimiento y atención en los Servicios Legales Integrales Municipales para mujeres en situación de violencia y sus dependencias, a través de la provisión de personal y gastos de funcionamiento.</a:t>
          </a:r>
          <a:endParaRPr lang="en-CA" sz="1800" kern="1200" dirty="0"/>
        </a:p>
      </dsp:txBody>
      <dsp:txXfrm>
        <a:off x="0" y="1574762"/>
        <a:ext cx="8954616" cy="329647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8BDF9-5BA9-4FFA-90E1-E90D67F69798}">
      <dsp:nvSpPr>
        <dsp:cNvPr id="0" name=""/>
        <dsp:cNvSpPr/>
      </dsp:nvSpPr>
      <dsp:spPr>
        <a:xfrm>
          <a:off x="-6157027" y="-941978"/>
          <a:ext cx="7329181" cy="7329181"/>
        </a:xfrm>
        <a:prstGeom prst="blockArc">
          <a:avLst>
            <a:gd name="adj1" fmla="val 18900000"/>
            <a:gd name="adj2" fmla="val 2700000"/>
            <a:gd name="adj3" fmla="val 295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322112-9CA0-4AA5-8352-44D6EA95F66A}">
      <dsp:nvSpPr>
        <dsp:cNvPr id="0" name=""/>
        <dsp:cNvSpPr/>
      </dsp:nvSpPr>
      <dsp:spPr>
        <a:xfrm>
          <a:off x="512171" y="340217"/>
          <a:ext cx="8123794" cy="68087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0441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smtClean="0"/>
            <a:t>Buscan una aproximación a la inversión realizada para la igualdad de genero </a:t>
          </a:r>
          <a:endParaRPr lang="en-CA" sz="1900" kern="1200"/>
        </a:p>
      </dsp:txBody>
      <dsp:txXfrm>
        <a:off x="512171" y="340217"/>
        <a:ext cx="8123794" cy="680870"/>
      </dsp:txXfrm>
    </dsp:sp>
    <dsp:sp modelId="{8E548227-8C20-45B8-B4F3-BB97FC32B9C0}">
      <dsp:nvSpPr>
        <dsp:cNvPr id="0" name=""/>
        <dsp:cNvSpPr/>
      </dsp:nvSpPr>
      <dsp:spPr>
        <a:xfrm>
          <a:off x="86627" y="255108"/>
          <a:ext cx="851088" cy="85108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A1CA4DC-3133-49A9-9E28-A847EAC672DB}">
      <dsp:nvSpPr>
        <dsp:cNvPr id="0" name=""/>
        <dsp:cNvSpPr/>
      </dsp:nvSpPr>
      <dsp:spPr>
        <a:xfrm>
          <a:off x="1000063" y="1361197"/>
          <a:ext cx="7635902" cy="680870"/>
        </a:xfrm>
        <a:prstGeom prst="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tint val="50000"/>
                <a:satMod val="300000"/>
              </a:schemeClr>
            </a:gs>
            <a:gs pos="35000">
              <a:schemeClr val="accent3">
                <a:hueOff val="2812566"/>
                <a:satOff val="-4220"/>
                <a:lumOff val="-686"/>
                <a:alphaOff val="0"/>
                <a:tint val="37000"/>
                <a:satMod val="30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0441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smtClean="0"/>
            <a:t>Evalúa la importancia que prestan las entidades públicas, a la reducción de las brechas de género</a:t>
          </a:r>
          <a:endParaRPr lang="en-CA" sz="1900" kern="1200"/>
        </a:p>
      </dsp:txBody>
      <dsp:txXfrm>
        <a:off x="1000063" y="1361197"/>
        <a:ext cx="7635902" cy="680870"/>
      </dsp:txXfrm>
    </dsp:sp>
    <dsp:sp modelId="{6C3D3862-491A-4C77-B864-6EF2DB3F4AF6}">
      <dsp:nvSpPr>
        <dsp:cNvPr id="0" name=""/>
        <dsp:cNvSpPr/>
      </dsp:nvSpPr>
      <dsp:spPr>
        <a:xfrm>
          <a:off x="574519" y="1276088"/>
          <a:ext cx="851088" cy="85108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FC34478-9C15-4E07-AE81-FDF7032CB7B3}">
      <dsp:nvSpPr>
        <dsp:cNvPr id="0" name=""/>
        <dsp:cNvSpPr/>
      </dsp:nvSpPr>
      <dsp:spPr>
        <a:xfrm>
          <a:off x="1149807" y="2382176"/>
          <a:ext cx="7486159" cy="680870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0441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smtClean="0"/>
            <a:t>Visibiliza lo que la entidad pública va hacer  ó  ha hecho en la gestión,  respecto a la equidad de género, con los recursos que cuenta.</a:t>
          </a:r>
          <a:endParaRPr lang="en-CA" sz="1900" kern="1200"/>
        </a:p>
      </dsp:txBody>
      <dsp:txXfrm>
        <a:off x="1149807" y="2382176"/>
        <a:ext cx="7486159" cy="680870"/>
      </dsp:txXfrm>
    </dsp:sp>
    <dsp:sp modelId="{672EEE78-AA86-4540-A6A7-BB0E0F6E7EAF}">
      <dsp:nvSpPr>
        <dsp:cNvPr id="0" name=""/>
        <dsp:cNvSpPr/>
      </dsp:nvSpPr>
      <dsp:spPr>
        <a:xfrm>
          <a:off x="724263" y="2297067"/>
          <a:ext cx="851088" cy="85108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F01E49B-0E05-4E97-B58C-43FBC9FD0DAD}">
      <dsp:nvSpPr>
        <dsp:cNvPr id="0" name=""/>
        <dsp:cNvSpPr/>
      </dsp:nvSpPr>
      <dsp:spPr>
        <a:xfrm>
          <a:off x="1000063" y="3403156"/>
          <a:ext cx="7635902" cy="680870"/>
        </a:xfrm>
        <a:prstGeom prst="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tint val="50000"/>
                <a:satMod val="300000"/>
              </a:schemeClr>
            </a:gs>
            <a:gs pos="35000">
              <a:schemeClr val="accent3">
                <a:hueOff val="8437698"/>
                <a:satOff val="-12660"/>
                <a:lumOff val="-2059"/>
                <a:alphaOff val="0"/>
                <a:tint val="37000"/>
                <a:satMod val="30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0441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smtClean="0"/>
            <a:t>Mide la magnitud e incidencia de las organizaciones de mujeres en el presupuesto municipal.</a:t>
          </a:r>
          <a:endParaRPr lang="en-CA" sz="1900" kern="1200"/>
        </a:p>
      </dsp:txBody>
      <dsp:txXfrm>
        <a:off x="1000063" y="3403156"/>
        <a:ext cx="7635902" cy="680870"/>
      </dsp:txXfrm>
    </dsp:sp>
    <dsp:sp modelId="{8198B287-EE8B-4175-944D-7DB79602CFF7}">
      <dsp:nvSpPr>
        <dsp:cNvPr id="0" name=""/>
        <dsp:cNvSpPr/>
      </dsp:nvSpPr>
      <dsp:spPr>
        <a:xfrm>
          <a:off x="574519" y="3318047"/>
          <a:ext cx="851088" cy="85108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DE18712-D31F-40AE-A220-456B47C9E3EC}">
      <dsp:nvSpPr>
        <dsp:cNvPr id="0" name=""/>
        <dsp:cNvSpPr/>
      </dsp:nvSpPr>
      <dsp:spPr>
        <a:xfrm>
          <a:off x="512171" y="4424135"/>
          <a:ext cx="8123794" cy="680870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0441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smtClean="0"/>
            <a:t>Son herramientas para incidir en el presupuesto.</a:t>
          </a:r>
          <a:endParaRPr lang="en-CA" sz="1900" kern="1200"/>
        </a:p>
      </dsp:txBody>
      <dsp:txXfrm>
        <a:off x="512171" y="4424135"/>
        <a:ext cx="8123794" cy="680870"/>
      </dsp:txXfrm>
    </dsp:sp>
    <dsp:sp modelId="{72884EFD-B16E-406E-85A2-3545F4A21AF2}">
      <dsp:nvSpPr>
        <dsp:cNvPr id="0" name=""/>
        <dsp:cNvSpPr/>
      </dsp:nvSpPr>
      <dsp:spPr>
        <a:xfrm>
          <a:off x="86627" y="4339026"/>
          <a:ext cx="851088" cy="85108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7DD05-A673-4756-A48C-0C1C2C3B4444}">
      <dsp:nvSpPr>
        <dsp:cNvPr id="0" name=""/>
        <dsp:cNvSpPr/>
      </dsp:nvSpPr>
      <dsp:spPr>
        <a:xfrm>
          <a:off x="0" y="24713"/>
          <a:ext cx="8103216" cy="48960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700" kern="1200" dirty="0" smtClean="0"/>
            <a:t>Pueden Ser:</a:t>
          </a:r>
          <a:endParaRPr lang="en-CA" sz="1700" kern="1200" dirty="0"/>
        </a:p>
      </dsp:txBody>
      <dsp:txXfrm>
        <a:off x="0" y="24713"/>
        <a:ext cx="8103216" cy="489600"/>
      </dsp:txXfrm>
    </dsp:sp>
    <dsp:sp modelId="{FC6021B5-5356-4356-8143-BB3499F28D41}">
      <dsp:nvSpPr>
        <dsp:cNvPr id="0" name=""/>
        <dsp:cNvSpPr/>
      </dsp:nvSpPr>
      <dsp:spPr>
        <a:xfrm>
          <a:off x="0" y="514313"/>
          <a:ext cx="8103216" cy="205326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Proyectos de capacitación en derechos, fortalecimiento organizativo y de gestión, para mujeres y sus organizaciones</a:t>
          </a:r>
          <a:endParaRPr lang="en-CA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Proyectos de capacitación técnica, laboral, promoción de empleo y apoyo a iniciativas productivas para mujeres </a:t>
          </a:r>
          <a:endParaRPr lang="en-CA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smtClean="0"/>
            <a:t>Construcción de centros de reuniones, producción y/o comercialización para mujeres </a:t>
          </a:r>
          <a:endParaRPr lang="en-CA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smtClean="0"/>
            <a:t>Proyectos de promoción de la participación y liderazgo de las mujeres </a:t>
          </a:r>
          <a:endParaRPr lang="en-CA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smtClean="0"/>
            <a:t>Promoción de la permanencia de las niñas en la escuela</a:t>
          </a:r>
          <a:endParaRPr lang="en-CA" sz="1700" kern="1200"/>
        </a:p>
      </dsp:txBody>
      <dsp:txXfrm>
        <a:off x="0" y="514313"/>
        <a:ext cx="8103216" cy="2053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ECE1C-99C2-4C6C-B3C4-6D9D8C2F2BD3}">
      <dsp:nvSpPr>
        <dsp:cNvPr id="0" name=""/>
        <dsp:cNvSpPr/>
      </dsp:nvSpPr>
      <dsp:spPr>
        <a:xfrm>
          <a:off x="0" y="220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95EE31-41DB-4E37-95F6-5576E52EDDB6}">
      <dsp:nvSpPr>
        <dsp:cNvPr id="0" name=""/>
        <dsp:cNvSpPr/>
      </dsp:nvSpPr>
      <dsp:spPr>
        <a:xfrm>
          <a:off x="0" y="2209"/>
          <a:ext cx="82296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700" kern="1200" dirty="0"/>
            <a:t>El PDES es el plan de desarrollo a corto plazo mas importante</a:t>
          </a:r>
          <a:r>
            <a:rPr lang="es-BO" sz="2700" kern="1200" dirty="0" smtClean="0"/>
            <a:t>. Es una macro política pública que establece un marco ideológico y técnico para la planificación</a:t>
          </a:r>
          <a:endParaRPr lang="en-CA" sz="2700" kern="1200" dirty="0"/>
        </a:p>
      </dsp:txBody>
      <dsp:txXfrm>
        <a:off x="0" y="2209"/>
        <a:ext cx="8229600" cy="1507181"/>
      </dsp:txXfrm>
    </dsp:sp>
    <dsp:sp modelId="{4442F28E-86FD-403A-A075-B0398DEF4C9D}">
      <dsp:nvSpPr>
        <dsp:cNvPr id="0" name=""/>
        <dsp:cNvSpPr/>
      </dsp:nvSpPr>
      <dsp:spPr>
        <a:xfrm>
          <a:off x="0" y="150939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6D30F-C17D-41C4-A7CB-C8AC12BFFD20}">
      <dsp:nvSpPr>
        <dsp:cNvPr id="0" name=""/>
        <dsp:cNvSpPr/>
      </dsp:nvSpPr>
      <dsp:spPr>
        <a:xfrm>
          <a:off x="0" y="1509390"/>
          <a:ext cx="82296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/>
            <a:t>Establece 340 resultados, enmarcados en las 68 metas de los 13 pilares de la Agenda Patriótica 2025.</a:t>
          </a:r>
          <a:endParaRPr lang="en-CA" sz="2700" kern="1200"/>
        </a:p>
      </dsp:txBody>
      <dsp:txXfrm>
        <a:off x="0" y="1509390"/>
        <a:ext cx="8229600" cy="1507181"/>
      </dsp:txXfrm>
    </dsp:sp>
    <dsp:sp modelId="{7E97B24E-A4B6-40E3-9F82-208CF9C7F83A}">
      <dsp:nvSpPr>
        <dsp:cNvPr id="0" name=""/>
        <dsp:cNvSpPr/>
      </dsp:nvSpPr>
      <dsp:spPr>
        <a:xfrm>
          <a:off x="0" y="301657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FD4FB-78A4-401B-8003-09D7DF26D931}">
      <dsp:nvSpPr>
        <dsp:cNvPr id="0" name=""/>
        <dsp:cNvSpPr/>
      </dsp:nvSpPr>
      <dsp:spPr>
        <a:xfrm>
          <a:off x="0" y="3016572"/>
          <a:ext cx="82296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/>
            <a:t>La planificación de todas las entidades autónomas a corto plazo deben estar alineadas e integradas al PDES y a la Agenda Patriótica</a:t>
          </a:r>
          <a:endParaRPr lang="en-CA" sz="2700" kern="1200"/>
        </a:p>
      </dsp:txBody>
      <dsp:txXfrm>
        <a:off x="0" y="3016572"/>
        <a:ext cx="8229600" cy="150718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5C358-4EE7-4D76-B8F0-B8FC2A245FE4}">
      <dsp:nvSpPr>
        <dsp:cNvPr id="0" name=""/>
        <dsp:cNvSpPr/>
      </dsp:nvSpPr>
      <dsp:spPr>
        <a:xfrm>
          <a:off x="0" y="10632"/>
          <a:ext cx="7643812" cy="51840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800" kern="1200" smtClean="0"/>
            <a:t>Pueden Ser:</a:t>
          </a:r>
          <a:endParaRPr lang="en-CA" sz="1800" kern="1200"/>
        </a:p>
      </dsp:txBody>
      <dsp:txXfrm>
        <a:off x="0" y="10632"/>
        <a:ext cx="7643812" cy="518400"/>
      </dsp:txXfrm>
    </dsp:sp>
    <dsp:sp modelId="{63F9BC81-7061-4E9F-85DA-7998B44869DE}">
      <dsp:nvSpPr>
        <dsp:cNvPr id="0" name=""/>
        <dsp:cNvSpPr/>
      </dsp:nvSpPr>
      <dsp:spPr>
        <a:xfrm>
          <a:off x="0" y="529032"/>
          <a:ext cx="7643812" cy="212463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smtClean="0"/>
            <a:t>Construcción, equipamiento y funcionamiento de guarderías infantiles </a:t>
          </a:r>
          <a:endParaRPr lang="en-CA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smtClean="0"/>
            <a:t>Programas de alimentación/nutrición para niños/as menores de 6 años relacionados con las guarderías</a:t>
          </a:r>
          <a:endParaRPr lang="en-CA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Programas para el uso del tiempo libre durante período escolar y vacacional, para niños/as y adolescentes.</a:t>
          </a:r>
          <a:endParaRPr lang="en-CA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smtClean="0"/>
            <a:t>Programas de terapia ocupacional y recreación para personas de la tercera edad y para personas con capacidades diferentes.</a:t>
          </a:r>
          <a:endParaRPr lang="en-CA" sz="1800" kern="1200"/>
        </a:p>
      </dsp:txBody>
      <dsp:txXfrm>
        <a:off x="0" y="529032"/>
        <a:ext cx="7643812" cy="212463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647CF-3251-4A61-BBD9-1404DF480201}">
      <dsp:nvSpPr>
        <dsp:cNvPr id="0" name=""/>
        <dsp:cNvSpPr/>
      </dsp:nvSpPr>
      <dsp:spPr>
        <a:xfrm>
          <a:off x="0" y="165676"/>
          <a:ext cx="8632252" cy="432000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Pueden ser programas, proyectos, y/o servicios como: </a:t>
          </a:r>
          <a:endParaRPr lang="en-CA" sz="1500" kern="1200" dirty="0"/>
        </a:p>
      </dsp:txBody>
      <dsp:txXfrm>
        <a:off x="0" y="165676"/>
        <a:ext cx="8632252" cy="432000"/>
      </dsp:txXfrm>
    </dsp:sp>
    <dsp:sp modelId="{F103BB8A-8D3A-4DC8-9DC3-BA6CE6B26861}">
      <dsp:nvSpPr>
        <dsp:cNvPr id="0" name=""/>
        <dsp:cNvSpPr/>
      </dsp:nvSpPr>
      <dsp:spPr>
        <a:xfrm>
          <a:off x="0" y="597676"/>
          <a:ext cx="8632252" cy="201757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Funcionamiento de una instancia institucionalizada (Dirección, Jefatura) responsable de las políticas de género.</a:t>
          </a:r>
          <a:endParaRPr lang="en-CA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Proyectos de difusión, sensibilización y/o servicios sobre derechos sexuales y reproductivos. </a:t>
          </a:r>
          <a:endParaRPr lang="en-CA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Proyectos de prevención y atención de la violencia intrafamiliar y doméstica.</a:t>
          </a:r>
          <a:endParaRPr lang="en-CA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Campañas, ferias, programas de difusión y sensibilización sobre igualdad de derechos entre mujeres y hombres responsabilidades compartidas en el trabajo doméstico y cuidado de la familia, sobre valores de equidad social, étnica y de género. </a:t>
          </a:r>
          <a:endParaRPr lang="en-CA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Capacitación a funcionarios/as públicos en políticas, programas y presupuestos de equidad de género.</a:t>
          </a:r>
          <a:r>
            <a:rPr lang="es-BO" sz="1500" kern="1200" dirty="0" smtClean="0"/>
            <a:t> </a:t>
          </a:r>
          <a:endParaRPr lang="en-CA" sz="1500" kern="1200" dirty="0"/>
        </a:p>
      </dsp:txBody>
      <dsp:txXfrm>
        <a:off x="0" y="597676"/>
        <a:ext cx="8632252" cy="20175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B56A5-7EB8-4092-A0F3-831BF9B2AC0F}">
      <dsp:nvSpPr>
        <dsp:cNvPr id="0" name=""/>
        <dsp:cNvSpPr/>
      </dsp:nvSpPr>
      <dsp:spPr>
        <a:xfrm>
          <a:off x="-45208" y="-138735"/>
          <a:ext cx="9535474" cy="7366372"/>
        </a:xfrm>
        <a:prstGeom prst="circularArrow">
          <a:avLst>
            <a:gd name="adj1" fmla="val 5544"/>
            <a:gd name="adj2" fmla="val 330680"/>
            <a:gd name="adj3" fmla="val 14333702"/>
            <a:gd name="adj4" fmla="val 17055036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E09BBD-F67B-4E86-86AD-D71A9E984DDB}">
      <dsp:nvSpPr>
        <dsp:cNvPr id="0" name=""/>
        <dsp:cNvSpPr/>
      </dsp:nvSpPr>
      <dsp:spPr>
        <a:xfrm>
          <a:off x="3428985" y="97813"/>
          <a:ext cx="2587085" cy="89334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1.ERRADICACION DE LA EXTREMA POBREZA</a:t>
          </a:r>
          <a:endParaRPr lang="es-BO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72594" y="141422"/>
        <a:ext cx="2499867" cy="806126"/>
      </dsp:txXfrm>
    </dsp:sp>
    <dsp:sp modelId="{D55C1EC8-6D67-4F68-9E9B-7E52BC9B9FB4}">
      <dsp:nvSpPr>
        <dsp:cNvPr id="0" name=""/>
        <dsp:cNvSpPr/>
      </dsp:nvSpPr>
      <dsp:spPr>
        <a:xfrm>
          <a:off x="6072188" y="1017905"/>
          <a:ext cx="2268013" cy="79844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SOCIALIZACIÓN Y UNIVERSALIZACIÓN DE LOS SERVICIOS BÁSICOS CON SOBERANÍA PARA VIVIR BIEN</a:t>
          </a:r>
          <a:endParaRPr lang="es-BO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11165" y="1056882"/>
        <a:ext cx="2190059" cy="720493"/>
      </dsp:txXfrm>
    </dsp:sp>
    <dsp:sp modelId="{F3F1E586-0DC6-4E7C-A7E9-BA45BCB8CD30}">
      <dsp:nvSpPr>
        <dsp:cNvPr id="0" name=""/>
        <dsp:cNvSpPr/>
      </dsp:nvSpPr>
      <dsp:spPr>
        <a:xfrm>
          <a:off x="6500832" y="2018024"/>
          <a:ext cx="2300180" cy="69254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SALUD, EDUCACIÓN Y DEPORTE PARA LA FORMACIÓN DE UN SER HUMANO INTEGRAL</a:t>
          </a:r>
          <a:endParaRPr lang="es-BO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34639" y="2051831"/>
        <a:ext cx="2232566" cy="624934"/>
      </dsp:txXfrm>
    </dsp:sp>
    <dsp:sp modelId="{76B14042-59C2-4E0E-BBF1-0A23D25CD097}">
      <dsp:nvSpPr>
        <dsp:cNvPr id="0" name=""/>
        <dsp:cNvSpPr/>
      </dsp:nvSpPr>
      <dsp:spPr>
        <a:xfrm>
          <a:off x="7043011" y="2875288"/>
          <a:ext cx="2100977" cy="66079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SOBERANÍA CIENTÍFICA Y TECNOLOGÍA CON IDENTIDAD PROPIA</a:t>
          </a:r>
          <a:endParaRPr lang="es-BO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75268" y="2907545"/>
        <a:ext cx="2036463" cy="596282"/>
      </dsp:txXfrm>
    </dsp:sp>
    <dsp:sp modelId="{7AC75472-9055-4592-842F-930B958E7F92}">
      <dsp:nvSpPr>
        <dsp:cNvPr id="0" name=""/>
        <dsp:cNvSpPr/>
      </dsp:nvSpPr>
      <dsp:spPr>
        <a:xfrm>
          <a:off x="6791509" y="3652039"/>
          <a:ext cx="2352489" cy="76539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 SOBERANÍA COMUNITARIA, FINANCIERA SIN SERVILISMO AL CAPITALISMO FINANCIERO</a:t>
          </a:r>
          <a:endParaRPr lang="es-BO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28872" y="3689402"/>
        <a:ext cx="2277763" cy="690668"/>
      </dsp:txXfrm>
    </dsp:sp>
    <dsp:sp modelId="{376EE138-1A89-484C-96AD-C17582A17C76}">
      <dsp:nvSpPr>
        <dsp:cNvPr id="0" name=""/>
        <dsp:cNvSpPr/>
      </dsp:nvSpPr>
      <dsp:spPr>
        <a:xfrm>
          <a:off x="6429389" y="4437856"/>
          <a:ext cx="2422256" cy="10436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6. SOBERANÍA PRODUCTIVA CON DIVERSIFICACIÓN  DESARROLLO INTEGRAL SIN LA DICTADURA DEL MERCADO CAPITALISTA</a:t>
          </a:r>
          <a:endParaRPr lang="es-BO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80338" y="4488805"/>
        <a:ext cx="2320358" cy="941790"/>
      </dsp:txXfrm>
    </dsp:sp>
    <dsp:sp modelId="{BADB2BCF-5F8E-4475-977B-599DB382BDC1}">
      <dsp:nvSpPr>
        <dsp:cNvPr id="0" name=""/>
        <dsp:cNvSpPr/>
      </dsp:nvSpPr>
      <dsp:spPr>
        <a:xfrm>
          <a:off x="4573330" y="5642279"/>
          <a:ext cx="2919704" cy="101011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7. SOBERANÍA SOBRE NUESTROS RECURSOS NATURALES CON NACIONALIZACIÓN, INDUSTRIALIZACIÓN Y COMERCIALIZACIÓN EN ARMONÍA Y EQUILIBRIO CON LA MADRE TIERRA</a:t>
          </a:r>
          <a:endParaRPr lang="es-BO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22640" y="5691589"/>
        <a:ext cx="2821084" cy="911493"/>
      </dsp:txXfrm>
    </dsp:sp>
    <dsp:sp modelId="{A2D1D1C2-6174-49CE-99BB-0B4868CD5850}">
      <dsp:nvSpPr>
        <dsp:cNvPr id="0" name=""/>
        <dsp:cNvSpPr/>
      </dsp:nvSpPr>
      <dsp:spPr>
        <a:xfrm>
          <a:off x="1259627" y="5911805"/>
          <a:ext cx="2712095" cy="74059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8. SOBERANÍA ALIMENTARIA A TRAVÉS DE LA CONSTRUCCIÓN DE SABER ALIMENTARSE PARA VIVIR BIEN </a:t>
          </a:r>
          <a:endParaRPr lang="es-BO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95780" y="5947958"/>
        <a:ext cx="2639789" cy="668288"/>
      </dsp:txXfrm>
    </dsp:sp>
    <dsp:sp modelId="{6ACA59EF-9FDB-47A4-A103-B4EAF1DD7481}">
      <dsp:nvSpPr>
        <dsp:cNvPr id="0" name=""/>
        <dsp:cNvSpPr/>
      </dsp:nvSpPr>
      <dsp:spPr>
        <a:xfrm>
          <a:off x="539559" y="4735571"/>
          <a:ext cx="2145210" cy="93835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9. SOBERANÍA AMBIENTAL CON DESARROLLO INTEGRAL, RESPETANDO LOS DERECHOS DE LA MADRE TIERRA </a:t>
          </a:r>
          <a:endParaRPr lang="es-BO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5366" y="4781378"/>
        <a:ext cx="2053596" cy="846737"/>
      </dsp:txXfrm>
    </dsp:sp>
    <dsp:sp modelId="{8815D809-F32E-4ED0-B0EE-0677784B28D0}">
      <dsp:nvSpPr>
        <dsp:cNvPr id="0" name=""/>
        <dsp:cNvSpPr/>
      </dsp:nvSpPr>
      <dsp:spPr>
        <a:xfrm>
          <a:off x="179504" y="3871485"/>
          <a:ext cx="2005914" cy="69930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2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10. INTEGRACIÓN</a:t>
          </a:r>
          <a:r>
            <a:rPr lang="es-BO" sz="1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COMPLEMENTARIA DE LOS PUEBLOS CON SOBERANÍA </a:t>
          </a:r>
          <a:endParaRPr lang="es-BO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3641" y="3905622"/>
        <a:ext cx="1937640" cy="631034"/>
      </dsp:txXfrm>
    </dsp:sp>
    <dsp:sp modelId="{B46E3E65-0F98-498C-9C1C-543829F9A609}">
      <dsp:nvSpPr>
        <dsp:cNvPr id="0" name=""/>
        <dsp:cNvSpPr/>
      </dsp:nvSpPr>
      <dsp:spPr>
        <a:xfrm>
          <a:off x="15" y="2727311"/>
          <a:ext cx="2539349" cy="85896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11. SOBERANÍA Y TRANSPARENCIA EN LA GESTIÓN PÚBLICA BAJO LOS PRINCIPIOS DE “NO ROBAR”, “NO MENTIR”, “NO SER FLOJO”</a:t>
          </a:r>
          <a:endParaRPr lang="es-BO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946" y="2769242"/>
        <a:ext cx="2455487" cy="775101"/>
      </dsp:txXfrm>
    </dsp:sp>
    <dsp:sp modelId="{C9565CF7-2D69-4714-8860-A6982A283296}">
      <dsp:nvSpPr>
        <dsp:cNvPr id="0" name=""/>
        <dsp:cNvSpPr/>
      </dsp:nvSpPr>
      <dsp:spPr>
        <a:xfrm>
          <a:off x="251486" y="1783242"/>
          <a:ext cx="2456974" cy="77566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12. </a:t>
          </a:r>
          <a:r>
            <a:rPr lang="es-BO" sz="1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DISFRUTE Y FELICIDAD DE </a:t>
          </a:r>
          <a:r>
            <a:rPr lang="es-BO" sz="1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NUESTRAS FIESTAS, DE NUESTRA MÚSICA, DE NUESTROS RÍOS, NUESTRA SELVA</a:t>
          </a:r>
          <a:endParaRPr lang="es-BO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9351" y="1821107"/>
        <a:ext cx="2381244" cy="699939"/>
      </dsp:txXfrm>
    </dsp:sp>
    <dsp:sp modelId="{F464E9EA-E5F7-4F94-8311-0EBE8F9A048B}">
      <dsp:nvSpPr>
        <dsp:cNvPr id="0" name=""/>
        <dsp:cNvSpPr/>
      </dsp:nvSpPr>
      <dsp:spPr>
        <a:xfrm>
          <a:off x="755570" y="847129"/>
          <a:ext cx="2309616" cy="82275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13. REENCUENTRO SOBERANO CON NUESTRA ALEGRÍA, FELICIDAD, PROSPERIDAD Y NUESTRO MAR</a:t>
          </a:r>
          <a:endParaRPr lang="es-BO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95733" y="887292"/>
        <a:ext cx="2229290" cy="7424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428120-F26E-4057-ACCD-F1053262E52A}">
      <dsp:nvSpPr>
        <dsp:cNvPr id="0" name=""/>
        <dsp:cNvSpPr/>
      </dsp:nvSpPr>
      <dsp:spPr>
        <a:xfrm>
          <a:off x="0" y="85635"/>
          <a:ext cx="8229600" cy="13393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400" kern="1200" smtClean="0"/>
            <a:t>No existe un pilar específico para construir igualdad de género, es necesario transversalizar la igualdad en todos los niveles</a:t>
          </a:r>
          <a:endParaRPr lang="en-CA" sz="2400" kern="1200"/>
        </a:p>
      </dsp:txBody>
      <dsp:txXfrm>
        <a:off x="65384" y="151019"/>
        <a:ext cx="8098832" cy="1208624"/>
      </dsp:txXfrm>
    </dsp:sp>
    <dsp:sp modelId="{D4236238-69DC-4355-A13B-3A023A6C3AD5}">
      <dsp:nvSpPr>
        <dsp:cNvPr id="0" name=""/>
        <dsp:cNvSpPr/>
      </dsp:nvSpPr>
      <dsp:spPr>
        <a:xfrm>
          <a:off x="0" y="1551747"/>
          <a:ext cx="8229600" cy="124914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400" kern="1200" dirty="0" smtClean="0"/>
            <a:t>El Pilar 1: Erradicación de la Pobreza Extrema y el Pilar 3: Salud, Educación y Deportes toman en cuenta directamente:</a:t>
          </a:r>
          <a:endParaRPr lang="en-CA" sz="2400" kern="1200" dirty="0"/>
        </a:p>
      </dsp:txBody>
      <dsp:txXfrm>
        <a:off x="60978" y="1612725"/>
        <a:ext cx="8107644" cy="1127184"/>
      </dsp:txXfrm>
    </dsp:sp>
    <dsp:sp modelId="{F7512517-3E89-49F2-BC8E-6BB838DEC606}">
      <dsp:nvSpPr>
        <dsp:cNvPr id="0" name=""/>
        <dsp:cNvSpPr/>
      </dsp:nvSpPr>
      <dsp:spPr>
        <a:xfrm>
          <a:off x="0" y="2800887"/>
          <a:ext cx="8229600" cy="163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BO" sz="2400" kern="1200" dirty="0" smtClean="0"/>
            <a:t>Autonomía Económica</a:t>
          </a:r>
          <a:endParaRPr lang="en-CA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BO" sz="2400" kern="1200" dirty="0" smtClean="0"/>
            <a:t>Autonomía del Cuerpo</a:t>
          </a:r>
          <a:endParaRPr lang="en-CA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BO" sz="2400" kern="1200" dirty="0" smtClean="0"/>
            <a:t>Derecho a una Vida libre de violencia</a:t>
          </a:r>
          <a:endParaRPr lang="en-CA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BO" sz="2400" kern="1200" dirty="0" smtClean="0"/>
            <a:t>Autonomía política de las mujeres</a:t>
          </a:r>
          <a:endParaRPr lang="en-CA" sz="2400" kern="1200" dirty="0"/>
        </a:p>
      </dsp:txBody>
      <dsp:txXfrm>
        <a:off x="0" y="2800887"/>
        <a:ext cx="8229600" cy="16394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6C777-24F2-41BA-8A17-30B2BA96F0E6}">
      <dsp:nvSpPr>
        <dsp:cNvPr id="0" name=""/>
        <dsp:cNvSpPr/>
      </dsp:nvSpPr>
      <dsp:spPr>
        <a:xfrm>
          <a:off x="0" y="3271382"/>
          <a:ext cx="4089442" cy="107348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Dimensiones sociales, culturales, políticas, económicas, ecológicas y afectivas. </a:t>
          </a:r>
          <a:endParaRPr lang="en-CA" sz="2000" kern="1200" dirty="0"/>
        </a:p>
      </dsp:txBody>
      <dsp:txXfrm>
        <a:off x="0" y="3271382"/>
        <a:ext cx="4089442" cy="1073488"/>
      </dsp:txXfrm>
    </dsp:sp>
    <dsp:sp modelId="{75442A86-0E5C-4CB7-B27F-E6C42D3B14EF}">
      <dsp:nvSpPr>
        <dsp:cNvPr id="0" name=""/>
        <dsp:cNvSpPr/>
      </dsp:nvSpPr>
      <dsp:spPr>
        <a:xfrm rot="10800000">
          <a:off x="0" y="1635691"/>
          <a:ext cx="4089442" cy="1651025"/>
        </a:xfrm>
        <a:prstGeom prst="upArrowCallou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Busca la planificación integral de largo, mediano y corto plazo </a:t>
          </a:r>
          <a:endParaRPr lang="en-CA" sz="2000" kern="1200" dirty="0"/>
        </a:p>
      </dsp:txBody>
      <dsp:txXfrm rot="10800000">
        <a:off x="0" y="1635691"/>
        <a:ext cx="4089442" cy="1072787"/>
      </dsp:txXfrm>
    </dsp:sp>
    <dsp:sp modelId="{51D9A785-C59D-43B5-B52A-8795F5C2AB71}">
      <dsp:nvSpPr>
        <dsp:cNvPr id="0" name=""/>
        <dsp:cNvSpPr/>
      </dsp:nvSpPr>
      <dsp:spPr>
        <a:xfrm rot="10800000">
          <a:off x="0" y="767"/>
          <a:ext cx="4089442" cy="1651025"/>
        </a:xfrm>
        <a:prstGeom prst="upArrowCallou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Es el conjunto de normas, subsistemas, procesos, metodologías, mecanismos y procedimientos</a:t>
          </a:r>
          <a:endParaRPr lang="en-CA" sz="2000" kern="1200" dirty="0"/>
        </a:p>
      </dsp:txBody>
      <dsp:txXfrm rot="10800000">
        <a:off x="0" y="767"/>
        <a:ext cx="4089442" cy="10727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03561-BB1E-4297-ACD6-B1C07B237A1F}">
      <dsp:nvSpPr>
        <dsp:cNvPr id="0" name=""/>
        <dsp:cNvSpPr/>
      </dsp:nvSpPr>
      <dsp:spPr>
        <a:xfrm>
          <a:off x="466618" y="636509"/>
          <a:ext cx="3603266" cy="3603266"/>
        </a:xfrm>
        <a:prstGeom prst="circularArrow">
          <a:avLst>
            <a:gd name="adj1" fmla="val 5544"/>
            <a:gd name="adj2" fmla="val 330680"/>
            <a:gd name="adj3" fmla="val 13877771"/>
            <a:gd name="adj4" fmla="val 17324288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7BFAFCD-4313-4489-9D59-DC7449D7CDB6}">
      <dsp:nvSpPr>
        <dsp:cNvPr id="0" name=""/>
        <dsp:cNvSpPr/>
      </dsp:nvSpPr>
      <dsp:spPr>
        <a:xfrm>
          <a:off x="1461959" y="655281"/>
          <a:ext cx="1612585" cy="80629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Formulación</a:t>
          </a:r>
        </a:p>
      </dsp:txBody>
      <dsp:txXfrm>
        <a:off x="1501319" y="694641"/>
        <a:ext cx="1533865" cy="727572"/>
      </dsp:txXfrm>
    </dsp:sp>
    <dsp:sp modelId="{E01CA60B-F6A9-47B5-A10B-A9623DFB60BA}">
      <dsp:nvSpPr>
        <dsp:cNvPr id="0" name=""/>
        <dsp:cNvSpPr/>
      </dsp:nvSpPr>
      <dsp:spPr>
        <a:xfrm>
          <a:off x="2923328" y="1717027"/>
          <a:ext cx="1612585" cy="80629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/>
            <a:t>Asignación de recursos</a:t>
          </a:r>
        </a:p>
      </dsp:txBody>
      <dsp:txXfrm>
        <a:off x="2962688" y="1756387"/>
        <a:ext cx="1533865" cy="727572"/>
      </dsp:txXfrm>
    </dsp:sp>
    <dsp:sp modelId="{CC365692-2A9B-4622-980A-17D2B759562E}">
      <dsp:nvSpPr>
        <dsp:cNvPr id="0" name=""/>
        <dsp:cNvSpPr/>
      </dsp:nvSpPr>
      <dsp:spPr>
        <a:xfrm>
          <a:off x="2238393" y="3434969"/>
          <a:ext cx="1866067" cy="80629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Implementación</a:t>
          </a:r>
          <a:endParaRPr lang="es-ES" sz="1600" b="1" kern="1200" dirty="0"/>
        </a:p>
      </dsp:txBody>
      <dsp:txXfrm>
        <a:off x="2277753" y="3474329"/>
        <a:ext cx="1787347" cy="727572"/>
      </dsp:txXfrm>
    </dsp:sp>
    <dsp:sp modelId="{C3E6AB25-CDE1-46C7-B708-B1FB19B03E93}">
      <dsp:nvSpPr>
        <dsp:cNvPr id="0" name=""/>
        <dsp:cNvSpPr/>
      </dsp:nvSpPr>
      <dsp:spPr>
        <a:xfrm>
          <a:off x="558783" y="3434969"/>
          <a:ext cx="1612585" cy="80629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/>
            <a:t>Seguimiento</a:t>
          </a:r>
          <a:endParaRPr lang="es-ES" sz="1600" b="1" kern="1200" dirty="0"/>
        </a:p>
      </dsp:txBody>
      <dsp:txXfrm>
        <a:off x="598143" y="3474329"/>
        <a:ext cx="1533865" cy="727572"/>
      </dsp:txXfrm>
    </dsp:sp>
    <dsp:sp modelId="{95DD2C9A-E097-41FB-8597-2499D8CBAA91}">
      <dsp:nvSpPr>
        <dsp:cNvPr id="0" name=""/>
        <dsp:cNvSpPr/>
      </dsp:nvSpPr>
      <dsp:spPr>
        <a:xfrm>
          <a:off x="590" y="1717027"/>
          <a:ext cx="1612585" cy="80629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/>
            <a:t>Evaluación</a:t>
          </a:r>
          <a:endParaRPr lang="es-ES" sz="1600" b="1" kern="1200" dirty="0"/>
        </a:p>
      </dsp:txBody>
      <dsp:txXfrm>
        <a:off x="39950" y="1756387"/>
        <a:ext cx="1533865" cy="7275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FC27E-CD30-46ED-BB3B-3B2FE580A561}">
      <dsp:nvSpPr>
        <dsp:cNvPr id="0" name=""/>
        <dsp:cNvSpPr/>
      </dsp:nvSpPr>
      <dsp:spPr>
        <a:xfrm rot="5400000">
          <a:off x="5497000" y="-2289375"/>
          <a:ext cx="757704" cy="553021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/>
            <a:t>Busca una planificación integral  de las dimensiones sociales, culturales, políticas, económicas, ecológicas y afectivas, en todos loa niveles Estatales.</a:t>
          </a:r>
          <a:endParaRPr lang="en-CA" sz="1400" kern="1200"/>
        </a:p>
      </dsp:txBody>
      <dsp:txXfrm rot="-5400000">
        <a:off x="3110745" y="133868"/>
        <a:ext cx="5493226" cy="683728"/>
      </dsp:txXfrm>
    </dsp:sp>
    <dsp:sp modelId="{75C232FD-30A3-48F5-8491-B959FE133A71}">
      <dsp:nvSpPr>
        <dsp:cNvPr id="0" name=""/>
        <dsp:cNvSpPr/>
      </dsp:nvSpPr>
      <dsp:spPr>
        <a:xfrm>
          <a:off x="0" y="2166"/>
          <a:ext cx="3110745" cy="9471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/>
            <a:t>Planificación con Integralidad</a:t>
          </a:r>
          <a:endParaRPr lang="en-CA" sz="2400" kern="1200"/>
        </a:p>
      </dsp:txBody>
      <dsp:txXfrm>
        <a:off x="46235" y="48401"/>
        <a:ext cx="3018275" cy="854660"/>
      </dsp:txXfrm>
    </dsp:sp>
    <dsp:sp modelId="{2F383A3F-8060-4B4F-8B87-54CA92FFE885}">
      <dsp:nvSpPr>
        <dsp:cNvPr id="0" name=""/>
        <dsp:cNvSpPr/>
      </dsp:nvSpPr>
      <dsp:spPr>
        <a:xfrm rot="5400000">
          <a:off x="5497000" y="-1294888"/>
          <a:ext cx="757704" cy="5530214"/>
        </a:xfrm>
        <a:prstGeom prst="round2SameRect">
          <a:avLst/>
        </a:prstGeom>
        <a:solidFill>
          <a:schemeClr val="accent2">
            <a:tint val="40000"/>
            <a:alpha val="90000"/>
            <a:hueOff val="1256455"/>
            <a:satOff val="-1094"/>
            <a:lumOff val="-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256455"/>
              <a:satOff val="-1094"/>
              <a:lumOff val="-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/>
            <a:t>Comprende las concurrencias de acciones, de todas las entidades  para alcanzar el desarrollo integral para Vivir Bien y construir una sociedad justa, solidaria y equitativa.</a:t>
          </a:r>
          <a:endParaRPr lang="en-CA" sz="1400" kern="1200"/>
        </a:p>
      </dsp:txBody>
      <dsp:txXfrm rot="-5400000">
        <a:off x="3110745" y="1128355"/>
        <a:ext cx="5493226" cy="683728"/>
      </dsp:txXfrm>
    </dsp:sp>
    <dsp:sp modelId="{72668D6B-0695-49AA-8634-17ED22FB1D98}">
      <dsp:nvSpPr>
        <dsp:cNvPr id="0" name=""/>
        <dsp:cNvSpPr/>
      </dsp:nvSpPr>
      <dsp:spPr>
        <a:xfrm>
          <a:off x="0" y="996653"/>
          <a:ext cx="3110745" cy="947130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/>
            <a:t>Planificación con Complementariedad</a:t>
          </a:r>
          <a:endParaRPr lang="en-CA" sz="2400" kern="1200"/>
        </a:p>
      </dsp:txBody>
      <dsp:txXfrm>
        <a:off x="46235" y="1042888"/>
        <a:ext cx="3018275" cy="854660"/>
      </dsp:txXfrm>
    </dsp:sp>
    <dsp:sp modelId="{39654429-F90F-4320-979C-19753DF1A68D}">
      <dsp:nvSpPr>
        <dsp:cNvPr id="0" name=""/>
        <dsp:cNvSpPr/>
      </dsp:nvSpPr>
      <dsp:spPr>
        <a:xfrm rot="5400000">
          <a:off x="5497000" y="-300401"/>
          <a:ext cx="757704" cy="5530214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/>
            <a:t>Es la coordinación entre el Órgano Rector  y las entidades de planificación para la articulación y concordancia del proceso cíclico de la planificación </a:t>
          </a:r>
          <a:endParaRPr lang="en-CA" sz="1400" kern="1200"/>
        </a:p>
      </dsp:txBody>
      <dsp:txXfrm rot="-5400000">
        <a:off x="3110745" y="2122842"/>
        <a:ext cx="5493226" cy="683728"/>
      </dsp:txXfrm>
    </dsp:sp>
    <dsp:sp modelId="{8DFB7F41-D3EE-4B76-844B-8A0943ACC73A}">
      <dsp:nvSpPr>
        <dsp:cNvPr id="0" name=""/>
        <dsp:cNvSpPr/>
      </dsp:nvSpPr>
      <dsp:spPr>
        <a:xfrm>
          <a:off x="0" y="1991140"/>
          <a:ext cx="3110745" cy="94713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/>
            <a:t>Planificación con Coordinación </a:t>
          </a:r>
          <a:endParaRPr lang="en-CA" sz="2400" kern="1200"/>
        </a:p>
      </dsp:txBody>
      <dsp:txXfrm>
        <a:off x="46235" y="2037375"/>
        <a:ext cx="3018275" cy="854660"/>
      </dsp:txXfrm>
    </dsp:sp>
    <dsp:sp modelId="{1B55BAC0-B4FC-4617-A678-53926AD24853}">
      <dsp:nvSpPr>
        <dsp:cNvPr id="0" name=""/>
        <dsp:cNvSpPr/>
      </dsp:nvSpPr>
      <dsp:spPr>
        <a:xfrm rot="5400000">
          <a:off x="5497000" y="694085"/>
          <a:ext cx="757704" cy="5530214"/>
        </a:xfrm>
        <a:prstGeom prst="round2SameRect">
          <a:avLst/>
        </a:prstGeom>
        <a:solidFill>
          <a:schemeClr val="accent2">
            <a:tint val="40000"/>
            <a:alpha val="90000"/>
            <a:hueOff val="3769366"/>
            <a:satOff val="-3283"/>
            <a:lumOff val="-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769366"/>
              <a:satOff val="-3283"/>
              <a:lumOff val="-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/>
            <a:t>La planificación complementaria, compatible e interdependiente, con la gestión de los sistemas de vida busca garantizar el respeto a los derechos humanos, y de la Madre Tierra</a:t>
          </a:r>
          <a:endParaRPr lang="en-CA" sz="1400" kern="1200"/>
        </a:p>
      </dsp:txBody>
      <dsp:txXfrm rot="-5400000">
        <a:off x="3110745" y="3117328"/>
        <a:ext cx="5493226" cy="683728"/>
      </dsp:txXfrm>
    </dsp:sp>
    <dsp:sp modelId="{163D7713-DD8C-4020-9293-2DC9B2EBB78F}">
      <dsp:nvSpPr>
        <dsp:cNvPr id="0" name=""/>
        <dsp:cNvSpPr/>
      </dsp:nvSpPr>
      <dsp:spPr>
        <a:xfrm>
          <a:off x="0" y="2985627"/>
          <a:ext cx="3110745" cy="947130"/>
        </a:xfrm>
        <a:prstGeom prst="round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/>
            <a:t>Planificación con Respeto de Derechos</a:t>
          </a:r>
          <a:endParaRPr lang="en-CA" sz="2400" kern="1200"/>
        </a:p>
      </dsp:txBody>
      <dsp:txXfrm>
        <a:off x="46235" y="3031862"/>
        <a:ext cx="3018275" cy="854660"/>
      </dsp:txXfrm>
    </dsp:sp>
    <dsp:sp modelId="{8806BA1D-FAB3-407F-974A-5BEB402F51BF}">
      <dsp:nvSpPr>
        <dsp:cNvPr id="0" name=""/>
        <dsp:cNvSpPr/>
      </dsp:nvSpPr>
      <dsp:spPr>
        <a:xfrm rot="5400000">
          <a:off x="5497000" y="1688572"/>
          <a:ext cx="757704" cy="5530214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/>
            <a:t>La Planificación debe incorporar la generación y difusión de información del proceso de planificación de manera transparente en todos los niveles, promoviendo el control social</a:t>
          </a:r>
          <a:endParaRPr lang="en-CA" sz="1400" kern="1200"/>
        </a:p>
      </dsp:txBody>
      <dsp:txXfrm rot="-5400000">
        <a:off x="3110745" y="4111815"/>
        <a:ext cx="5493226" cy="683728"/>
      </dsp:txXfrm>
    </dsp:sp>
    <dsp:sp modelId="{6E0687BE-9583-4501-87F6-E8BBBD395C69}">
      <dsp:nvSpPr>
        <dsp:cNvPr id="0" name=""/>
        <dsp:cNvSpPr/>
      </dsp:nvSpPr>
      <dsp:spPr>
        <a:xfrm>
          <a:off x="0" y="3980114"/>
          <a:ext cx="3110745" cy="94713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/>
            <a:t>Planificación con Transparencia</a:t>
          </a:r>
          <a:endParaRPr lang="en-CA" sz="2400" kern="1200"/>
        </a:p>
      </dsp:txBody>
      <dsp:txXfrm>
        <a:off x="46235" y="4026349"/>
        <a:ext cx="3018275" cy="8546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57D86-73D4-4795-925E-DB9892935ADC}">
      <dsp:nvSpPr>
        <dsp:cNvPr id="0" name=""/>
        <dsp:cNvSpPr/>
      </dsp:nvSpPr>
      <dsp:spPr>
        <a:xfrm rot="5400000">
          <a:off x="4979808" y="-2926034"/>
          <a:ext cx="841199" cy="690837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Comprende la definición del horizonte político de la entidad territorial autónoma articulado a la propuesta política del PDES.</a:t>
          </a:r>
          <a:endParaRPr lang="en-CA" sz="1600" kern="1200" dirty="0"/>
        </a:p>
      </dsp:txBody>
      <dsp:txXfrm rot="-5400000">
        <a:off x="1946219" y="148619"/>
        <a:ext cx="6867314" cy="759071"/>
      </dsp:txXfrm>
    </dsp:sp>
    <dsp:sp modelId="{2927A45F-799A-4DB0-9EE9-AD143D3CA983}">
      <dsp:nvSpPr>
        <dsp:cNvPr id="0" name=""/>
        <dsp:cNvSpPr/>
      </dsp:nvSpPr>
      <dsp:spPr>
        <a:xfrm>
          <a:off x="104" y="2404"/>
          <a:ext cx="1946114" cy="10514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Enfoque Político</a:t>
          </a:r>
          <a:endParaRPr lang="en-CA" sz="2000" kern="1200" dirty="0"/>
        </a:p>
      </dsp:txBody>
      <dsp:txXfrm>
        <a:off x="51434" y="53734"/>
        <a:ext cx="1843454" cy="948839"/>
      </dsp:txXfrm>
    </dsp:sp>
    <dsp:sp modelId="{1902C6DB-15C6-4F98-8AF2-EA575CB7DAC5}">
      <dsp:nvSpPr>
        <dsp:cNvPr id="0" name=""/>
        <dsp:cNvSpPr/>
      </dsp:nvSpPr>
      <dsp:spPr>
        <a:xfrm rot="5400000">
          <a:off x="4982194" y="-1821231"/>
          <a:ext cx="841199" cy="6906922"/>
        </a:xfrm>
        <a:prstGeom prst="round2SameRect">
          <a:avLst/>
        </a:prstGeom>
        <a:solidFill>
          <a:schemeClr val="accent3">
            <a:tint val="40000"/>
            <a:alpha val="90000"/>
            <a:hueOff val="2679213"/>
            <a:satOff val="-3448"/>
            <a:lumOff val="-26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2679213"/>
              <a:satOff val="-3448"/>
              <a:lumOff val="-2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Es un resumen comparativo de los avances logrados en la entidad territorial autónoma en los últimos años, estado de situación, problemas y desafíos futuros, conteniendo elementos de desarrollo humano e integral, de economía plural, de ordenamiento territorial y uso del suelo.</a:t>
          </a:r>
          <a:endParaRPr lang="en-CA" sz="1600" kern="1200" dirty="0"/>
        </a:p>
      </dsp:txBody>
      <dsp:txXfrm rot="-5400000">
        <a:off x="1949333" y="1252694"/>
        <a:ext cx="6865858" cy="759071"/>
      </dsp:txXfrm>
    </dsp:sp>
    <dsp:sp modelId="{2B2A2940-8386-49F6-B605-E38BFDD4ADCD}">
      <dsp:nvSpPr>
        <dsp:cNvPr id="0" name=""/>
        <dsp:cNvSpPr/>
      </dsp:nvSpPr>
      <dsp:spPr>
        <a:xfrm>
          <a:off x="104" y="1106479"/>
          <a:ext cx="1949228" cy="1051499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/>
            <a:t>Diagnóstico</a:t>
          </a:r>
          <a:endParaRPr lang="en-CA" sz="2000" kern="1200"/>
        </a:p>
      </dsp:txBody>
      <dsp:txXfrm>
        <a:off x="51434" y="1157809"/>
        <a:ext cx="1846568" cy="948839"/>
      </dsp:txXfrm>
    </dsp:sp>
    <dsp:sp modelId="{CE1B87DE-1192-4A2B-A30B-0922F724B695}">
      <dsp:nvSpPr>
        <dsp:cNvPr id="0" name=""/>
        <dsp:cNvSpPr/>
      </dsp:nvSpPr>
      <dsp:spPr>
        <a:xfrm rot="5400000">
          <a:off x="4983865" y="-715714"/>
          <a:ext cx="841199" cy="6904037"/>
        </a:xfrm>
        <a:prstGeom prst="round2Same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Establece las directrices y lineamientos generales para el alcance del enfoque político previsto en el PDES. </a:t>
          </a:r>
          <a:endParaRPr lang="en-CA" sz="1600" kern="1200" dirty="0"/>
        </a:p>
      </dsp:txBody>
      <dsp:txXfrm rot="-5400000">
        <a:off x="1952446" y="2356769"/>
        <a:ext cx="6862973" cy="759071"/>
      </dsp:txXfrm>
    </dsp:sp>
    <dsp:sp modelId="{D93B82CE-ACCE-4992-B442-9B73F28E1D9C}">
      <dsp:nvSpPr>
        <dsp:cNvPr id="0" name=""/>
        <dsp:cNvSpPr/>
      </dsp:nvSpPr>
      <dsp:spPr>
        <a:xfrm>
          <a:off x="104" y="2210554"/>
          <a:ext cx="1952342" cy="1051499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/>
            <a:t>Políticas y Lineamientos Estratégicos</a:t>
          </a:r>
          <a:endParaRPr lang="en-CA" sz="2000" kern="1200"/>
        </a:p>
      </dsp:txBody>
      <dsp:txXfrm>
        <a:off x="51434" y="2261884"/>
        <a:ext cx="1849682" cy="948839"/>
      </dsp:txXfrm>
    </dsp:sp>
    <dsp:sp modelId="{0CD643C6-CB03-4B73-80C4-1C7F146029A4}">
      <dsp:nvSpPr>
        <dsp:cNvPr id="0" name=""/>
        <dsp:cNvSpPr/>
      </dsp:nvSpPr>
      <dsp:spPr>
        <a:xfrm rot="5400000">
          <a:off x="4983032" y="389192"/>
          <a:ext cx="841199" cy="6902371"/>
        </a:xfrm>
        <a:prstGeom prst="round2SameRect">
          <a:avLst/>
        </a:prstGeom>
        <a:solidFill>
          <a:schemeClr val="accent3">
            <a:tint val="40000"/>
            <a:alpha val="90000"/>
            <a:hueOff val="8037640"/>
            <a:satOff val="-10345"/>
            <a:lumOff val="-80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8037640"/>
              <a:satOff val="-10345"/>
              <a:lumOff val="-8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Es la propuesta de implementación de acciones en el marco de las metas y resultados definidos en el PDES desde la perspectiva de la entidad territorial autónoma, que comprende los elementos de desarrollo humano e integral, de economía plural y de ordenamiento territorial.</a:t>
          </a:r>
          <a:endParaRPr lang="en-CA" sz="1600" kern="1200" dirty="0"/>
        </a:p>
      </dsp:txBody>
      <dsp:txXfrm rot="-5400000">
        <a:off x="1952446" y="3460842"/>
        <a:ext cx="6861307" cy="759071"/>
      </dsp:txXfrm>
    </dsp:sp>
    <dsp:sp modelId="{559E5A6D-4FC5-4769-9979-D4CEE3B33584}">
      <dsp:nvSpPr>
        <dsp:cNvPr id="0" name=""/>
        <dsp:cNvSpPr/>
      </dsp:nvSpPr>
      <dsp:spPr>
        <a:xfrm>
          <a:off x="104" y="3314628"/>
          <a:ext cx="1952342" cy="1051499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/>
            <a:t>Planificación</a:t>
          </a:r>
          <a:endParaRPr lang="en-CA" sz="2000" kern="1200"/>
        </a:p>
      </dsp:txBody>
      <dsp:txXfrm>
        <a:off x="51434" y="3365958"/>
        <a:ext cx="1849682" cy="948839"/>
      </dsp:txXfrm>
    </dsp:sp>
    <dsp:sp modelId="{3553AB48-6481-4932-B075-4B2D13053E15}">
      <dsp:nvSpPr>
        <dsp:cNvPr id="0" name=""/>
        <dsp:cNvSpPr/>
      </dsp:nvSpPr>
      <dsp:spPr>
        <a:xfrm rot="5400000">
          <a:off x="4982506" y="1490680"/>
          <a:ext cx="841199" cy="6907545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0" kern="1200" dirty="0" smtClean="0"/>
            <a:t>Es el presupuesto requerido para toda la planificación del PTDI, donde se debe especificar las fuentes de ingresos y la inversión que se realizará, en concordancia con las  políticas y lineamientos adoptados</a:t>
          </a:r>
          <a:endParaRPr lang="en-CA" sz="1600" b="0" kern="1200" dirty="0"/>
        </a:p>
      </dsp:txBody>
      <dsp:txXfrm rot="-5400000">
        <a:off x="1949333" y="4564917"/>
        <a:ext cx="6866481" cy="759071"/>
      </dsp:txXfrm>
    </dsp:sp>
    <dsp:sp modelId="{1D71196F-EE79-44A4-875E-B388E2055506}">
      <dsp:nvSpPr>
        <dsp:cNvPr id="0" name=""/>
        <dsp:cNvSpPr/>
      </dsp:nvSpPr>
      <dsp:spPr>
        <a:xfrm>
          <a:off x="104" y="4418703"/>
          <a:ext cx="1949228" cy="1051499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/>
            <a:t>Presupuesto total quinquenal</a:t>
          </a:r>
          <a:endParaRPr lang="en-CA" sz="2000" kern="1200"/>
        </a:p>
      </dsp:txBody>
      <dsp:txXfrm>
        <a:off x="51434" y="4470033"/>
        <a:ext cx="1846568" cy="9488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4F3B3-233D-4351-A784-B4F11BF8E7E1}">
      <dsp:nvSpPr>
        <dsp:cNvPr id="0" name=""/>
        <dsp:cNvSpPr/>
      </dsp:nvSpPr>
      <dsp:spPr>
        <a:xfrm>
          <a:off x="0" y="3675590"/>
          <a:ext cx="8678768" cy="120641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smtClean="0"/>
            <a:t>Incorporar el control social en la etapas de ejecución seguimiento y evaluación basado en la transparencia fiscal</a:t>
          </a:r>
          <a:endParaRPr lang="en-CA" sz="2700" kern="1200"/>
        </a:p>
      </dsp:txBody>
      <dsp:txXfrm>
        <a:off x="0" y="3675590"/>
        <a:ext cx="8678768" cy="1206410"/>
      </dsp:txXfrm>
    </dsp:sp>
    <dsp:sp modelId="{086AEC46-6ADC-4A50-8D8F-9EF34949EADD}">
      <dsp:nvSpPr>
        <dsp:cNvPr id="0" name=""/>
        <dsp:cNvSpPr/>
      </dsp:nvSpPr>
      <dsp:spPr>
        <a:xfrm rot="10800000">
          <a:off x="0" y="1838226"/>
          <a:ext cx="8678768" cy="1855459"/>
        </a:xfrm>
        <a:prstGeom prst="upArrowCallou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Generación de políticas publicas, incorpora  participación ciudadana, para recoger  las demandas y priorizarlas                                                                                                                                                                                                   </a:t>
          </a:r>
          <a:endParaRPr lang="en-CA" sz="2700" kern="1200" dirty="0"/>
        </a:p>
      </dsp:txBody>
      <dsp:txXfrm rot="10800000">
        <a:off x="0" y="1838226"/>
        <a:ext cx="8678768" cy="1205622"/>
      </dsp:txXfrm>
    </dsp:sp>
    <dsp:sp modelId="{FA260D5B-E6F4-4BBA-90BC-29BC3C660505}">
      <dsp:nvSpPr>
        <dsp:cNvPr id="0" name=""/>
        <dsp:cNvSpPr/>
      </dsp:nvSpPr>
      <dsp:spPr>
        <a:xfrm rot="10800000">
          <a:off x="0" y="863"/>
          <a:ext cx="8678768" cy="1855459"/>
        </a:xfrm>
        <a:prstGeom prst="upArrowCallou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La planificación debe estar articulada con la programación de ingresos y gastos  </a:t>
          </a:r>
          <a:endParaRPr lang="en-CA" sz="2700" kern="1200" dirty="0"/>
        </a:p>
      </dsp:txBody>
      <dsp:txXfrm rot="10800000">
        <a:off x="0" y="863"/>
        <a:ext cx="8678768" cy="1205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0.70447</cdr:x>
      <cdr:y>0.12352</cdr:y>
    </cdr:from>
    <cdr:to>
      <cdr:x>0.77131</cdr:x>
      <cdr:y>0.37944</cdr:y>
    </cdr:to>
    <cdr:sp macro="" textlink="">
      <cdr:nvSpPr>
        <cdr:cNvPr id="3" name="1 Flecha a la derecha con muesca"/>
        <cdr:cNvSpPr/>
      </cdr:nvSpPr>
      <cdr:spPr>
        <a:xfrm xmlns:a="http://schemas.openxmlformats.org/drawingml/2006/main" rot="7124858">
          <a:off x="6019354" y="870582"/>
          <a:ext cx="1190831" cy="599187"/>
        </a:xfrm>
        <a:prstGeom xmlns:a="http://schemas.openxmlformats.org/drawingml/2006/main" prst="notchedRightArrow">
          <a:avLst/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13180-16BD-4991-9927-73042B4A33AA}" type="datetimeFigureOut">
              <a:rPr lang="en-CA" smtClean="0"/>
              <a:t>2017-06-22</a:t>
            </a:fld>
            <a:endParaRPr lang="en-C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CCD77-8D85-4E8E-B1D3-8C1AE7FB37F4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0756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2B899-AF24-4FED-BDC3-D80489D7CB74}" type="datetimeFigureOut">
              <a:rPr lang="es-BO" smtClean="0"/>
              <a:t>22/06/2017</a:t>
            </a:fld>
            <a:endParaRPr lang="es-B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FF853-601B-4181-BD5C-63193F9E949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873701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429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-84" charset="-128"/>
            </a:endParaRPr>
          </a:p>
        </p:txBody>
      </p:sp>
      <p:sp>
        <p:nvSpPr>
          <p:cNvPr id="19459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68F67D-C889-4C3C-AF3B-EB49ED2C3906}" type="slidenum">
              <a:rPr lang="es-BO"/>
              <a:pPr/>
              <a:t>6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706157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 err="1"/>
              <a:t>Segmentarizacion</a:t>
            </a:r>
            <a:r>
              <a:rPr lang="es-BO" dirty="0"/>
              <a:t> de la igualdad de genero que tiene que ver con la estructura</a:t>
            </a:r>
            <a:r>
              <a:rPr lang="es-BO" baseline="0" dirty="0"/>
              <a:t> programática</a:t>
            </a:r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4AABB-8BC5-4502-9016-1121FBA9A32B}" type="slidenum">
              <a:rPr lang="es-BO" smtClean="0">
                <a:solidFill>
                  <a:prstClr val="black"/>
                </a:solidFill>
              </a:rPr>
              <a:pPr/>
              <a:t>54</a:t>
            </a:fld>
            <a:endParaRPr lang="es-B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21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FF853-601B-4181-BD5C-63193F9E949D}" type="slidenum">
              <a:rPr lang="es-BO" smtClean="0"/>
              <a:t>9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889491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FF853-601B-4181-BD5C-63193F9E949D}" type="slidenum">
              <a:rPr lang="es-BO" smtClean="0"/>
              <a:t>20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747248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F6AF4-9F91-491B-86F5-9F1CF1FDE25F}" type="slidenum">
              <a:rPr lang="es-US" smtClean="0"/>
              <a:t>21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53225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El presupuesto incide en el ejercicio de los derechos humanos de las personas y este es el mecanismo indirecto de distribución del los ingresos del Estado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4AABB-8BC5-4502-9016-1121FBA9A32B}" type="slidenum">
              <a:rPr lang="es-BO" smtClean="0"/>
              <a:t>25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036168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A52837-3F2A-49A4-9F9E-4FC1912FF98F}" type="slidenum">
              <a:rPr lang="es-ES" smtClean="0"/>
              <a:pPr/>
              <a:t>31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166751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4AABB-8BC5-4502-9016-1121FBA9A32B}" type="slidenum">
              <a:rPr lang="es-BO" smtClean="0"/>
              <a:t>33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249598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ln/>
        </p:spPr>
      </p:sp>
      <p:sp>
        <p:nvSpPr>
          <p:cNvPr id="9625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89D5AC-1151-4093-B741-DF254715717D}" type="slidenum">
              <a:rPr lang="es-ES" smtClean="0">
                <a:latin typeface="Arial" charset="0"/>
              </a:rPr>
              <a:pPr eaLnBrk="1" hangingPunct="1"/>
              <a:t>37</a:t>
            </a:fld>
            <a:endParaRPr lang="es-E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553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Potencialidades de la inversión social…. Ejemplo….en los servicios municipales en la reducción de la desigualdad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4AABB-8BC5-4502-9016-1121FBA9A32B}" type="slidenum">
              <a:rPr lang="es-BO" smtClean="0"/>
              <a:t>51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90827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B685-7FD2-4F17-8C0A-1D0878F70B68}" type="datetime1">
              <a:rPr lang="es-BO" smtClean="0"/>
              <a:t>22/06/2017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065478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3317-1123-4C83-8BD4-C874C7252E68}" type="datetime1">
              <a:rPr lang="es-BO" smtClean="0"/>
              <a:t>22/06/2017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92450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8762-253D-41B7-812D-FA66F537C1D6}" type="datetime1">
              <a:rPr lang="es-BO" smtClean="0"/>
              <a:t>22/06/2017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780030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BDF1-4CD4-429A-AE49-03E8C313E1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E139-824B-455A-8347-59AAB71206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93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BDF1-4CD4-429A-AE49-03E8C313E1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E139-824B-455A-8347-59AAB71206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344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BDF1-4CD4-429A-AE49-03E8C313E1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E139-824B-455A-8347-59AAB71206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57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BDF1-4CD4-429A-AE49-03E8C313E1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E139-824B-455A-8347-59AAB71206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57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BDF1-4CD4-429A-AE49-03E8C313E1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E139-824B-455A-8347-59AAB71206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58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BDF1-4CD4-429A-AE49-03E8C313E1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E139-824B-455A-8347-59AAB71206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79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BDF1-4CD4-429A-AE49-03E8C313E1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E139-824B-455A-8347-59AAB71206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476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BDF1-4CD4-429A-AE49-03E8C313E1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E139-824B-455A-8347-59AAB71206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80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2BF0-49F1-4281-881F-ED3599E405E4}" type="datetime1">
              <a:rPr lang="es-BO" smtClean="0"/>
              <a:t>22/06/2017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915984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BDF1-4CD4-429A-AE49-03E8C313E1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E139-824B-455A-8347-59AAB71206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82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BDF1-4CD4-429A-AE49-03E8C313E1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E139-824B-455A-8347-59AAB71206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24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72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BDF1-4CD4-429A-AE49-03E8C313E1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E139-824B-455A-8347-59AAB71206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95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B685-7FD2-4F17-8C0A-1D0878F70B68}" type="datetime1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22/06/2017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6818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2BF0-49F1-4281-881F-ED3599E405E4}" type="datetime1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22/06/2017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04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135F-7486-4AD6-B0AC-C8A824C73F1B}" type="datetime1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22/06/2017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324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55EB-B0E0-4CC3-9B82-EE3536650801}" type="datetime1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22/06/2017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138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BE0B-930B-4675-8473-9011577E48C4}" type="datetime1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22/06/2017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8637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8770-60C6-4B51-A23F-B22FF44E0B2B}" type="datetime1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22/06/2017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0834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1FCC-3B1B-4E05-93FA-8CD1DE9FFF86}" type="datetime1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22/06/2017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2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135F-7486-4AD6-B0AC-C8A824C73F1B}" type="datetime1">
              <a:rPr lang="es-BO" smtClean="0"/>
              <a:t>22/06/2017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53446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B791-0AEE-4D79-9925-25EE2C6ECC31}" type="datetime1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22/06/2017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8131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DB3D-A79E-447D-AF47-30215AE2CEB2}" type="datetime1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22/06/2017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979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3317-1123-4C83-8BD4-C874C7252E68}" type="datetime1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22/06/2017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01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8762-253D-41B7-812D-FA66F537C1D6}" type="datetime1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22/06/2017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9130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B685-7FD2-4F17-8C0A-1D0878F70B68}" type="datetime1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22/06/2017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218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2BF0-49F1-4281-881F-ED3599E405E4}" type="datetime1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22/06/2017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409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135F-7486-4AD6-B0AC-C8A824C73F1B}" type="datetime1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22/06/2017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1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55EB-B0E0-4CC3-9B82-EE3536650801}" type="datetime1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22/06/2017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55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BE0B-930B-4675-8473-9011577E48C4}" type="datetime1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22/06/2017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196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8770-60C6-4B51-A23F-B22FF44E0B2B}" type="datetime1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22/06/2017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55EB-B0E0-4CC3-9B82-EE3536650801}" type="datetime1">
              <a:rPr lang="es-BO" smtClean="0"/>
              <a:t>22/06/2017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9668146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1FCC-3B1B-4E05-93FA-8CD1DE9FFF86}" type="datetime1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22/06/2017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608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B791-0AEE-4D79-9925-25EE2C6ECC31}" type="datetime1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22/06/2017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59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DB3D-A79E-447D-AF47-30215AE2CEB2}" type="datetime1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22/06/2017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4088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3317-1123-4C83-8BD4-C874C7252E68}" type="datetime1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22/06/2017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657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8762-253D-41B7-812D-FA66F537C1D6}" type="datetime1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22/06/2017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61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BE0B-930B-4675-8473-9011577E48C4}" type="datetime1">
              <a:rPr lang="es-BO" smtClean="0"/>
              <a:t>22/06/2017</a:t>
            </a:fld>
            <a:endParaRPr lang="es-B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88993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8770-60C6-4B51-A23F-B22FF44E0B2B}" type="datetime1">
              <a:rPr lang="es-BO" smtClean="0"/>
              <a:t>22/06/2017</a:t>
            </a:fld>
            <a:endParaRPr lang="es-B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02600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1FCC-3B1B-4E05-93FA-8CD1DE9FFF86}" type="datetime1">
              <a:rPr lang="es-BO" smtClean="0"/>
              <a:t>22/06/2017</a:t>
            </a:fld>
            <a:endParaRPr lang="es-B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746765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B791-0AEE-4D79-9925-25EE2C6ECC31}" type="datetime1">
              <a:rPr lang="es-BO" smtClean="0"/>
              <a:t>22/06/2017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69928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DB3D-A79E-447D-AF47-30215AE2CEB2}" type="datetime1">
              <a:rPr lang="es-BO" smtClean="0"/>
              <a:t>22/06/2017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81012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3000" t="9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625F2-861E-4977-94ED-F95E5AD74625}" type="datetime1">
              <a:rPr lang="es-BO" smtClean="0"/>
              <a:t>22/06/2017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D4651-EEDF-4624-AAEE-EF2AB0828391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07136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BDF1-4CD4-429A-AE49-03E8C313E1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6E139-824B-455A-8347-59AAB71206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2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3000" t="9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625F2-861E-4977-94ED-F95E5AD74625}" type="datetime1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22/06/2017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D4651-EEDF-4624-AAEE-EF2AB0828391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4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3000" t="9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625F2-861E-4977-94ED-F95E5AD74625}" type="datetime1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22/06/2017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D4651-EEDF-4624-AAEE-EF2AB0828391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95937" y="620688"/>
            <a:ext cx="3600400" cy="3600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BO" sz="3200" dirty="0"/>
              <a:t>Política fiscal y equidad de género en el ámbito municipal, balance y </a:t>
            </a:r>
            <a:r>
              <a:rPr lang="es-BO" sz="3200" dirty="0" smtClean="0"/>
              <a:t>propuestas</a:t>
            </a:r>
            <a:endParaRPr lang="es-BO" sz="3200" dirty="0"/>
          </a:p>
        </p:txBody>
      </p:sp>
      <p:pic>
        <p:nvPicPr>
          <p:cNvPr id="4" name="0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6042"/>
          <a:stretch/>
        </p:blipFill>
        <p:spPr bwMode="auto">
          <a:xfrm>
            <a:off x="3419872" y="5445224"/>
            <a:ext cx="2457450" cy="952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3"/>
          <p:cNvPicPr>
            <a:picLocks noChangeAspect="1"/>
          </p:cNvPicPr>
          <p:nvPr/>
        </p:nvPicPr>
        <p:blipFill rotWithShape="1">
          <a:blip r:embed="rId4"/>
          <a:srcRect r="6842"/>
          <a:stretch/>
        </p:blipFill>
        <p:spPr>
          <a:xfrm>
            <a:off x="48187" y="668699"/>
            <a:ext cx="3677654" cy="4480460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1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75006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BO" dirty="0"/>
              <a:t>Fundamentos del </a:t>
            </a:r>
            <a:r>
              <a:rPr lang="x-none" smtClean="0"/>
              <a:t>SPIE</a:t>
            </a:r>
            <a:r>
              <a:rPr lang="x-none" dirty="0"/>
              <a:t/>
            </a:r>
            <a:br>
              <a:rPr lang="x-none" dirty="0"/>
            </a:br>
            <a:endParaRPr lang="en-CA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631009"/>
              </p:ext>
            </p:extLst>
          </p:nvPr>
        </p:nvGraphicFramePr>
        <p:xfrm>
          <a:off x="323528" y="1484784"/>
          <a:ext cx="864096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10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26606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5072066" y="2714620"/>
            <a:ext cx="3214710" cy="235745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Debe contener elementos de: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Desarrollo humano integral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Economía plural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Ordenamiento territorial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000100" y="2786058"/>
            <a:ext cx="3143272" cy="1785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 un enfoque de: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Gestión de sistemas de vida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Gestión de riesgos 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Cambio climático.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1560" y="1428736"/>
            <a:ext cx="3531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s-ES" sz="2400" dirty="0" smtClean="0">
                <a:solidFill>
                  <a:prstClr val="black"/>
                </a:solidFill>
              </a:rPr>
              <a:t>Planificación Del Desarrollo Integral </a:t>
            </a:r>
            <a:endParaRPr lang="es-ES" sz="2400" dirty="0">
              <a:solidFill>
                <a:prstClr val="black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715008" y="1428736"/>
            <a:ext cx="27860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solidFill>
                  <a:srgbClr val="C00000"/>
                </a:solidFill>
              </a:rPr>
              <a:t>Ordenamiento Territorial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8" name="7 Flecha izquierda y derecha"/>
          <p:cNvSpPr/>
          <p:nvPr/>
        </p:nvSpPr>
        <p:spPr>
          <a:xfrm>
            <a:off x="4357686" y="1643050"/>
            <a:ext cx="1000132" cy="5000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500034" y="1142984"/>
            <a:ext cx="8143932" cy="1500198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500034" y="4857760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i="1" dirty="0" smtClean="0">
                <a:solidFill>
                  <a:srgbClr val="FF0000"/>
                </a:solidFill>
              </a:rPr>
              <a:t>Integra las dimensiones sociales, culturales, políticas, económicas,</a:t>
            </a:r>
          </a:p>
          <a:p>
            <a:pPr algn="ctr"/>
            <a:r>
              <a:rPr lang="es-ES" sz="2000" i="1" dirty="0" smtClean="0">
                <a:solidFill>
                  <a:srgbClr val="FF0000"/>
                </a:solidFill>
              </a:rPr>
              <a:t>ecológicas y afectivas</a:t>
            </a:r>
            <a:endParaRPr lang="es-ES" sz="2000" i="1" dirty="0">
              <a:solidFill>
                <a:srgbClr val="FF000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57158" y="5857892"/>
            <a:ext cx="8429684" cy="646331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En concordancia con el PDES y el PTDI del gobierno autónomo departamental que corresponda, en articulación con los PSDI</a:t>
            </a:r>
            <a:endParaRPr lang="es-ES" dirty="0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BO" sz="3600" b="1" smtClean="0"/>
              <a:t>Planes Territoriales de Desarrollo Integral</a:t>
            </a:r>
            <a:endParaRPr lang="es-BO" sz="3600" b="1" dirty="0"/>
          </a:p>
        </p:txBody>
      </p:sp>
    </p:spTree>
    <p:extLst>
      <p:ext uri="{BB962C8B-B14F-4D97-AF65-F5344CB8AC3E}">
        <p14:creationId xmlns:p14="http://schemas.microsoft.com/office/powerpoint/2010/main" val="65072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Estructura del PTDI</a:t>
            </a:r>
            <a:endParaRPr lang="en-CA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768301"/>
              </p:ext>
            </p:extLst>
          </p:nvPr>
        </p:nvGraphicFramePr>
        <p:xfrm>
          <a:off x="179512" y="1268760"/>
          <a:ext cx="885698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12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19169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84000" r="-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700808"/>
            <a:ext cx="6171159" cy="1362075"/>
          </a:xfrm>
        </p:spPr>
        <p:txBody>
          <a:bodyPr>
            <a:normAutofit/>
          </a:bodyPr>
          <a:lstStyle/>
          <a:p>
            <a:pPr algn="ctr"/>
            <a:r>
              <a:rPr lang="es-B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municipal participativa</a:t>
            </a:r>
            <a:endParaRPr lang="es-B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6192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919164"/>
            <a:ext cx="8229600" cy="79532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dirty="0" smtClean="0">
                <a:ln w="11430"/>
                <a:cs typeface="Andalus" pitchFamily="2" charset="-78"/>
              </a:rPr>
              <a:t>¿Qué es la Gestión Municipal?</a:t>
            </a:r>
            <a:endParaRPr lang="es-ES" sz="4400" dirty="0">
              <a:ln w="11430"/>
              <a:cs typeface="Andalus" pitchFamily="2" charset="-78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2000240"/>
            <a:ext cx="8229600" cy="4000528"/>
          </a:xfrm>
        </p:spPr>
        <p:txBody>
          <a:bodyPr/>
          <a:lstStyle/>
          <a:p>
            <a:pPr algn="just">
              <a:buNone/>
            </a:pPr>
            <a:endParaRPr lang="es-ES" sz="2400" dirty="0" smtClean="0">
              <a:solidFill>
                <a:schemeClr val="tx1">
                  <a:lumMod val="95000"/>
                </a:schemeClr>
              </a:solidFill>
              <a:cs typeface="Tahoma" pitchFamily="34" charset="0"/>
            </a:endParaRPr>
          </a:p>
          <a:p>
            <a:pPr algn="ctr">
              <a:buNone/>
            </a:pPr>
            <a:r>
              <a:rPr lang="es-ES" sz="2800" dirty="0" smtClean="0">
                <a:cs typeface="Andalus" pitchFamily="2" charset="-78"/>
              </a:rPr>
              <a:t>Son las acciones que realiza un Gobierno Municipal en el marco de sus competencias y en su territorio, con el propósito de satisfacer las necesidades de la población del municipio y mejorar su calidad de vida.</a:t>
            </a:r>
          </a:p>
          <a:p>
            <a:pPr algn="ctr">
              <a:buNone/>
            </a:pPr>
            <a:endParaRPr lang="es-ES" sz="2800" dirty="0" smtClean="0">
              <a:cs typeface="Andalus" pitchFamily="2" charset="-78"/>
            </a:endParaRPr>
          </a:p>
          <a:p>
            <a:pPr algn="ctr">
              <a:buNone/>
            </a:pPr>
            <a:r>
              <a:rPr lang="es-ES" sz="2800" dirty="0" smtClean="0">
                <a:solidFill>
                  <a:schemeClr val="accent1"/>
                </a:solidFill>
                <a:cs typeface="Andalus" pitchFamily="2" charset="-78"/>
              </a:rPr>
              <a:t>En condiciones de equidad para hombres y mujeres </a:t>
            </a:r>
            <a:r>
              <a:rPr lang="es-ES" sz="2800" dirty="0" smtClean="0"/>
              <a:t> 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14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49446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7" y="642918"/>
            <a:ext cx="6870700" cy="75249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es-ES" sz="4400" dirty="0" smtClean="0">
                <a:ln w="11430"/>
                <a:latin typeface="Andalus" pitchFamily="2" charset="-78"/>
                <a:cs typeface="Andalus" pitchFamily="2" charset="-78"/>
              </a:rPr>
              <a:t>Proceso de planificación</a:t>
            </a:r>
          </a:p>
        </p:txBody>
      </p:sp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796099"/>
              </p:ext>
            </p:extLst>
          </p:nvPr>
        </p:nvGraphicFramePr>
        <p:xfrm>
          <a:off x="251520" y="1484784"/>
          <a:ext cx="8678768" cy="4882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15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49427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BO" sz="3600" b="1" dirty="0" smtClean="0"/>
              <a:t>Planificación Municipal Participativa</a:t>
            </a:r>
            <a:endParaRPr lang="es-BO" sz="3600" b="1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650450"/>
              </p:ext>
            </p:extLst>
          </p:nvPr>
        </p:nvGraphicFramePr>
        <p:xfrm>
          <a:off x="457200" y="160020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16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93713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8101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dirty="0" smtClean="0">
                <a:ln w="11430"/>
                <a:cs typeface="Andalus" pitchFamily="2" charset="-78"/>
              </a:rPr>
              <a:t>Componentes de la Gestión Municipal</a:t>
            </a:r>
            <a:endParaRPr lang="es-ES" sz="4000" dirty="0">
              <a:ln w="11430"/>
              <a:cs typeface="Andalus" pitchFamily="2" charset="-78"/>
            </a:endParaRPr>
          </a:p>
        </p:txBody>
      </p:sp>
      <p:graphicFrame>
        <p:nvGraphicFramePr>
          <p:cNvPr id="5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274020"/>
              </p:ext>
            </p:extLst>
          </p:nvPr>
        </p:nvGraphicFramePr>
        <p:xfrm>
          <a:off x="457200" y="160020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17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8945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BO" dirty="0"/>
              <a:t>¿</a:t>
            </a:r>
            <a:r>
              <a:rPr lang="es-BO" dirty="0" smtClean="0"/>
              <a:t>Qué es un Plan Operativa Anual -  POA?</a:t>
            </a:r>
            <a:endParaRPr lang="es-BO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69981"/>
              </p:ext>
            </p:extLst>
          </p:nvPr>
        </p:nvGraphicFramePr>
        <p:xfrm>
          <a:off x="457200" y="1412776"/>
          <a:ext cx="8147248" cy="4713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18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24101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1052736"/>
          </a:xfrm>
        </p:spPr>
        <p:txBody>
          <a:bodyPr>
            <a:normAutofit fontScale="90000"/>
          </a:bodyPr>
          <a:lstStyle/>
          <a:p>
            <a:r>
              <a:rPr lang="es-BO" dirty="0" smtClean="0"/>
              <a:t>Las </a:t>
            </a:r>
            <a:r>
              <a:rPr lang="es-BO" dirty="0"/>
              <a:t>competencias definidas </a:t>
            </a:r>
            <a:r>
              <a:rPr lang="es-BO" dirty="0" smtClean="0"/>
              <a:t>en la CPE:</a:t>
            </a:r>
            <a:endParaRPr lang="es-BO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455532"/>
              </p:ext>
            </p:extLst>
          </p:nvPr>
        </p:nvGraphicFramePr>
        <p:xfrm>
          <a:off x="107504" y="1556793"/>
          <a:ext cx="434411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773026"/>
              </p:ext>
            </p:extLst>
          </p:nvPr>
        </p:nvGraphicFramePr>
        <p:xfrm>
          <a:off x="4101620" y="1628802"/>
          <a:ext cx="522290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887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84000" r="-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700808"/>
            <a:ext cx="6171159" cy="1362075"/>
          </a:xfrm>
        </p:spPr>
        <p:txBody>
          <a:bodyPr>
            <a:normAutofit/>
          </a:bodyPr>
          <a:lstStyle/>
          <a:p>
            <a:r>
              <a:rPr lang="es-B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Planificación Estratégica </a:t>
            </a:r>
            <a:r>
              <a:rPr lang="es-B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</a:t>
            </a:r>
            <a:endParaRPr lang="es-B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3568" y="3356992"/>
            <a:ext cx="6984776" cy="1500187"/>
          </a:xfrm>
        </p:spPr>
        <p:txBody>
          <a:bodyPr>
            <a:normAutofit fontScale="85000" lnSpcReduction="20000"/>
          </a:bodyPr>
          <a:lstStyle/>
          <a:p>
            <a:r>
              <a:rPr lang="es-BO" sz="2800" b="1" dirty="0">
                <a:solidFill>
                  <a:schemeClr val="accent2">
                    <a:lumMod val="75000"/>
                  </a:schemeClr>
                </a:solidFill>
              </a:rPr>
              <a:t>Horizonte de la Planificación</a:t>
            </a:r>
          </a:p>
          <a:p>
            <a:r>
              <a:rPr lang="es-BO" sz="2800" b="1" dirty="0">
                <a:solidFill>
                  <a:schemeClr val="accent2">
                    <a:lumMod val="75000"/>
                  </a:schemeClr>
                </a:solidFill>
              </a:rPr>
              <a:t>PGDES y Agenda Patriótica</a:t>
            </a:r>
          </a:p>
          <a:p>
            <a:r>
              <a:rPr lang="es-BO" sz="2800" b="1" dirty="0">
                <a:solidFill>
                  <a:schemeClr val="accent2">
                    <a:lumMod val="75000"/>
                  </a:schemeClr>
                </a:solidFill>
              </a:rPr>
              <a:t>Sistema de Planificación Integral del Estado </a:t>
            </a:r>
          </a:p>
          <a:p>
            <a:r>
              <a:rPr lang="es-BO" sz="2800" b="1" dirty="0">
                <a:solidFill>
                  <a:schemeClr val="accent2">
                    <a:lumMod val="75000"/>
                  </a:schemeClr>
                </a:solidFill>
              </a:rPr>
              <a:t>Planes Territoriales de Desarrollo Integral</a:t>
            </a:r>
          </a:p>
        </p:txBody>
      </p:sp>
    </p:spTree>
    <p:extLst>
      <p:ext uri="{BB962C8B-B14F-4D97-AF65-F5344CB8AC3E}">
        <p14:creationId xmlns:p14="http://schemas.microsoft.com/office/powerpoint/2010/main" val="2845964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>
          <a:xfrm>
            <a:off x="251520" y="115094"/>
            <a:ext cx="8424936" cy="1009650"/>
          </a:xfrm>
        </p:spPr>
        <p:txBody>
          <a:bodyPr>
            <a:noAutofit/>
          </a:bodyPr>
          <a:lstStyle/>
          <a:p>
            <a:pPr eaLnBrk="1" hangingPunct="1"/>
            <a:r>
              <a:rPr lang="es-BO" altLang="es-BO" sz="3600" b="1" dirty="0">
                <a:ea typeface="Calibri" panose="020F0502020204030204" pitchFamily="34" charset="0"/>
                <a:cs typeface="Arial" panose="020B0604020202020204" pitchFamily="34" charset="0"/>
              </a:rPr>
              <a:t>Responsabilidad de las ETAS para el desarrollo con equidad de género (LMAD)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693491"/>
              </p:ext>
            </p:extLst>
          </p:nvPr>
        </p:nvGraphicFramePr>
        <p:xfrm>
          <a:off x="271849" y="1340768"/>
          <a:ext cx="84582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55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841895"/>
              </p:ext>
            </p:extLst>
          </p:nvPr>
        </p:nvGraphicFramePr>
        <p:xfrm>
          <a:off x="76200" y="0"/>
          <a:ext cx="9067800" cy="69094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31106"/>
                <a:gridCol w="71366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BO" dirty="0" smtClean="0"/>
                        <a:t>AREAS</a:t>
                      </a:r>
                      <a:endParaRPr lang="en-CA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dirty="0" smtClean="0"/>
                        <a:t>COMPETENCIAS MUNICIPALES</a:t>
                      </a:r>
                      <a:r>
                        <a:rPr lang="es-BO" baseline="0" dirty="0" smtClean="0"/>
                        <a:t> PRIVATIVAS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BO" sz="1600" dirty="0" smtClean="0"/>
                        <a:t>Salud</a:t>
                      </a:r>
                      <a:endParaRPr lang="en-CA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s-ES" sz="1200" dirty="0" smtClean="0">
                          <a:effectLst/>
                        </a:rPr>
                        <a:t>Formular y ejecutar el Plan Municipal de Salud y crear instancias de gestión</a:t>
                      </a:r>
                      <a:r>
                        <a:rPr lang="es-ES" sz="1200" baseline="0" dirty="0" smtClean="0">
                          <a:effectLst/>
                        </a:rPr>
                        <a:t> en salud municipal</a:t>
                      </a:r>
                      <a:r>
                        <a:rPr lang="es-ES" sz="1200" dirty="0" smtClean="0">
                          <a:effectLst/>
                        </a:rPr>
                        <a:t>.</a:t>
                      </a:r>
                      <a:endParaRPr lang="en-CA" sz="1200" dirty="0" smtClean="0">
                        <a:effectLst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s-BO" sz="1200" dirty="0" smtClean="0">
                          <a:effectLst/>
                        </a:rPr>
                        <a:t>Generar infraestructura y equipo médico</a:t>
                      </a:r>
                      <a:r>
                        <a:rPr lang="es-BO" sz="1200" baseline="0" dirty="0" smtClean="0">
                          <a:effectLst/>
                        </a:rPr>
                        <a:t> a los hospitales de 1er y 2do nivel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s-ES" sz="1200" dirty="0" smtClean="0">
                          <a:effectLst/>
                        </a:rPr>
                        <a:t>Ejecutar los programas nacionales de protección social en salud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s-ES" sz="1200" dirty="0" smtClean="0">
                          <a:effectLst/>
                        </a:rPr>
                        <a:t>Ejercer</a:t>
                      </a:r>
                      <a:r>
                        <a:rPr lang="es-ES" sz="1200" baseline="0" dirty="0" smtClean="0">
                          <a:effectLst/>
                        </a:rPr>
                        <a:t> un control de calidad y sanitario a los productos de consumo</a:t>
                      </a:r>
                      <a:endParaRPr lang="en-CA" sz="1200" dirty="0" smtClean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BO" sz="1600" dirty="0" smtClean="0"/>
                        <a:t>Educación</a:t>
                      </a:r>
                      <a:endParaRPr lang="en-CA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None/>
                        <a:tabLst/>
                        <a:defRPr/>
                      </a:pPr>
                      <a:r>
                        <a:rPr lang="es-ES" sz="1200" dirty="0" smtClean="0">
                          <a:effectLst/>
                        </a:rPr>
                        <a:t>Elaborar un Plan Municipal de Educación bajo las directrices</a:t>
                      </a:r>
                      <a:r>
                        <a:rPr lang="es-ES" sz="1200" baseline="0" dirty="0" smtClean="0">
                          <a:effectLst/>
                        </a:rPr>
                        <a:t> nacionales</a:t>
                      </a:r>
                      <a:endParaRPr lang="en-CA" sz="1200" dirty="0" smtClean="0">
                        <a:effectLst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s-ES" sz="1200" dirty="0" smtClean="0">
                          <a:effectLst/>
                        </a:rPr>
                        <a:t>Generar infraestructura, mobiliario y equipos</a:t>
                      </a:r>
                      <a:r>
                        <a:rPr lang="es-ES" sz="1200" baseline="0" dirty="0" smtClean="0">
                          <a:effectLst/>
                        </a:rPr>
                        <a:t> a unidades educativas municipales públicas y de convenio 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s-ES" sz="1200" dirty="0" smtClean="0">
                          <a:effectLst/>
                        </a:rPr>
                        <a:t>Proveer de servicios de alimentación complementaria</a:t>
                      </a:r>
                      <a:r>
                        <a:rPr lang="es-ES" sz="1200" baseline="0" dirty="0" smtClean="0">
                          <a:effectLst/>
                        </a:rPr>
                        <a:t> escolar y s</a:t>
                      </a:r>
                      <a:r>
                        <a:rPr lang="es-ES" sz="1200" dirty="0" smtClean="0">
                          <a:effectLst/>
                        </a:rPr>
                        <a:t>ervicios de transporte escolar.</a:t>
                      </a:r>
                      <a:endParaRPr lang="en-CA" sz="1200" dirty="0" smtClean="0">
                        <a:effectLst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s-ES" sz="1200" dirty="0" smtClean="0">
                          <a:effectLst/>
                        </a:rPr>
                        <a:t>Implementar internados escolares y hospedajes; y  generar de becas escolares e incentivos.</a:t>
                      </a:r>
                      <a:endParaRPr lang="en-CA" sz="1200" dirty="0" smtClean="0">
                        <a:effectLst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s-ES" sz="1200" dirty="0" smtClean="0">
                          <a:effectLst/>
                        </a:rPr>
                        <a:t>Promover procesos educativos en pueblos indígenas con base en sus usos y costumbres, en coordinación con instancias nacionales.</a:t>
                      </a:r>
                      <a:endParaRPr lang="en-CA" sz="1200" dirty="0" smtClean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BO" sz="1600" dirty="0" smtClean="0"/>
                        <a:t>Vivienda y habitad</a:t>
                      </a:r>
                      <a:endParaRPr lang="en-CA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Elaborar planes de vivienda de interés social, mediante sistemas adecuados de financiamiento. </a:t>
                      </a:r>
                    </a:p>
                    <a:p>
                      <a:r>
                        <a:rPr lang="es-ES" sz="1200" dirty="0" smtClean="0"/>
                        <a:t>Formular y aprobar políticas municipales de financiamiento de la vivienda.</a:t>
                      </a:r>
                    </a:p>
                    <a:p>
                      <a:r>
                        <a:rPr lang="es-ES" sz="1200" dirty="0" smtClean="0"/>
                        <a:t>Elaborar y ejecutar programas y proyectos de construcción de viviendas.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BO" sz="1600" dirty="0" smtClean="0"/>
                        <a:t>Desarrollo productivo y empleo</a:t>
                      </a:r>
                      <a:endParaRPr lang="en-CA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s-ES" sz="1200" dirty="0" smtClean="0">
                          <a:effectLst/>
                        </a:rPr>
                        <a:t>Elaborar proyectos de infraestructura productiva</a:t>
                      </a:r>
                      <a:endParaRPr lang="en-CA" sz="1200" dirty="0" smtClean="0">
                        <a:effectLst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s-ES" sz="1200" dirty="0" smtClean="0">
                          <a:effectLst/>
                        </a:rPr>
                        <a:t>Creación de empresas públicas municipales</a:t>
                      </a:r>
                      <a:endParaRPr lang="en-CA" sz="1200" dirty="0" smtClean="0">
                        <a:effectLst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s-ES" sz="1200" dirty="0" smtClean="0">
                          <a:effectLst/>
                        </a:rPr>
                        <a:t>Promoción del empleo y mejora de las condiciones laborales en el marco de las políticas nacionales.</a:t>
                      </a:r>
                      <a:endParaRPr lang="en-C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BO" sz="1600" dirty="0" smtClean="0"/>
                        <a:t>Turismo</a:t>
                      </a:r>
                      <a:endParaRPr lang="en-CA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None/>
                        <a:tabLst/>
                        <a:defRPr/>
                      </a:pPr>
                      <a:r>
                        <a:rPr lang="es-ES" sz="1200" dirty="0" smtClean="0">
                          <a:effectLst/>
                        </a:rPr>
                        <a:t>Elaborar e implementar el Plan Municipal de Turismo</a:t>
                      </a:r>
                      <a:endParaRPr lang="en-CA" sz="1200" dirty="0" smtClean="0">
                        <a:effectLst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None/>
                        <a:tabLst/>
                        <a:defRPr/>
                      </a:pPr>
                      <a:r>
                        <a:rPr lang="es-ES" sz="1200" dirty="0" smtClean="0">
                          <a:effectLst/>
                        </a:rPr>
                        <a:t>Elaborar políticas de turismo local; y  establecer y ejecutar programas y proyectos que promocionen emprendimientos turísticos comunitarios.</a:t>
                      </a:r>
                      <a:endParaRPr lang="en-CA" sz="1200" dirty="0" smtClean="0">
                        <a:effectLst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s-ES" sz="1200" dirty="0" smtClean="0">
                          <a:effectLst/>
                        </a:rPr>
                        <a:t>Realizar inversiones en infraestructura pública de apoyo al turismo</a:t>
                      </a:r>
                      <a:endParaRPr lang="en-CA" sz="1200" dirty="0" smtClean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BO" sz="1600" dirty="0" smtClean="0"/>
                        <a:t>Agua</a:t>
                      </a:r>
                      <a:r>
                        <a:rPr lang="es-BO" sz="1600" baseline="0" dirty="0" smtClean="0"/>
                        <a:t> y saneamiento básico</a:t>
                      </a:r>
                      <a:endParaRPr lang="en-CA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Ejecutar programas y proyectos de los servicios de agua potable y alcantarillado.</a:t>
                      </a:r>
                    </a:p>
                    <a:p>
                      <a:r>
                        <a:rPr lang="es-ES" sz="1200" dirty="0" smtClean="0"/>
                        <a:t>Proponer los servicios de agua potable y alcantarillado a través de entidades públicas, cooperativas comunitarias o mixtas sin fines de lucro.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Seguridad ciudadana y policía</a:t>
                      </a:r>
                      <a:endParaRPr lang="en-C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36" marR="365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s-ES" sz="1200" dirty="0">
                          <a:effectLst/>
                        </a:rPr>
                        <a:t>Formular y </a:t>
                      </a:r>
                      <a:r>
                        <a:rPr lang="es-ES" sz="1200" dirty="0" smtClean="0">
                          <a:effectLst/>
                        </a:rPr>
                        <a:t>ejecutar  </a:t>
                      </a:r>
                      <a:r>
                        <a:rPr lang="es-ES" sz="1200" dirty="0">
                          <a:effectLst/>
                        </a:rPr>
                        <a:t>planes, programas y proyectos en materia de seguridad ciudadana.</a:t>
                      </a:r>
                      <a:endParaRPr lang="en-CA" sz="1200" dirty="0">
                        <a:effectLst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s-ES" sz="1200" dirty="0">
                          <a:effectLst/>
                        </a:rPr>
                        <a:t>Destinar recursos económicos para la infraestructura policial y carcelaria, adquirir y transferir el equipamiento necesario a la Policía </a:t>
                      </a:r>
                      <a:r>
                        <a:rPr lang="es-ES" sz="1200" dirty="0" smtClean="0">
                          <a:effectLst/>
                        </a:rPr>
                        <a:t>Boliviana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36" marR="365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Niñez, adolescencia, mujer, adulto mayor y discapacitados.</a:t>
                      </a:r>
                      <a:endParaRPr lang="en-C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36" marR="365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s-ES" sz="1200" dirty="0" smtClean="0">
                          <a:effectLst/>
                        </a:rPr>
                        <a:t>Promover</a:t>
                      </a:r>
                      <a:r>
                        <a:rPr lang="es-ES" sz="1200" baseline="0" dirty="0" smtClean="0">
                          <a:effectLst/>
                        </a:rPr>
                        <a:t>  </a:t>
                      </a:r>
                      <a:r>
                        <a:rPr lang="es-ES" sz="1200" dirty="0" smtClean="0">
                          <a:effectLst/>
                        </a:rPr>
                        <a:t>proyectos </a:t>
                      </a:r>
                      <a:r>
                        <a:rPr lang="es-ES" sz="1200" dirty="0">
                          <a:effectLst/>
                        </a:rPr>
                        <a:t>y políticas para niñez y adolescencia, mujer, adulto mayor y personas con discapacidad.</a:t>
                      </a:r>
                      <a:endParaRPr lang="en-CA" sz="1200" dirty="0">
                        <a:effectLst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s-ES" sz="1200" dirty="0" smtClean="0">
                          <a:effectLst/>
                        </a:rPr>
                        <a:t>Adoptar</a:t>
                      </a:r>
                      <a:r>
                        <a:rPr lang="es-ES" sz="1200" dirty="0">
                          <a:effectLst/>
                        </a:rPr>
                        <a:t>, implementar y supervisar protocolos de atención especializada, para el restablecimiento de los derechos de mujeres en situación de </a:t>
                      </a:r>
                      <a:r>
                        <a:rPr lang="es-ES" sz="1200" dirty="0" smtClean="0">
                          <a:effectLst/>
                        </a:rPr>
                        <a:t>violencia;</a:t>
                      </a:r>
                      <a:r>
                        <a:rPr lang="es-ES" sz="1200" baseline="0" dirty="0" smtClean="0">
                          <a:effectLst/>
                        </a:rPr>
                        <a:t> e incorporar mecanismos de prevención</a:t>
                      </a:r>
                      <a:endParaRPr lang="en-CA" sz="1200" dirty="0">
                        <a:effectLst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s-ES" sz="1200" dirty="0">
                          <a:effectLst/>
                        </a:rPr>
                        <a:t>Adoptar y desarrollar programas de formación específica relativos a la cultura contra la violencia, igualdad y no discriminación por razón de sexo y sobre equidad de género, incluye mantenimiento y atención en los </a:t>
                      </a:r>
                      <a:r>
                        <a:rPr lang="es-ES" sz="1200" dirty="0" smtClean="0">
                          <a:effectLst/>
                        </a:rPr>
                        <a:t>Servicios</a:t>
                      </a: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36" marR="365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7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84000" r="-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700808"/>
            <a:ext cx="6171159" cy="1362075"/>
          </a:xfrm>
        </p:spPr>
        <p:txBody>
          <a:bodyPr>
            <a:normAutofit/>
          </a:bodyPr>
          <a:lstStyle/>
          <a:p>
            <a:r>
              <a:rPr lang="es-B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 TRIBUTARIA</a:t>
            </a:r>
            <a:endParaRPr lang="es-B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0974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287341" y="333377"/>
            <a:ext cx="8569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40000"/>
              </a:spcBef>
            </a:pPr>
            <a:r>
              <a:rPr lang="es-BO" sz="2800">
                <a:solidFill>
                  <a:srgbClr val="FF9900"/>
                </a:solidFill>
              </a:rPr>
              <a:t>FUENTES DE INGRESOS MUNICIPALES</a:t>
            </a:r>
            <a:endParaRPr lang="es-ES" sz="2800">
              <a:solidFill>
                <a:srgbClr val="FF9900"/>
              </a:solidFill>
            </a:endParaRPr>
          </a:p>
        </p:txBody>
      </p:sp>
      <p:graphicFrame>
        <p:nvGraphicFramePr>
          <p:cNvPr id="59396" name="Object 2"/>
          <p:cNvGraphicFramePr>
            <a:graphicFrameLocks noChangeAspect="1"/>
          </p:cNvGraphicFramePr>
          <p:nvPr/>
        </p:nvGraphicFramePr>
        <p:xfrm>
          <a:off x="1008066" y="1087441"/>
          <a:ext cx="7127875" cy="468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r:id="rId3" imgW="15676190" imgH="12107965" progId="">
                  <p:embed/>
                </p:oleObj>
              </mc:Choice>
              <mc:Fallback>
                <p:oleObj r:id="rId3" imgW="15676190" imgH="121079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6" y="1087441"/>
                        <a:ext cx="7127875" cy="468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790576" y="5949956"/>
            <a:ext cx="7561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buFont typeface="Wingdings" pitchFamily="2" charset="2"/>
              <a:buChar char="ü"/>
            </a:pPr>
            <a:r>
              <a:rPr lang="es-ES_tradnl" sz="2000" dirty="0">
                <a:solidFill>
                  <a:prstClr val="black"/>
                </a:solidFill>
              </a:rPr>
              <a:t>El POA participativo se realiza sobre los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s-ES_tradnl" sz="2000" dirty="0">
                <a:solidFill>
                  <a:prstClr val="black"/>
                </a:solidFill>
              </a:rPr>
              <a:t>Recursos de Coparticipación</a:t>
            </a:r>
            <a:endParaRPr lang="es-ES_tradnl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BO" sz="3600" b="1" dirty="0" smtClean="0"/>
              <a:t>Sesgos de género en los sistemas tributarios</a:t>
            </a:r>
            <a:endParaRPr lang="en-CA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7"/>
          </a:xfrm>
        </p:spPr>
        <p:txBody>
          <a:bodyPr>
            <a:normAutofit fontScale="55000" lnSpcReduction="20000"/>
          </a:bodyPr>
          <a:lstStyle/>
          <a:p>
            <a:r>
              <a:rPr lang="es-ES" dirty="0" smtClean="0"/>
              <a:t>Los sistemas tributarios presentan </a:t>
            </a:r>
            <a:r>
              <a:rPr lang="es-ES" dirty="0"/>
              <a:t>sesgos de género, impactando de manera diferenciada en hombres y mujeres, pudiendo afectar a diversas decisiones, como por ejemplo: si se trabaja de manera remunerada o no, cuánto tiempo dedicarle al trabajo remunerado o los hábitos de consumo </a:t>
            </a:r>
            <a:r>
              <a:rPr lang="es-ES" dirty="0" smtClean="0"/>
              <a:t>personal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Los </a:t>
            </a:r>
            <a:r>
              <a:rPr lang="es-ES" dirty="0"/>
              <a:t>sesgos de género de los sistemas tributarios pueden adoptar dos formas: 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137134639"/>
              </p:ext>
            </p:extLst>
          </p:nvPr>
        </p:nvGraphicFramePr>
        <p:xfrm>
          <a:off x="251520" y="3068960"/>
          <a:ext cx="8568952" cy="3432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776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90593" y="247343"/>
            <a:ext cx="7841974" cy="778098"/>
          </a:xfrm>
        </p:spPr>
        <p:txBody>
          <a:bodyPr>
            <a:noAutofit/>
          </a:bodyPr>
          <a:lstStyle/>
          <a:p>
            <a:r>
              <a:rPr lang="es-BO" sz="5400" dirty="0" smtClean="0"/>
              <a:t>Ingresos tributarios</a:t>
            </a:r>
            <a:endParaRPr lang="es-BO" sz="5400" dirty="0"/>
          </a:p>
        </p:txBody>
      </p:sp>
      <p:graphicFrame>
        <p:nvGraphicFramePr>
          <p:cNvPr id="8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405813"/>
              </p:ext>
            </p:extLst>
          </p:nvPr>
        </p:nvGraphicFramePr>
        <p:xfrm>
          <a:off x="0" y="1134064"/>
          <a:ext cx="4943902" cy="5732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Imagen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27" y="900753"/>
            <a:ext cx="4612146" cy="585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96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es-BO" sz="3600" dirty="0" smtClean="0"/>
              <a:t>Impuestos del Sistema Tributario Boliviano</a:t>
            </a:r>
            <a:endParaRPr lang="en-CA" sz="36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007492"/>
              </p:ext>
            </p:extLst>
          </p:nvPr>
        </p:nvGraphicFramePr>
        <p:xfrm>
          <a:off x="179848" y="1556792"/>
          <a:ext cx="8821489" cy="505845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6080"/>
                <a:gridCol w="2354320"/>
                <a:gridCol w="2556793"/>
                <a:gridCol w="1649778"/>
                <a:gridCol w="1014518"/>
              </a:tblGrid>
              <a:tr h="730297">
                <a:tc>
                  <a:txBody>
                    <a:bodyPr/>
                    <a:lstStyle/>
                    <a:p>
                      <a:pPr algn="ctr"/>
                      <a:r>
                        <a:rPr lang="es-BO" sz="1600" dirty="0" smtClean="0"/>
                        <a:t>Impuestos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dirty="0" smtClean="0"/>
                        <a:t>Objeto del Gravamen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u="none" strike="noStrike" kern="1200" baseline="0" dirty="0" smtClean="0"/>
                        <a:t>Sujeto pasivo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u="none" strike="noStrike" kern="1200" baseline="0" dirty="0" smtClean="0"/>
                        <a:t>ALÍCUOTA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dirty="0" smtClean="0"/>
                        <a:t>TIPO</a:t>
                      </a:r>
                      <a:endParaRPr lang="en-CA" sz="1600" dirty="0"/>
                    </a:p>
                  </a:txBody>
                  <a:tcPr anchor="ctr"/>
                </a:tc>
              </a:tr>
              <a:tr h="649153">
                <a:tc>
                  <a:txBody>
                    <a:bodyPr/>
                    <a:lstStyle/>
                    <a:p>
                      <a:pPr algn="ctr"/>
                      <a:r>
                        <a:rPr lang="es-BO" sz="1800" b="1" dirty="0" smtClean="0"/>
                        <a:t>IVA</a:t>
                      </a:r>
                      <a:endParaRPr lang="en-CA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u="none" strike="noStrike" kern="1200" baseline="0" dirty="0" smtClean="0"/>
                        <a:t>Ventas de bienes muebles, venta de servicios e importaciones definitivas</a:t>
                      </a:r>
                      <a:endParaRPr lang="en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u="none" strike="noStrike" kern="1200" baseline="0" dirty="0" smtClean="0"/>
                        <a:t>Quienes realicen las actividades objeto de gravamen </a:t>
                      </a:r>
                      <a:endParaRPr lang="en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u="none" strike="noStrike" kern="1200" baseline="0" dirty="0" smtClean="0"/>
                        <a:t>13% </a:t>
                      </a:r>
                      <a:endParaRPr lang="en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BO" sz="1400" dirty="0" smtClean="0"/>
                        <a:t>Indirecto</a:t>
                      </a:r>
                      <a:endParaRPr lang="en-CA" sz="1400" dirty="0"/>
                    </a:p>
                  </a:txBody>
                  <a:tcPr anchor="ctr"/>
                </a:tc>
              </a:tr>
              <a:tr h="838489">
                <a:tc>
                  <a:txBody>
                    <a:bodyPr/>
                    <a:lstStyle/>
                    <a:p>
                      <a:pPr algn="ctr"/>
                      <a:r>
                        <a:rPr lang="es-ES" sz="1800" b="1" u="none" strike="noStrike" kern="1200" baseline="0" dirty="0" smtClean="0"/>
                        <a:t>IDH </a:t>
                      </a:r>
                      <a:endParaRPr lang="es-ES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u="none" strike="noStrike" kern="1200" baseline="0" dirty="0" smtClean="0"/>
                        <a:t>Producción de hidrocarburos en Boca de Pozo.</a:t>
                      </a:r>
                      <a:endParaRPr lang="en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u="none" strike="noStrike" kern="1200" baseline="0" dirty="0" smtClean="0"/>
                        <a:t>Toda persona natural o jurídica, pública o privada, que produce hidrocarburos en cualquier punto del territorio nacional</a:t>
                      </a:r>
                      <a:endParaRPr lang="en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u="none" strike="noStrike" kern="1200" baseline="0" dirty="0" smtClean="0"/>
                        <a:t>32% (+18% de regalía petrolera) = 50% </a:t>
                      </a:r>
                      <a:endParaRPr lang="en-CA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BO" sz="1400" dirty="0" smtClean="0"/>
                        <a:t>Directo</a:t>
                      </a:r>
                      <a:endParaRPr lang="en-CA" sz="1400" dirty="0"/>
                    </a:p>
                  </a:txBody>
                  <a:tcPr anchor="ctr"/>
                </a:tc>
              </a:tr>
              <a:tr h="19745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u="none" strike="noStrike" kern="1200" baseline="0" dirty="0" smtClean="0"/>
                        <a:t>IUE</a:t>
                      </a:r>
                      <a:endParaRPr lang="en-CA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u="none" strike="noStrike" kern="1200" baseline="0" dirty="0" smtClean="0"/>
                        <a:t>Utilidades de las empresas resultantes de los estados financieros al cierre de cada gestión. -Para empresas se grava la utilidad neta -Para profesionales naturales y beneficiarios en el exterior grava la utilidad presunta (50% del monto total de ingresos percibidos) 	</a:t>
                      </a:r>
                      <a:endParaRPr lang="en-CA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s-ES" sz="1400" u="none" strike="noStrike" kern="1200" baseline="0" dirty="0" smtClean="0"/>
                        <a:t>Empresas públicas, privadas y unipersonales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s-ES" sz="1400" u="none" strike="noStrike" kern="1200" baseline="0" dirty="0" smtClean="0"/>
                        <a:t>Profesionales naturales que ejercen profesiones liberales (independientes) u oficios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s-ES" sz="1400" u="none" strike="noStrike" kern="1200" baseline="0" dirty="0" smtClean="0"/>
                        <a:t>Beneficiarios del exterior (personas naturales y jurídicas que remitan rentas, y sucursales de empresas que realicen actividades en el país) </a:t>
                      </a:r>
                      <a:endParaRPr lang="en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u="none" strike="noStrike" kern="1200" baseline="0" dirty="0" smtClean="0"/>
                        <a:t>a y b) 25% c) 12,5% Mineras y financieras 12,5% adicional </a:t>
                      </a:r>
                      <a:endParaRPr lang="en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BO" sz="1400" dirty="0" smtClean="0"/>
                        <a:t>Directo</a:t>
                      </a:r>
                      <a:endParaRPr lang="en-CA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23528" y="1043444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dirty="0" smtClean="0"/>
              <a:t>Los impuestos más importantes del Sistema Tributario Boliviano son: el IVA, el IDH y el IUE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805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261778"/>
              </p:ext>
            </p:extLst>
          </p:nvPr>
        </p:nvGraphicFramePr>
        <p:xfrm>
          <a:off x="107504" y="112965"/>
          <a:ext cx="9036496" cy="6685408"/>
        </p:xfrm>
        <a:graphic>
          <a:graphicData uri="http://schemas.openxmlformats.org/drawingml/2006/table">
            <a:tbl>
              <a:tblPr firstCol="1" bandRow="1">
                <a:tableStyleId>{00A15C55-8517-42AA-B614-E9B94910E393}</a:tableStyleId>
              </a:tblPr>
              <a:tblGrid>
                <a:gridCol w="1814114"/>
                <a:gridCol w="7222382"/>
              </a:tblGrid>
              <a:tr h="27637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800" u="none" dirty="0" smtClean="0">
                          <a:effectLst/>
                        </a:rPr>
                        <a:t>IMPUESTOS</a:t>
                      </a:r>
                      <a:r>
                        <a:rPr lang="es-BO" sz="1800" u="none" baseline="0" dirty="0" smtClean="0">
                          <a:effectLst/>
                        </a:rPr>
                        <a:t> MUNICIPALES</a:t>
                      </a:r>
                      <a:endParaRPr lang="en-CA" sz="1800" u="none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18" marR="328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18" marR="32818" marT="0" marB="0"/>
                </a:tc>
              </a:tr>
              <a:tr h="14793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u="none" spc="-75" dirty="0" smtClean="0">
                          <a:effectLst/>
                        </a:rPr>
                        <a:t>IMPUESTO A LA </a:t>
                      </a:r>
                      <a:r>
                        <a:rPr lang="es-ES" sz="1600" u="none" strike="noStrike" spc="-75" baseline="0" dirty="0" smtClean="0">
                          <a:effectLst/>
                        </a:rPr>
                        <a:t> PROPIEDAD</a:t>
                      </a:r>
                      <a:r>
                        <a:rPr lang="es-ES" sz="1600" u="none" spc="-75" dirty="0" smtClean="0">
                          <a:effectLst/>
                        </a:rPr>
                        <a:t> DE BIENES INMUEBLES Y VEHÍCULOS AUTOMOTORES (IPB)</a:t>
                      </a:r>
                      <a:endParaRPr lang="en-CA" sz="1600" u="none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18" marR="328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s-ES" sz="1400" dirty="0" smtClean="0">
                          <a:effectLst/>
                        </a:rPr>
                        <a:t>OBJETO</a:t>
                      </a:r>
                      <a:r>
                        <a:rPr lang="es-ES" sz="1400" dirty="0">
                          <a:effectLst/>
                        </a:rPr>
                        <a:t>.- </a:t>
                      </a:r>
                      <a:r>
                        <a:rPr lang="es-ES" sz="1400" dirty="0" smtClean="0">
                          <a:effectLst/>
                        </a:rPr>
                        <a:t>impuesto </a:t>
                      </a:r>
                      <a:r>
                        <a:rPr lang="es-ES" sz="1400" dirty="0">
                          <a:effectLst/>
                        </a:rPr>
                        <a:t>anual a la propiedad inmueble situada en el territorio </a:t>
                      </a:r>
                      <a:r>
                        <a:rPr lang="es-ES" sz="1400" dirty="0" smtClean="0">
                          <a:effectLst/>
                        </a:rPr>
                        <a:t>nacional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s-ES" sz="1400" dirty="0" smtClean="0">
                          <a:effectLst/>
                        </a:rPr>
                        <a:t>SUJETO </a:t>
                      </a:r>
                      <a:r>
                        <a:rPr lang="es-ES" sz="1400" dirty="0">
                          <a:effectLst/>
                        </a:rPr>
                        <a:t>PASIVO.- Son sujetos pasivos del impuesto las personas jurídicas o naturales y las sucesiones indivisas, propietarias de cualquier tipo de inmuebles, incluidas tierras rurales obtenidas por títulos ejecutoriales de </a:t>
                      </a:r>
                      <a:r>
                        <a:rPr lang="es-ES" sz="1400" u="none" strike="noStrike" dirty="0" smtClean="0">
                          <a:effectLst/>
                        </a:rPr>
                        <a:t>reforma</a:t>
                      </a:r>
                      <a:r>
                        <a:rPr lang="es-ES" sz="1400" u="none" strike="noStrike" baseline="0" dirty="0" smtClean="0">
                          <a:effectLst/>
                        </a:rPr>
                        <a:t> agraria</a:t>
                      </a:r>
                      <a:r>
                        <a:rPr lang="es-ES" sz="1400" dirty="0" smtClean="0">
                          <a:effectLst/>
                        </a:rPr>
                        <a:t>, </a:t>
                      </a:r>
                      <a:r>
                        <a:rPr lang="es-ES" sz="1400" dirty="0">
                          <a:effectLst/>
                        </a:rPr>
                        <a:t>dotación, consolidación, adjudicación y por compra y por cualquier otra forma de adquisición.</a:t>
                      </a:r>
                      <a:endParaRPr lang="en-CA" sz="1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BASE </a:t>
                      </a:r>
                      <a:r>
                        <a:rPr lang="es-ES" sz="1400" dirty="0">
                          <a:effectLst/>
                        </a:rPr>
                        <a:t>IMPONIBLE.- La base imponible de este impuesto estará constituida por el avalúo fiscal establecido en cada jurisdicción municipal en aplicación de </a:t>
                      </a:r>
                      <a:r>
                        <a:rPr lang="es-ES" sz="1400" dirty="0" smtClean="0">
                          <a:effectLst/>
                        </a:rPr>
                        <a:t>las</a:t>
                      </a:r>
                      <a:r>
                        <a:rPr lang="es-ES" sz="1400" baseline="0" dirty="0" smtClean="0">
                          <a:effectLst/>
                        </a:rPr>
                        <a:t> normas</a:t>
                      </a:r>
                      <a:r>
                        <a:rPr lang="es-ES" sz="1400" dirty="0">
                          <a:effectLst/>
                        </a:rPr>
                        <a:t> catastrales y técnico - tributarias urbanas y rurales emitidas por el </a:t>
                      </a:r>
                      <a:r>
                        <a:rPr lang="es-ES" sz="1400" u="none" strike="noStrike" dirty="0" smtClean="0">
                          <a:effectLst/>
                        </a:rPr>
                        <a:t>Poder Ejecutivo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18" marR="328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499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u="none" spc="-75" dirty="0">
                          <a:effectLst/>
                        </a:rPr>
                        <a:t>IMPUESTO A LA PROPIEDAD DE VEHÍCULOS AUTOMOTORES</a:t>
                      </a:r>
                      <a:endParaRPr lang="en-CA" sz="1600" u="none" dirty="0">
                        <a:effectLst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endParaRPr lang="en-CA" sz="1600" u="none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18" marR="328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s-ES" sz="1400" dirty="0">
                          <a:effectLst/>
                        </a:rPr>
                        <a:t> OBJETO.- </a:t>
                      </a:r>
                      <a:r>
                        <a:rPr lang="es-ES" sz="1400" dirty="0" smtClean="0">
                          <a:effectLst/>
                        </a:rPr>
                        <a:t>Impuesto </a:t>
                      </a:r>
                      <a:r>
                        <a:rPr lang="es-ES" sz="1400" dirty="0">
                          <a:effectLst/>
                        </a:rPr>
                        <a:t>anual a los vehículos automotores de cualquier </a:t>
                      </a:r>
                      <a:r>
                        <a:rPr lang="es-ES" sz="1400" u="none" strike="noStrike" dirty="0" smtClean="0">
                          <a:effectLst/>
                        </a:rPr>
                        <a:t>clase</a:t>
                      </a:r>
                      <a:r>
                        <a:rPr lang="es-ES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s-ES" sz="1400" dirty="0" smtClean="0">
                          <a:effectLst/>
                        </a:rPr>
                        <a:t>o </a:t>
                      </a:r>
                      <a:r>
                        <a:rPr lang="es-ES" sz="1400" dirty="0">
                          <a:effectLst/>
                        </a:rPr>
                        <a:t>categoría.</a:t>
                      </a:r>
                      <a:endParaRPr lang="en-CA" sz="1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SUJETO PASIVO.-Son sujetos pasivos del impuesto las personas jurídicas o naturales y las sucesiones indivisas, propietarias de cualquier vehículo automotor</a:t>
                      </a:r>
                      <a:r>
                        <a:rPr lang="es-ES" sz="1400" dirty="0" smtClean="0">
                          <a:effectLst/>
                        </a:rPr>
                        <a:t>..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BASE </a:t>
                      </a:r>
                      <a:r>
                        <a:rPr lang="es-ES" sz="1400" dirty="0">
                          <a:effectLst/>
                        </a:rPr>
                        <a:t>IMPONIBLE.- La base imponible estará dada </a:t>
                      </a:r>
                      <a:r>
                        <a:rPr lang="es-ES" sz="1400" dirty="0" smtClean="0">
                          <a:effectLst/>
                        </a:rPr>
                        <a:t>por</a:t>
                      </a:r>
                      <a:r>
                        <a:rPr lang="es-ES" sz="1400" baseline="0" dirty="0" smtClean="0">
                          <a:effectLst/>
                        </a:rPr>
                        <a:t> los valores </a:t>
                      </a:r>
                      <a:r>
                        <a:rPr lang="es-ES" sz="1400" dirty="0">
                          <a:effectLst/>
                        </a:rPr>
                        <a:t> de los vehículos automotores ex-aduana que para los </a:t>
                      </a:r>
                      <a:r>
                        <a:rPr lang="es-ES" sz="1400" u="none" strike="noStrike" dirty="0" smtClean="0">
                          <a:effectLst/>
                        </a:rPr>
                        <a:t>modelos </a:t>
                      </a:r>
                      <a:r>
                        <a:rPr lang="es-ES" sz="1400" dirty="0" smtClean="0">
                          <a:effectLst/>
                        </a:rPr>
                        <a:t>correspondientes </a:t>
                      </a:r>
                      <a:r>
                        <a:rPr lang="es-ES" sz="1400" dirty="0">
                          <a:effectLst/>
                        </a:rPr>
                        <a:t>al último año de aplicación del tributo y anteriores establezca anualmente el Poder Ejecutivo.</a:t>
                      </a:r>
                      <a:endParaRPr lang="en-CA" sz="1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ALICUOTAS</a:t>
                      </a:r>
                      <a:r>
                        <a:rPr lang="es-ES" sz="1400" dirty="0">
                          <a:effectLst/>
                        </a:rPr>
                        <a:t>.- El impuesto se determinará aplicando alícuotas determinadas.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18" marR="328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627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u="none" dirty="0">
                          <a:effectLst/>
                        </a:rPr>
                        <a:t>IMPUESTO MUNICIPAL A LAS TRANSFERENCIAS DE INMUEBLES Y VEHÍCULOS AUTOMOTORES  </a:t>
                      </a:r>
                      <a:endParaRPr lang="en-CA" sz="1600" u="none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18" marR="328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400" dirty="0" smtClean="0">
                          <a:effectLst/>
                        </a:rPr>
                        <a:t>SUJETOS OBLIGADOS:</a:t>
                      </a:r>
                      <a:r>
                        <a:rPr lang="es-ES" sz="1400" baseline="0" dirty="0" smtClean="0">
                          <a:effectLst/>
                        </a:rPr>
                        <a:t> </a:t>
                      </a:r>
                      <a:r>
                        <a:rPr lang="es-ES" sz="1400" dirty="0" smtClean="0">
                          <a:effectLst/>
                        </a:rPr>
                        <a:t>Propietarios </a:t>
                      </a:r>
                      <a:r>
                        <a:rPr lang="es-ES" sz="1400" dirty="0">
                          <a:effectLst/>
                        </a:rPr>
                        <a:t>que transfieran bienes inmuebles o vehículos automotores, cuando se trate de la segunda (2ª) o posteriores ventas. </a:t>
                      </a:r>
                      <a:endParaRPr lang="en-CA" sz="1400" dirty="0">
                        <a:effectLst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400" dirty="0" smtClean="0">
                          <a:effectLst/>
                        </a:rPr>
                        <a:t>DETERMINACIÓN DE LA BASE GRAVABLE O PERDIDA Transferencias </a:t>
                      </a:r>
                      <a:r>
                        <a:rPr lang="es-ES" sz="1400" dirty="0">
                          <a:effectLst/>
                        </a:rPr>
                        <a:t>eventuales de inmuebles o vehículos automotores.</a:t>
                      </a:r>
                      <a:endParaRPr lang="en-CA" sz="1400" dirty="0">
                        <a:effectLst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400" dirty="0" smtClean="0">
                          <a:effectLst/>
                        </a:rPr>
                        <a:t>TASA O TARIFA: La </a:t>
                      </a:r>
                      <a:r>
                        <a:rPr lang="es-ES" sz="1400" dirty="0">
                          <a:effectLst/>
                        </a:rPr>
                        <a:t>tasa o tarifa (alícuota) del impuesto es del 3% del monto de la </a:t>
                      </a:r>
                      <a:r>
                        <a:rPr lang="es-ES" sz="1400" dirty="0" smtClean="0">
                          <a:effectLst/>
                        </a:rPr>
                        <a:t>transacción.</a:t>
                      </a:r>
                      <a:endParaRPr lang="en-CA" sz="1400" dirty="0" smtClean="0">
                        <a:effectLst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400" dirty="0" smtClean="0">
                          <a:effectLst/>
                        </a:rPr>
                        <a:t>PAGOS: </a:t>
                      </a:r>
                      <a:r>
                        <a:rPr lang="es-ES" sz="1400" dirty="0">
                          <a:effectLst/>
                        </a:rPr>
                        <a:t>El pago se lo debe realizar en los 10 días hábiles, posteriores a la fecha del nacimiento del hecho imponible (Minuta de transferencia) ante la Honorable Alcaldía Municipal.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18" marR="328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095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u="none" dirty="0">
                          <a:effectLst/>
                        </a:rPr>
                        <a:t>PATENTES MUNICIPALES</a:t>
                      </a:r>
                      <a:endParaRPr lang="en-CA" sz="1600" u="none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18" marR="328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La Patente Municipal </a:t>
                      </a:r>
                      <a:r>
                        <a:rPr lang="es-ES" sz="1400" dirty="0" smtClean="0">
                          <a:effectLst/>
                        </a:rPr>
                        <a:t>se</a:t>
                      </a:r>
                      <a:r>
                        <a:rPr lang="es-ES" sz="1400" baseline="0" dirty="0" smtClean="0">
                          <a:effectLst/>
                        </a:rPr>
                        <a:t> cobra </a:t>
                      </a:r>
                      <a:r>
                        <a:rPr lang="es-ES" sz="1400" dirty="0" smtClean="0">
                          <a:effectLst/>
                        </a:rPr>
                        <a:t>por </a:t>
                      </a:r>
                      <a:r>
                        <a:rPr lang="es-ES" sz="1400" dirty="0">
                          <a:effectLst/>
                        </a:rPr>
                        <a:t>el uso o aprovechamiento de bienes de dominio público así como la obtención de autorizaciones para la realización de actividades </a:t>
                      </a:r>
                      <a:r>
                        <a:rPr lang="es-ES" sz="1400" dirty="0" smtClean="0">
                          <a:effectLst/>
                        </a:rPr>
                        <a:t>económicas.</a:t>
                      </a:r>
                      <a:r>
                        <a:rPr lang="es-ES" sz="1400" baseline="0" dirty="0" smtClean="0">
                          <a:effectLst/>
                        </a:rPr>
                        <a:t> Por </a:t>
                      </a:r>
                      <a:r>
                        <a:rPr lang="es-ES" sz="1400" baseline="0" dirty="0" err="1" smtClean="0">
                          <a:effectLst/>
                        </a:rPr>
                        <a:t>ejemplo:Patentes</a:t>
                      </a:r>
                      <a:r>
                        <a:rPr lang="es-ES" sz="1400" baseline="0" dirty="0" smtClean="0">
                          <a:effectLst/>
                        </a:rPr>
                        <a:t> de Funcionamiento Anual y Eventual, Patente a la Publicidad y Propaganda, Patente a los Espectáculos y Recreaciones Pública. 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18" marR="328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56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u="none" dirty="0">
                          <a:effectLst/>
                        </a:rPr>
                        <a:t>TASAS MUNICIPALES</a:t>
                      </a:r>
                      <a:endParaRPr lang="en-CA" sz="1600" u="none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18" marR="328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Tasas Municipales consistentes en la prestación o la realización de actividades sujetas a normas de Derecho Público, como lo es la Tasa de Aseo Urbano (basura) y Tasa de Alumbrado Público.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18" marR="328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2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84000" r="-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700808"/>
            <a:ext cx="6171159" cy="1362075"/>
          </a:xfrm>
        </p:spPr>
        <p:txBody>
          <a:bodyPr>
            <a:normAutofit/>
          </a:bodyPr>
          <a:lstStyle/>
          <a:p>
            <a:r>
              <a:rPr lang="es-B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 municipal</a:t>
            </a:r>
            <a:endParaRPr lang="es-B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3568" y="3356992"/>
            <a:ext cx="6984776" cy="1500187"/>
          </a:xfrm>
        </p:spPr>
        <p:txBody>
          <a:bodyPr>
            <a:normAutofit fontScale="85000" lnSpcReduction="20000"/>
          </a:bodyPr>
          <a:lstStyle/>
          <a:p>
            <a:r>
              <a:rPr lang="es-BO" sz="2800" b="1" dirty="0" smtClean="0">
                <a:solidFill>
                  <a:schemeClr val="accent2">
                    <a:lumMod val="75000"/>
                  </a:schemeClr>
                </a:solidFill>
              </a:rPr>
              <a:t>Presupuesto Público</a:t>
            </a:r>
          </a:p>
          <a:p>
            <a:r>
              <a:rPr lang="es-BO" sz="2800" b="1" dirty="0" smtClean="0">
                <a:solidFill>
                  <a:schemeClr val="accent2">
                    <a:lumMod val="75000"/>
                  </a:schemeClr>
                </a:solidFill>
              </a:rPr>
              <a:t>Programación de Ingresos</a:t>
            </a:r>
          </a:p>
          <a:p>
            <a:r>
              <a:rPr lang="es-BO" sz="2800" b="1" dirty="0" smtClean="0">
                <a:solidFill>
                  <a:schemeClr val="accent2">
                    <a:lumMod val="75000"/>
                  </a:schemeClr>
                </a:solidFill>
              </a:rPr>
              <a:t>Programación de Gastos</a:t>
            </a:r>
          </a:p>
          <a:p>
            <a:r>
              <a:rPr lang="es-BO" sz="2800" b="1" dirty="0" smtClean="0">
                <a:solidFill>
                  <a:schemeClr val="accent2">
                    <a:lumMod val="75000"/>
                  </a:schemeClr>
                </a:solidFill>
              </a:rPr>
              <a:t>Estructura de un presupuesto Municipal</a:t>
            </a:r>
            <a:endParaRPr lang="es-BO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431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2 Rectángulo"/>
          <p:cNvSpPr>
            <a:spLocks noChangeArrowheads="1"/>
          </p:cNvSpPr>
          <p:nvPr/>
        </p:nvSpPr>
        <p:spPr bwMode="auto">
          <a:xfrm>
            <a:off x="2217467" y="1285860"/>
            <a:ext cx="6675015" cy="51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7675" indent="-382588" algn="just">
              <a:lnSpc>
                <a:spcPct val="80000"/>
              </a:lnSpc>
              <a:buFont typeface="Wingdings 2" pitchFamily="18" charset="2"/>
              <a:buChar char=""/>
            </a:pPr>
            <a:r>
              <a:rPr lang="es-ES" sz="2400" dirty="0"/>
              <a:t>Es un instrumento de</a:t>
            </a:r>
            <a:r>
              <a:rPr lang="es-ES_tradnl" sz="2400" dirty="0"/>
              <a:t> planificación y control, y de </a:t>
            </a:r>
            <a:r>
              <a:rPr lang="es-ES" sz="2400" b="1" u="sng" dirty="0"/>
              <a:t>política económica</a:t>
            </a:r>
            <a:r>
              <a:rPr lang="es-ES" sz="2400" dirty="0"/>
              <a:t> </a:t>
            </a:r>
            <a:r>
              <a:rPr lang="es-ES_tradnl" sz="2400" dirty="0"/>
              <a:t>que detalla los ingresos de un país o municipio y cómo se distribuye los gastos según los planes de desarrollo definidos por el gobierno</a:t>
            </a:r>
            <a:r>
              <a:rPr lang="es-ES" sz="2400" dirty="0"/>
              <a:t>.</a:t>
            </a:r>
            <a:endParaRPr lang="es-ES_tradnl" sz="2400" dirty="0"/>
          </a:p>
          <a:p>
            <a:pPr marL="447675" indent="-382588">
              <a:lnSpc>
                <a:spcPct val="80000"/>
              </a:lnSpc>
            </a:pPr>
            <a:endParaRPr lang="es-ES" sz="2400" dirty="0"/>
          </a:p>
          <a:p>
            <a:pPr marL="447675" indent="-382588" algn="just">
              <a:lnSpc>
                <a:spcPct val="80000"/>
              </a:lnSpc>
              <a:buFont typeface="Wingdings 2" pitchFamily="18" charset="2"/>
              <a:buChar char=""/>
            </a:pPr>
            <a:r>
              <a:rPr lang="es-ES" sz="2400" dirty="0"/>
              <a:t>Muestra</a:t>
            </a:r>
            <a:r>
              <a:rPr lang="es-ES_tradnl" sz="2400" dirty="0"/>
              <a:t> </a:t>
            </a:r>
            <a:r>
              <a:rPr lang="es-ES" sz="2400" dirty="0"/>
              <a:t>las </a:t>
            </a:r>
            <a:r>
              <a:rPr lang="es-ES" sz="2400" u="sng" dirty="0"/>
              <a:t>prioridades</a:t>
            </a:r>
            <a:r>
              <a:rPr lang="es-ES" sz="2400" dirty="0"/>
              <a:t> </a:t>
            </a:r>
            <a:r>
              <a:rPr lang="es-ES_tradnl" sz="2400" dirty="0"/>
              <a:t>que tiene </a:t>
            </a:r>
            <a:r>
              <a:rPr lang="es-ES" sz="2400" dirty="0"/>
              <a:t>el gobierno, a qué </a:t>
            </a:r>
            <a:r>
              <a:rPr lang="es-ES_tradnl" sz="2400" dirty="0"/>
              <a:t>sectores</a:t>
            </a:r>
            <a:r>
              <a:rPr lang="es-ES" sz="2400" dirty="0"/>
              <a:t> de la sociedad se valora, qué tipo de trabajo se reconoce y se retribuye</a:t>
            </a:r>
            <a:r>
              <a:rPr lang="es-ES_tradnl" sz="2400" dirty="0"/>
              <a:t>;</a:t>
            </a:r>
            <a:r>
              <a:rPr lang="es-ES" sz="2400" dirty="0"/>
              <a:t> </a:t>
            </a:r>
            <a:r>
              <a:rPr lang="es-ES_tradnl" sz="2400" dirty="0"/>
              <a:t>por tanto </a:t>
            </a:r>
            <a:r>
              <a:rPr lang="es-ES" sz="2400" dirty="0"/>
              <a:t>afecta </a:t>
            </a:r>
            <a:r>
              <a:rPr lang="es-ES_tradnl" sz="2400" dirty="0"/>
              <a:t>a </a:t>
            </a:r>
            <a:r>
              <a:rPr lang="es-ES" sz="2400" dirty="0"/>
              <a:t>la vida cotidiana  de las y los ciudadanos</a:t>
            </a:r>
            <a:r>
              <a:rPr lang="es-ES_tradnl" sz="2400" dirty="0"/>
              <a:t>/as </a:t>
            </a:r>
            <a:r>
              <a:rPr lang="es-ES" sz="2400" dirty="0"/>
              <a:t>e influye directamente en el ejercicio de los derechos humanos</a:t>
            </a:r>
            <a:r>
              <a:rPr lang="es-ES_tradnl" sz="2400" dirty="0"/>
              <a:t>.</a:t>
            </a:r>
          </a:p>
          <a:p>
            <a:pPr marL="447675" indent="-382588">
              <a:lnSpc>
                <a:spcPct val="80000"/>
              </a:lnSpc>
            </a:pPr>
            <a:endParaRPr lang="es-ES" sz="2400" dirty="0"/>
          </a:p>
          <a:p>
            <a:pPr marL="447675" indent="-382588" algn="just">
              <a:lnSpc>
                <a:spcPct val="80000"/>
              </a:lnSpc>
              <a:buFont typeface="Wingdings 2" pitchFamily="18" charset="2"/>
              <a:buChar char=""/>
            </a:pPr>
            <a:r>
              <a:rPr lang="es-ES" sz="2400" dirty="0"/>
              <a:t>Generalmente, los presupuestos no toma</a:t>
            </a:r>
            <a:r>
              <a:rPr lang="es-ES_tradnl" sz="2400" dirty="0"/>
              <a:t>n</a:t>
            </a:r>
            <a:r>
              <a:rPr lang="es-ES" sz="2400" dirty="0"/>
              <a:t> en cuenta las distintas realidades que enfrentan hombres y mujeres y los distintos espacios que ocupan en la producción de bienes y servicios </a:t>
            </a:r>
          </a:p>
        </p:txBody>
      </p:sp>
      <p:sp>
        <p:nvSpPr>
          <p:cNvPr id="8" name="1 CuadroTexto"/>
          <p:cNvSpPr txBox="1">
            <a:spLocks noChangeArrowheads="1"/>
          </p:cNvSpPr>
          <p:nvPr/>
        </p:nvSpPr>
        <p:spPr bwMode="auto">
          <a:xfrm>
            <a:off x="1331640" y="169476"/>
            <a:ext cx="43744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_tradnl" sz="2800" u="none" dirty="0">
                <a:solidFill>
                  <a:schemeClr val="bg1"/>
                </a:solidFill>
              </a:rPr>
              <a:t>Presupuesto Público</a:t>
            </a:r>
            <a:endParaRPr lang="es-CO" sz="2800" u="none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763690" y="466060"/>
            <a:ext cx="6192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2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haroni" panose="02010803020104030203" pitchFamily="2" charset="-79"/>
              </a:rPr>
              <a:t>PRESUPUESTOS PUBLICOS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15" y="4381009"/>
            <a:ext cx="1771650" cy="19335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46" y="1263474"/>
            <a:ext cx="1521619" cy="2257425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29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22994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BO" dirty="0" smtClean="0"/>
              <a:t>Horizonte de la planificación en Bolivia</a:t>
            </a:r>
            <a:endParaRPr lang="en-CA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186696"/>
              </p:ext>
            </p:extLst>
          </p:nvPr>
        </p:nvGraphicFramePr>
        <p:xfrm>
          <a:off x="457200" y="1600200"/>
          <a:ext cx="8363272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3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68275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3200" dirty="0" smtClean="0">
                <a:ln w="11430"/>
                <a:cs typeface="Andalus" pitchFamily="2" charset="-78"/>
              </a:rPr>
              <a:t>El POA – Presupuesto Municipal se elabora según:</a:t>
            </a:r>
            <a:endParaRPr lang="es-ES" sz="3200" dirty="0">
              <a:ln w="11430"/>
              <a:cs typeface="Andalus" pitchFamily="2" charset="-78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357159" y="1857364"/>
            <a:ext cx="4040188" cy="65935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Sistema de Planificación Formulación del POA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3"/>
          </p:nvPr>
        </p:nvSpPr>
        <p:spPr>
          <a:xfrm>
            <a:off x="4500562" y="1857365"/>
            <a:ext cx="4357718" cy="65484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Sistema de Presupuesto Formulación del Presupuesto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28597" y="2786058"/>
            <a:ext cx="4040188" cy="3559968"/>
          </a:xfrm>
        </p:spPr>
        <p:txBody>
          <a:bodyPr>
            <a:noAutofit/>
          </a:bodyPr>
          <a:lstStyle/>
          <a:p>
            <a:r>
              <a:rPr lang="es-ES" sz="2800" b="1" dirty="0" smtClean="0"/>
              <a:t>Marco Legal</a:t>
            </a:r>
          </a:p>
          <a:p>
            <a:pPr>
              <a:buNone/>
            </a:pPr>
            <a:r>
              <a:rPr lang="es-ES" sz="2800" b="1" dirty="0" smtClean="0"/>
              <a:t>	</a:t>
            </a:r>
            <a:r>
              <a:rPr lang="es-ES" b="1" dirty="0" smtClean="0"/>
              <a:t>- </a:t>
            </a:r>
            <a:r>
              <a:rPr lang="es-ES" dirty="0" smtClean="0"/>
              <a:t>Análisis del entorno</a:t>
            </a:r>
          </a:p>
          <a:p>
            <a:pPr>
              <a:buNone/>
            </a:pPr>
            <a:r>
              <a:rPr lang="es-ES" dirty="0" smtClean="0"/>
              <a:t>	- Objetivos institucionales y de  gestión</a:t>
            </a:r>
          </a:p>
          <a:p>
            <a:pPr>
              <a:buNone/>
            </a:pPr>
            <a:r>
              <a:rPr lang="es-ES" dirty="0" smtClean="0"/>
              <a:t>	- Áreas funcionales</a:t>
            </a:r>
          </a:p>
          <a:p>
            <a:pPr>
              <a:buNone/>
            </a:pPr>
            <a:r>
              <a:rPr lang="es-ES" dirty="0" smtClean="0"/>
              <a:t>	- Programación (programas, proyectos, acciones)</a:t>
            </a:r>
          </a:p>
          <a:p>
            <a:pPr>
              <a:buNone/>
            </a:pPr>
            <a:r>
              <a:rPr lang="es-ES" b="1" dirty="0" smtClean="0"/>
              <a:t>	- </a:t>
            </a:r>
            <a:r>
              <a:rPr lang="es-ES" dirty="0" smtClean="0"/>
              <a:t>Indicadores de Eficacia y eficiencia</a:t>
            </a:r>
          </a:p>
          <a:p>
            <a:endParaRPr lang="es-ES" sz="2800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>
          <a:xfrm>
            <a:off x="4645028" y="2714620"/>
            <a:ext cx="4041775" cy="3645700"/>
          </a:xfrm>
        </p:spPr>
        <p:txBody>
          <a:bodyPr>
            <a:noAutofit/>
          </a:bodyPr>
          <a:lstStyle/>
          <a:p>
            <a:r>
              <a:rPr lang="es-ES_tradnl" b="1" dirty="0" smtClean="0"/>
              <a:t>A</a:t>
            </a:r>
            <a:r>
              <a:rPr lang="es-ES" b="1" dirty="0" err="1" smtClean="0"/>
              <a:t>signación</a:t>
            </a:r>
            <a:r>
              <a:rPr lang="es-ES" b="1" dirty="0" smtClean="0"/>
              <a:t> de Recursos al POA</a:t>
            </a:r>
          </a:p>
          <a:p>
            <a:r>
              <a:rPr lang="es-ES" b="1" dirty="0" smtClean="0"/>
              <a:t>Componentes del Presupuesto Municipal:</a:t>
            </a:r>
            <a:r>
              <a:rPr lang="es-ES" sz="2000" b="1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es-ES_tradnl" sz="2000" b="1" dirty="0" smtClean="0"/>
              <a:t> </a:t>
            </a:r>
            <a:r>
              <a:rPr lang="es-ES" sz="2000" b="1" dirty="0" smtClean="0"/>
              <a:t>Ingresos</a:t>
            </a:r>
            <a:r>
              <a:rPr lang="es-ES_tradnl" sz="2000" b="1" dirty="0" smtClean="0"/>
              <a:t>: Fuentes</a:t>
            </a:r>
            <a:endParaRPr lang="es-ES" sz="2000" b="1" dirty="0" smtClean="0"/>
          </a:p>
          <a:p>
            <a:pPr>
              <a:buFont typeface="Wingdings" pitchFamily="2" charset="2"/>
              <a:buChar char="v"/>
            </a:pPr>
            <a:r>
              <a:rPr lang="es-ES" sz="2000" b="1" dirty="0" smtClean="0"/>
              <a:t>  Gastos: </a:t>
            </a:r>
          </a:p>
          <a:p>
            <a:pPr marL="422275" lvl="1">
              <a:buFont typeface="Wingdings" pitchFamily="2" charset="2"/>
              <a:buChar char="ü"/>
            </a:pPr>
            <a:r>
              <a:rPr lang="es-ES" b="1" dirty="0" smtClean="0"/>
              <a:t>Funcionamiento</a:t>
            </a:r>
          </a:p>
          <a:p>
            <a:pPr marL="422275" lvl="1">
              <a:buFont typeface="Wingdings" pitchFamily="2" charset="2"/>
              <a:buChar char="ü"/>
            </a:pPr>
            <a:r>
              <a:rPr lang="es-ES" b="1" dirty="0" smtClean="0"/>
              <a:t>Inversión (</a:t>
            </a:r>
            <a:r>
              <a:rPr lang="es-ES" dirty="0" smtClean="0"/>
              <a:t>Capitalizables y No capitalizables</a:t>
            </a:r>
            <a:r>
              <a:rPr lang="es-ES" b="1" dirty="0" smtClean="0"/>
              <a:t>)</a:t>
            </a:r>
          </a:p>
          <a:p>
            <a:pPr marL="422275" lvl="1">
              <a:buFont typeface="Wingdings" pitchFamily="2" charset="2"/>
              <a:buChar char="ü"/>
            </a:pPr>
            <a:r>
              <a:rPr lang="es-ES" dirty="0" smtClean="0"/>
              <a:t>Pago a la deuda</a:t>
            </a:r>
          </a:p>
          <a:p>
            <a:endParaRPr lang="es-ES" sz="28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30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173475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90252"/>
          </a:xfrm>
          <a:noFill/>
        </p:spPr>
        <p:txBody>
          <a:bodyPr>
            <a:noAutofit/>
          </a:bodyPr>
          <a:lstStyle/>
          <a:p>
            <a:pPr marL="484632">
              <a:defRPr/>
            </a:pPr>
            <a:r>
              <a:rPr lang="es-ES" sz="2400" dirty="0" smtClean="0"/>
              <a:t>DIRECTRICES DE FORMULACIÓN PRESUPUESTARIA 2016</a:t>
            </a:r>
            <a:br>
              <a:rPr lang="es-ES" sz="2400" dirty="0" smtClean="0"/>
            </a:br>
            <a:r>
              <a:rPr lang="es-ES" sz="2400" b="1" dirty="0" smtClean="0"/>
              <a:t>Anexo V: </a:t>
            </a:r>
            <a:r>
              <a:rPr lang="es-BO" sz="2400" b="1" dirty="0"/>
              <a:t>F</a:t>
            </a:r>
            <a:r>
              <a:rPr lang="es-BO" sz="2400" b="1" dirty="0" smtClean="0"/>
              <a:t>ormulación Presupuestaria de las Entidades </a:t>
            </a:r>
            <a:r>
              <a:rPr lang="es-BO" sz="2400" b="1" dirty="0"/>
              <a:t>T</a:t>
            </a:r>
            <a:r>
              <a:rPr lang="es-BO" sz="2400" b="1" dirty="0" smtClean="0"/>
              <a:t>erritoriales </a:t>
            </a:r>
            <a:r>
              <a:rPr lang="es-BO" sz="2400" b="1" dirty="0"/>
              <a:t>A</a:t>
            </a:r>
            <a:r>
              <a:rPr lang="es-BO" sz="2400" b="1" dirty="0" smtClean="0"/>
              <a:t>utónomas</a:t>
            </a:r>
            <a:endParaRPr lang="es-ES" sz="2400" dirty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1211560"/>
            <a:ext cx="9144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s-ES" dirty="0" smtClean="0">
                <a:latin typeface="Arial" charset="0"/>
              </a:rPr>
              <a:t>IV </a:t>
            </a:r>
            <a:r>
              <a:rPr lang="es-ES" dirty="0">
                <a:latin typeface="Arial" charset="0"/>
              </a:rPr>
              <a:t>Asignación de Recursos </a:t>
            </a:r>
            <a:r>
              <a:rPr lang="es-ES" dirty="0" smtClean="0">
                <a:latin typeface="Arial" charset="0"/>
              </a:rPr>
              <a:t>para Políticas de género y garantizar una vida libre de violencia </a:t>
            </a:r>
            <a:endParaRPr lang="es-ES" dirty="0">
              <a:latin typeface="Arial" charset="0"/>
            </a:endParaRPr>
          </a:p>
        </p:txBody>
      </p:sp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243599"/>
              </p:ext>
            </p:extLst>
          </p:nvPr>
        </p:nvGraphicFramePr>
        <p:xfrm>
          <a:off x="107504" y="1628800"/>
          <a:ext cx="8954616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5045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PMGA1\Downloads\cuadro gast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08504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32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2795581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0"/>
            <a:ext cx="7886700" cy="1084264"/>
          </a:xfrm>
        </p:spPr>
        <p:txBody>
          <a:bodyPr/>
          <a:lstStyle/>
          <a:p>
            <a:r>
              <a:rPr lang="es-ES" dirty="0"/>
              <a:t>Gastos Obligatorios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320111"/>
              </p:ext>
            </p:extLst>
          </p:nvPr>
        </p:nvGraphicFramePr>
        <p:xfrm>
          <a:off x="179512" y="836713"/>
          <a:ext cx="8848724" cy="5922355"/>
        </p:xfrm>
        <a:graphic>
          <a:graphicData uri="http://schemas.openxmlformats.org/drawingml/2006/table">
            <a:tbl>
              <a:tblPr firstRow="1" firstCol="1" bandRow="1"/>
              <a:tblGrid>
                <a:gridCol w="25908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57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1212">
                <a:tc gridSpan="2">
                  <a:txBody>
                    <a:bodyPr/>
                    <a:lstStyle/>
                    <a:p>
                      <a:pPr marL="511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2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Gastos obligatorios GAM</a:t>
                      </a:r>
                      <a:endParaRPr lang="es-E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3" marR="39113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502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Objeto 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3" marR="39113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Asignación y Fuente 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3" marR="39113" marT="0" marB="0">
                    <a:lnL>
                      <a:noFill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502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Renta Dignidad 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3" marR="39113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>
                          <a:effectLst/>
                          <a:latin typeface="Calibri"/>
                          <a:ea typeface="Calibri"/>
                          <a:cs typeface="Arial"/>
                        </a:rPr>
                        <a:t>30% del IDH (no compensación), (Ley 3791 y DS 29400)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3" marR="39113" marT="0" marB="0">
                    <a:lnL>
                      <a:noFill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5508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Fondo de fomento a la Educación Cívico Patriótica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3" marR="39113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0,2% del IDH (no compensación), DS 859</a:t>
                      </a:r>
                      <a:endParaRPr lang="es-E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3" marR="39113" marT="0" marB="0">
                    <a:lnL>
                      <a:noFill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7078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Seguridad Ciudadana </a:t>
                      </a:r>
                      <a:endParaRPr lang="es-E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3" marR="39113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5% (mínimo) para municipios de más de 50.000 habitantes; y  10% (mínimo) para municipios de menos de 50.000 habitantes de IDH,  previa reducción del 30% de la Renta Dignidad, (no Se incluye el cálculo de compensación del IDH)</a:t>
                      </a:r>
                      <a:endParaRPr lang="es-E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3" marR="39113" marT="0" marB="0">
                    <a:lnL>
                      <a:noFill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502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Gestión de Riesgos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3" marR="39113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>
                          <a:effectLst/>
                          <a:latin typeface="Calibri"/>
                          <a:ea typeface="Calibri"/>
                          <a:cs typeface="Arial"/>
                        </a:rPr>
                        <a:t>CT, RE, HIPIC, IDH LEY 602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3" marR="39113" marT="0" marB="0">
                    <a:lnL>
                      <a:noFill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5508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Defensa y protección de la niñez y adolescencia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3" marR="39113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>
                          <a:effectLst/>
                          <a:latin typeface="Calibri"/>
                          <a:ea typeface="Calibri"/>
                          <a:cs typeface="Arial"/>
                        </a:rPr>
                        <a:t>CT, RE (Ley 548)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3" marR="39113" marT="0" marB="0">
                    <a:lnL>
                      <a:noFill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5508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Prestación de servicios de salud integral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3" marR="39113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>
                          <a:effectLst/>
                          <a:latin typeface="Calibri"/>
                          <a:ea typeface="Calibri"/>
                          <a:cs typeface="Arial"/>
                        </a:rPr>
                        <a:t>15,5% CT o su equivalente de IDH (Ley 475), registro 20 0000 99 “prestaciones de servicios de salud integral”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3" marR="39113" marT="0" marB="0">
                    <a:lnL>
                      <a:noFill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53263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“Políticas de género para garantizar a las mujeres una vida libre de violencia”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3" marR="39113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CT, RE, </a:t>
                      </a:r>
                      <a:endParaRPr lang="es-E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17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IDH 10% de seguridad ciudadana (Ley 348, DS 2145) funcionamiento </a:t>
                      </a:r>
                      <a:r>
                        <a:rPr lang="es-BO" sz="1600" dirty="0" err="1">
                          <a:effectLst/>
                          <a:latin typeface="Calibri"/>
                          <a:ea typeface="Calibri"/>
                          <a:cs typeface="Arial"/>
                        </a:rPr>
                        <a:t>SLIMs</a:t>
                      </a:r>
                      <a:endParaRPr lang="es-E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3" marR="39113" marT="0" marB="0">
                    <a:lnL>
                      <a:noFill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5508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Participación y control social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3" marR="39113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>
                          <a:effectLst/>
                          <a:latin typeface="Calibri"/>
                          <a:ea typeface="Calibri"/>
                          <a:cs typeface="Arial"/>
                        </a:rPr>
                        <a:t>CT, RE (Ley 341)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3" marR="39113" marT="0" marB="0">
                    <a:lnL>
                      <a:noFill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750177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Desarrollo Deportivo 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3" marR="39113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Debe asignarse el 3% de los recursos de la Coparticipación Tributaria, conforme lo dispuesto en la</a:t>
                      </a:r>
                      <a:endParaRPr lang="es-E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17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Ley Nº 2770 de 07 de julio de 2004.</a:t>
                      </a:r>
                      <a:endParaRPr lang="es-E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3" marR="39113" marT="0" marB="0">
                    <a:lnL>
                      <a:noFill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33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8933433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24720" y="157615"/>
            <a:ext cx="8767760" cy="778098"/>
          </a:xfrm>
        </p:spPr>
        <p:txBody>
          <a:bodyPr>
            <a:noAutofit/>
          </a:bodyPr>
          <a:lstStyle/>
          <a:p>
            <a:pPr algn="ctr"/>
            <a:r>
              <a:rPr lang="es-BO" sz="2800" b="1" dirty="0"/>
              <a:t>Estructura programática de gastos de los GAM 2017</a:t>
            </a:r>
            <a:endParaRPr lang="es-BO" sz="28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061455"/>
              </p:ext>
            </p:extLst>
          </p:nvPr>
        </p:nvGraphicFramePr>
        <p:xfrm>
          <a:off x="204719" y="836712"/>
          <a:ext cx="8669741" cy="58757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28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715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29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424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0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05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Cod</a:t>
                      </a:r>
                      <a:r>
                        <a:rPr lang="es-BO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Programa</a:t>
                      </a:r>
                    </a:p>
                  </a:txBody>
                  <a:tcPr marL="32684" marR="32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DESCRIPCION</a:t>
                      </a:r>
                      <a:r>
                        <a:rPr lang="es-BO" sz="16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DEL PROGRAMA</a:t>
                      </a:r>
                      <a:endParaRPr lang="es-BO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9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Cód</a:t>
                      </a:r>
                      <a:r>
                        <a:rPr lang="es-BO" sz="900" b="1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Programa</a:t>
                      </a:r>
                      <a:endParaRPr lang="es-BO" sz="9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DESCRIPCIÓN PROGRAMA</a:t>
                      </a:r>
                    </a:p>
                  </a:txBody>
                  <a:tcPr marL="32684" marR="32684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0</a:t>
                      </a:r>
                      <a:endParaRPr lang="es-B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Ejecutivo municipal</a:t>
                      </a:r>
                      <a:endParaRPr lang="es-B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b="1" dirty="0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es-B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Promoción y conservación de cultura y patrimonio</a:t>
                      </a:r>
                      <a:endParaRPr lang="es-B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1</a:t>
                      </a:r>
                      <a:endParaRPr lang="es-B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Concejo municipal</a:t>
                      </a:r>
                      <a:endParaRPr lang="es-B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b="1" dirty="0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es-B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Desarrollo y fomento del turismo</a:t>
                      </a:r>
                      <a:endParaRPr lang="es-B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02-09</a:t>
                      </a:r>
                      <a:endParaRPr lang="es-B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Administración central</a:t>
                      </a:r>
                      <a:endParaRPr lang="es-B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600" b="1" dirty="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es-BO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600" b="1" dirty="0">
                          <a:effectLst/>
                        </a:rPr>
                        <a:t>Promoción y políticas para grupos vulnerables y de la mujer</a:t>
                      </a:r>
                      <a:endParaRPr lang="es-BO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1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10</a:t>
                      </a:r>
                      <a:endParaRPr lang="es-B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Promoción y fomento a la producción agropecuaria</a:t>
                      </a:r>
                      <a:endParaRPr lang="es-B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b="1" dirty="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endParaRPr lang="es-B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Defensa y protección de la niñez y adolescencia</a:t>
                      </a:r>
                      <a:endParaRPr lang="es-B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1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11</a:t>
                      </a:r>
                      <a:endParaRPr lang="es-B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Saneamiento básico</a:t>
                      </a:r>
                      <a:endParaRPr lang="es-B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b="1" dirty="0">
                          <a:solidFill>
                            <a:schemeClr val="bg1"/>
                          </a:solidFill>
                          <a:effectLst/>
                        </a:rPr>
                        <a:t>27</a:t>
                      </a:r>
                      <a:endParaRPr lang="es-B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Vialidad y transporte público</a:t>
                      </a:r>
                      <a:endParaRPr lang="es-B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1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12</a:t>
                      </a:r>
                      <a:endParaRPr lang="es-B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Construcción y mantenimiento de micro riegos</a:t>
                      </a:r>
                      <a:endParaRPr lang="es-B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b="1" dirty="0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  <a:endParaRPr lang="es-B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Defensa del consumidor</a:t>
                      </a:r>
                      <a:endParaRPr lang="es-B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73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13</a:t>
                      </a:r>
                      <a:endParaRPr lang="es-B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Desarrollo y preservación del medio ambiente</a:t>
                      </a:r>
                      <a:endParaRPr lang="es-B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b="1" dirty="0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endParaRPr lang="es-B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Servicio de faenado de ganado</a:t>
                      </a:r>
                      <a:endParaRPr lang="es-B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0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14</a:t>
                      </a:r>
                      <a:endParaRPr lang="es-B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Aseo Urbano, manejo y tratamiento de residuos sólidos</a:t>
                      </a:r>
                      <a:endParaRPr lang="es-B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b="1" dirty="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es-B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Servicio de inhumación, exhumación, cremación y traslado de restos</a:t>
                      </a:r>
                      <a:endParaRPr lang="es-B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1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15</a:t>
                      </a:r>
                      <a:endParaRPr lang="es-B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Fuentes de energía y apoyo a la electrificación</a:t>
                      </a:r>
                      <a:endParaRPr lang="es-B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b="1" dirty="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  <a:endParaRPr lang="es-B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Gestión de riesgos</a:t>
                      </a:r>
                      <a:endParaRPr lang="es-B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1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16</a:t>
                      </a:r>
                      <a:endParaRPr lang="es-B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Servicio de alumbrado público</a:t>
                      </a:r>
                      <a:endParaRPr lang="es-B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b="1" dirty="0">
                          <a:solidFill>
                            <a:schemeClr val="bg1"/>
                          </a:solidFill>
                          <a:effectLst/>
                        </a:rPr>
                        <a:t>32</a:t>
                      </a:r>
                      <a:endParaRPr lang="es-B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Recursos hídricos</a:t>
                      </a:r>
                      <a:endParaRPr lang="es-B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1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17</a:t>
                      </a:r>
                      <a:endParaRPr lang="es-B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Gestión de caminos vecinales</a:t>
                      </a:r>
                      <a:endParaRPr lang="es-B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b="1" dirty="0">
                          <a:solidFill>
                            <a:schemeClr val="bg1"/>
                          </a:solidFill>
                          <a:effectLst/>
                        </a:rPr>
                        <a:t>33</a:t>
                      </a:r>
                      <a:endParaRPr lang="es-B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Servicios de seguridad ciudadana</a:t>
                      </a:r>
                      <a:endParaRPr lang="es-B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80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18</a:t>
                      </a:r>
                      <a:endParaRPr lang="es-B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Construcción caminos vecinales</a:t>
                      </a:r>
                      <a:endParaRPr lang="es-B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b="1" dirty="0">
                          <a:solidFill>
                            <a:schemeClr val="bg1"/>
                          </a:solidFill>
                          <a:effectLst/>
                        </a:rPr>
                        <a:t>34</a:t>
                      </a:r>
                      <a:endParaRPr lang="es-B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FORTALECIMIENTO INSTITUCIONAL</a:t>
                      </a:r>
                      <a:endParaRPr lang="es-B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1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19</a:t>
                      </a:r>
                      <a:endParaRPr lang="es-B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Servicio de catastro urbano y rural</a:t>
                      </a:r>
                      <a:endParaRPr lang="es-B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b="1" dirty="0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endParaRPr lang="es-B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Fomento al desarrollo económico local y promoción del empleo</a:t>
                      </a:r>
                      <a:endParaRPr lang="es-B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91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20</a:t>
                      </a:r>
                      <a:endParaRPr lang="es-B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Gestión de salud</a:t>
                      </a:r>
                      <a:endParaRPr lang="es-B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b="1" dirty="0">
                          <a:solidFill>
                            <a:schemeClr val="bg1"/>
                          </a:solidFill>
                          <a:effectLst/>
                        </a:rPr>
                        <a:t>36 AL 89</a:t>
                      </a:r>
                      <a:endParaRPr lang="es-B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Otros programas </a:t>
                      </a:r>
                      <a:r>
                        <a:rPr lang="es-BO" sz="1400" baseline="0" dirty="0">
                          <a:effectLst/>
                        </a:rPr>
                        <a:t> </a:t>
                      </a:r>
                      <a:r>
                        <a:rPr lang="es-BO" sz="1400" dirty="0">
                          <a:effectLst/>
                        </a:rPr>
                        <a:t>específicos</a:t>
                      </a:r>
                      <a:endParaRPr lang="es-B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91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21</a:t>
                      </a:r>
                      <a:endParaRPr lang="es-B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Gestión de educación</a:t>
                      </a:r>
                      <a:endParaRPr lang="es-B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 marL="32684" marR="32684" marT="0" marB="0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 marL="32684" marR="32684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91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22</a:t>
                      </a:r>
                      <a:endParaRPr lang="es-B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Desarrollo y promoción del deporte</a:t>
                      </a:r>
                      <a:endParaRPr lang="es-B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b="1" dirty="0">
                          <a:solidFill>
                            <a:schemeClr val="bg1"/>
                          </a:solidFill>
                          <a:effectLst/>
                        </a:rPr>
                        <a:t>97-99</a:t>
                      </a:r>
                      <a:endParaRPr lang="es-B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Partidas no asignables a programas</a:t>
                      </a:r>
                      <a:endParaRPr lang="es-B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4" marR="32684" marT="0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34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26991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84000" r="-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700808"/>
            <a:ext cx="6171159" cy="1362075"/>
          </a:xfrm>
        </p:spPr>
        <p:txBody>
          <a:bodyPr>
            <a:normAutofit/>
          </a:bodyPr>
          <a:lstStyle/>
          <a:p>
            <a:pPr algn="ctr"/>
            <a:r>
              <a:rPr lang="es-B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Presupuestos sensibles al género</a:t>
            </a:r>
            <a:endParaRPr lang="es-B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2355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85721" y="785797"/>
            <a:ext cx="8510588" cy="700069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BO" sz="4000" b="1" kern="0" dirty="0" err="1">
                <a:ln w="11430"/>
                <a:ea typeface="+mj-ea"/>
                <a:cs typeface="Andalus" pitchFamily="2" charset="-78"/>
              </a:rPr>
              <a:t>Transversalización</a:t>
            </a:r>
            <a:r>
              <a:rPr lang="es-BO" sz="4000" b="1" kern="0" dirty="0">
                <a:ln w="11430"/>
                <a:ea typeface="+mj-ea"/>
                <a:cs typeface="Andalus" pitchFamily="2" charset="-78"/>
              </a:rPr>
              <a:t> de género</a:t>
            </a:r>
            <a:endParaRPr lang="es-AR" sz="4000" b="1" kern="0" dirty="0">
              <a:ln w="11430"/>
              <a:ea typeface="+mj-ea"/>
              <a:cs typeface="Andalus" pitchFamily="2" charset="-78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357158" y="1785926"/>
            <a:ext cx="8031266" cy="4714870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es-BO" sz="2400" kern="0" dirty="0">
                <a:latin typeface="+mn-lt"/>
              </a:rPr>
              <a:t>	</a:t>
            </a:r>
            <a:r>
              <a:rPr lang="es-BO" sz="2400" kern="0" dirty="0" smtClean="0">
                <a:latin typeface="Andalus" pitchFamily="2" charset="-78"/>
                <a:cs typeface="Andalus" pitchFamily="2" charset="-78"/>
              </a:rPr>
              <a:t>E</a:t>
            </a:r>
            <a:r>
              <a:rPr lang="es-BO" sz="2600" kern="0" dirty="0" smtClean="0">
                <a:latin typeface="Andalus" pitchFamily="2" charset="-78"/>
                <a:cs typeface="Andalus" pitchFamily="2" charset="-78"/>
              </a:rPr>
              <a:t>strategia </a:t>
            </a:r>
            <a:r>
              <a:rPr lang="es-BO" sz="2600" kern="0" dirty="0">
                <a:latin typeface="Andalus" pitchFamily="2" charset="-78"/>
                <a:cs typeface="Andalus" pitchFamily="2" charset="-78"/>
              </a:rPr>
              <a:t>destinada a considerar las preocupaciones y las experiencias </a:t>
            </a:r>
            <a:r>
              <a:rPr lang="es-BO" sz="2600" kern="0" dirty="0" smtClean="0">
                <a:latin typeface="Andalus" pitchFamily="2" charset="-78"/>
                <a:cs typeface="Andalus" pitchFamily="2" charset="-78"/>
              </a:rPr>
              <a:t>diferenciadas de mujeres y hombres </a:t>
            </a:r>
            <a:r>
              <a:rPr lang="es-BO" sz="2600" kern="0" dirty="0">
                <a:latin typeface="Andalus" pitchFamily="2" charset="-78"/>
                <a:cs typeface="Andalus" pitchFamily="2" charset="-78"/>
              </a:rPr>
              <a:t>como una dimensión esencial de la elaboración, ejecución, seguimiento y evaluación de políticas y programas en todas las esferas</a:t>
            </a:r>
            <a:r>
              <a:rPr lang="es-BO" sz="2600" kern="0" dirty="0" smtClean="0">
                <a:latin typeface="Andalus" pitchFamily="2" charset="-78"/>
                <a:cs typeface="Andalus" pitchFamily="2" charset="-78"/>
              </a:rPr>
              <a:t>: </a:t>
            </a:r>
            <a:r>
              <a:rPr lang="es-BO" sz="2600" kern="0" dirty="0">
                <a:latin typeface="Andalus" pitchFamily="2" charset="-78"/>
                <a:cs typeface="Andalus" pitchFamily="2" charset="-78"/>
              </a:rPr>
              <a:t>a fin de que </a:t>
            </a:r>
            <a:r>
              <a:rPr lang="es-BO" sz="2600" kern="0" dirty="0" smtClean="0">
                <a:latin typeface="Andalus" pitchFamily="2" charset="-78"/>
                <a:cs typeface="Andalus" pitchFamily="2" charset="-78"/>
              </a:rPr>
              <a:t>toda la población se beneficie </a:t>
            </a:r>
            <a:r>
              <a:rPr lang="es-BO" sz="2600" kern="0" dirty="0">
                <a:latin typeface="Andalus" pitchFamily="2" charset="-78"/>
                <a:cs typeface="Andalus" pitchFamily="2" charset="-78"/>
              </a:rPr>
              <a:t>por igual y no se perpetúe la desigualdad. </a:t>
            </a:r>
            <a:endParaRPr lang="es-BO" sz="2600" kern="0" dirty="0" smtClean="0">
              <a:latin typeface="Andalus" pitchFamily="2" charset="-78"/>
              <a:cs typeface="Andalus" pitchFamily="2" charset="-78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s-BO" sz="2600" kern="0" dirty="0" smtClean="0">
              <a:latin typeface="Andalus" pitchFamily="2" charset="-78"/>
              <a:cs typeface="Andalus" pitchFamily="2" charset="-78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s-BO" sz="2800" kern="0" dirty="0" smtClean="0">
                <a:solidFill>
                  <a:srgbClr val="0070C0"/>
                </a:solidFill>
                <a:latin typeface="Andalus" pitchFamily="2" charset="-78"/>
                <a:cs typeface="Andalus" pitchFamily="2" charset="-78"/>
              </a:rPr>
              <a:t> </a:t>
            </a:r>
            <a:r>
              <a:rPr lang="es-BO" sz="2800" b="1" kern="0" dirty="0" smtClean="0">
                <a:solidFill>
                  <a:srgbClr val="0070C0"/>
                </a:solidFill>
                <a:latin typeface="Andalus" pitchFamily="2" charset="-78"/>
                <a:cs typeface="Andalus" pitchFamily="2" charset="-78"/>
              </a:rPr>
              <a:t>El </a:t>
            </a:r>
            <a:r>
              <a:rPr lang="es-BO" sz="2800" b="1" kern="0" dirty="0">
                <a:solidFill>
                  <a:srgbClr val="0070C0"/>
                </a:solidFill>
                <a:latin typeface="Andalus" pitchFamily="2" charset="-78"/>
                <a:cs typeface="Andalus" pitchFamily="2" charset="-78"/>
              </a:rPr>
              <a:t>objetivo final es lograr la </a:t>
            </a:r>
            <a:r>
              <a:rPr lang="es-BO" sz="2800" b="1" kern="0" dirty="0" smtClean="0">
                <a:solidFill>
                  <a:srgbClr val="0070C0"/>
                </a:solidFill>
                <a:latin typeface="Andalus" pitchFamily="2" charset="-78"/>
                <a:cs typeface="Andalus" pitchFamily="2" charset="-78"/>
              </a:rPr>
              <a:t>igualdad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s-BO" sz="2800" b="1" kern="0" dirty="0" smtClean="0">
                <a:solidFill>
                  <a:srgbClr val="0070C0"/>
                </a:solidFill>
                <a:latin typeface="Andalus" pitchFamily="2" charset="-78"/>
                <a:cs typeface="Andalus" pitchFamily="2" charset="-78"/>
              </a:rPr>
              <a:t> social y de género</a:t>
            </a:r>
            <a:endParaRPr lang="es-BO" sz="2600" b="1" kern="0" dirty="0">
              <a:latin typeface="Andalus" pitchFamily="2" charset="-78"/>
              <a:cs typeface="Andalus" pitchFamily="2" charset="-7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s-AR" sz="3200" kern="0" dirty="0">
              <a:latin typeface="+mn-lt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36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6216073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9776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_tradnl" sz="3200" b="1" dirty="0" smtClean="0"/>
              <a:t> ¿</a:t>
            </a:r>
            <a:r>
              <a:rPr lang="es-ES" sz="3200" b="1" dirty="0" smtClean="0"/>
              <a:t>Qué son los presupuestos sensibles al género? </a:t>
            </a:r>
            <a:endParaRPr lang="es-ES" sz="3200" b="1" dirty="0">
              <a:latin typeface="Tahoma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61542"/>
            <a:ext cx="4824536" cy="32636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s-ES" sz="2000" dirty="0" smtClean="0">
                <a:latin typeface="Andalus" pitchFamily="18" charset="-78"/>
                <a:cs typeface="Andalus" pitchFamily="18" charset="-78"/>
              </a:rPr>
              <a:t>Procesos </a:t>
            </a:r>
            <a:r>
              <a:rPr lang="es-ES" sz="2000" dirty="0">
                <a:latin typeface="Andalus" pitchFamily="18" charset="-78"/>
                <a:cs typeface="Andalus" pitchFamily="18" charset="-78"/>
              </a:rPr>
              <a:t>presupuestarios que toman en cuenta las relaciones de género, las</a:t>
            </a:r>
            <a:r>
              <a:rPr lang="es-ES_tradnl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s-ES" sz="2000" dirty="0">
                <a:latin typeface="Andalus" pitchFamily="18" charset="-78"/>
                <a:cs typeface="Andalus" pitchFamily="18" charset="-78"/>
              </a:rPr>
              <a:t>desigualdades</a:t>
            </a:r>
            <a:r>
              <a:rPr lang="es-ES_tradnl" sz="2000" dirty="0">
                <a:latin typeface="Andalus" pitchFamily="18" charset="-78"/>
                <a:cs typeface="Andalus" pitchFamily="18" charset="-78"/>
              </a:rPr>
              <a:t> y</a:t>
            </a:r>
            <a:r>
              <a:rPr lang="es-ES" sz="2000" dirty="0">
                <a:latin typeface="Andalus" pitchFamily="18" charset="-78"/>
                <a:cs typeface="Andalus" pitchFamily="18" charset="-78"/>
              </a:rPr>
              <a:t> diferentes necesidades  de hombres y mujeres</a:t>
            </a:r>
            <a:r>
              <a:rPr lang="es-ES_tradnl" sz="2000" dirty="0">
                <a:latin typeface="Andalus" pitchFamily="18" charset="-78"/>
                <a:cs typeface="Andalus" pitchFamily="18" charset="-78"/>
              </a:rPr>
              <a:t>. (</a:t>
            </a:r>
            <a:r>
              <a:rPr lang="es-ES" sz="2000" dirty="0">
                <a:latin typeface="Andalus" pitchFamily="18" charset="-78"/>
                <a:cs typeface="Andalus" pitchFamily="18" charset="-78"/>
              </a:rPr>
              <a:t>datos y estadísticas desagregadas por </a:t>
            </a:r>
            <a:r>
              <a:rPr lang="es-ES" sz="2000" dirty="0" smtClean="0">
                <a:latin typeface="Andalus" pitchFamily="18" charset="-78"/>
                <a:cs typeface="Andalus" pitchFamily="18" charset="-78"/>
              </a:rPr>
              <a:t>sexo)</a:t>
            </a:r>
            <a:endParaRPr lang="es-ES_tradnl" sz="1600" dirty="0">
              <a:latin typeface="Andalus" pitchFamily="18" charset="-78"/>
              <a:cs typeface="Andalus" pitchFamily="18" charset="-78"/>
            </a:endParaRPr>
          </a:p>
          <a:p>
            <a:r>
              <a:rPr lang="es-ES" sz="2000" dirty="0">
                <a:latin typeface="Andalus" pitchFamily="18" charset="-78"/>
                <a:cs typeface="Andalus" pitchFamily="18" charset="-78"/>
              </a:rPr>
              <a:t>Presupuestos que ayudan a promover la transparencia y la rendición de cuentas de los gobiernos que los implementan</a:t>
            </a:r>
            <a:r>
              <a:rPr lang="es-ES" sz="2000" dirty="0" smtClean="0">
                <a:latin typeface="Andalus" pitchFamily="18" charset="-78"/>
                <a:cs typeface="Andalus" pitchFamily="18" charset="-78"/>
              </a:rPr>
              <a:t>.</a:t>
            </a:r>
            <a:endParaRPr lang="es-ES" sz="1600" dirty="0">
              <a:latin typeface="Andalus" pitchFamily="18" charset="-78"/>
              <a:cs typeface="Andalus" pitchFamily="18" charset="-78"/>
            </a:endParaRPr>
          </a:p>
          <a:p>
            <a:r>
              <a:rPr lang="es-ES" sz="2000" dirty="0">
                <a:latin typeface="Andalus" pitchFamily="18" charset="-78"/>
                <a:cs typeface="Andalus" pitchFamily="18" charset="-78"/>
              </a:rPr>
              <a:t>No son presupuestos separados para hombres y para mujeres</a:t>
            </a:r>
          </a:p>
          <a:p>
            <a:pPr algn="r">
              <a:lnSpc>
                <a:spcPct val="80000"/>
              </a:lnSpc>
              <a:defRPr/>
            </a:pPr>
            <a:endParaRPr lang="es-ES" sz="2200" dirty="0"/>
          </a:p>
          <a:p>
            <a:pPr algn="r">
              <a:lnSpc>
                <a:spcPct val="80000"/>
              </a:lnSpc>
              <a:defRPr/>
            </a:pPr>
            <a:endParaRPr lang="es-ES" sz="2200" dirty="0"/>
          </a:p>
          <a:p>
            <a:pPr algn="r">
              <a:lnSpc>
                <a:spcPct val="80000"/>
              </a:lnSpc>
              <a:defRPr/>
            </a:pPr>
            <a:endParaRPr lang="es-ES" sz="2200" dirty="0"/>
          </a:p>
          <a:p>
            <a:pPr algn="r">
              <a:lnSpc>
                <a:spcPct val="80000"/>
              </a:lnSpc>
              <a:defRPr/>
            </a:pPr>
            <a:endParaRPr lang="es-ES" sz="2200" dirty="0"/>
          </a:p>
          <a:p>
            <a:pPr algn="r">
              <a:defRPr/>
            </a:pPr>
            <a:endParaRPr lang="es-ES" sz="2200" dirty="0">
              <a:latin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042" y="1389534"/>
            <a:ext cx="3528392" cy="307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39553" y="4874384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400" b="1" dirty="0"/>
              <a:t>Son una herramienta de:</a:t>
            </a:r>
            <a:r>
              <a:rPr lang="es-BO" sz="2400" dirty="0"/>
              <a:t> 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BO" sz="2400" dirty="0">
                <a:effectLst/>
              </a:rPr>
              <a:t>Análisis de la situación diferenciada de los hombre y mujeres en un territorio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BO" sz="2400" dirty="0">
                <a:effectLst/>
              </a:rPr>
              <a:t>Orientación de la inversión pública y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BO" sz="2400" dirty="0">
                <a:effectLst/>
              </a:rPr>
              <a:t>Evaluación de la inversión en igualdad y equidad de género.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37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55803587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286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BO" sz="3600" dirty="0" smtClean="0"/>
              <a:t>Los presupuestos sensibles al Género</a:t>
            </a:r>
            <a:endParaRPr lang="en-US" sz="32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28626" y="1214438"/>
            <a:ext cx="8472488" cy="3870746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s-ES" sz="2000" dirty="0" smtClean="0">
                <a:cs typeface="Andalus" pitchFamily="18" charset="-78"/>
              </a:rPr>
              <a:t>Contribuyen a </a:t>
            </a:r>
            <a:r>
              <a:rPr lang="es-ES" sz="2000" dirty="0" smtClean="0">
                <a:solidFill>
                  <a:schemeClr val="accent1"/>
                </a:solidFill>
                <a:cs typeface="Andalus" pitchFamily="18" charset="-78"/>
              </a:rPr>
              <a:t>disminuir las desigualdades entre mujeres y hombres</a:t>
            </a:r>
            <a:r>
              <a:rPr lang="es-ES" sz="2000" dirty="0" smtClean="0">
                <a:cs typeface="Andalus" pitchFamily="18" charset="-78"/>
              </a:rPr>
              <a:t>, a través de la redistribución de los recursos en políticas, bienes y servicios públicos que garanticen la equidad.</a:t>
            </a:r>
          </a:p>
          <a:p>
            <a:pPr algn="just" eaLnBrk="1" hangingPunct="1"/>
            <a:r>
              <a:rPr lang="es-ES_tradnl" sz="2000" dirty="0" smtClean="0">
                <a:solidFill>
                  <a:schemeClr val="accent1"/>
                </a:solidFill>
                <a:cs typeface="Andalus" pitchFamily="18" charset="-78"/>
              </a:rPr>
              <a:t>Ayudan a ver </a:t>
            </a:r>
            <a:r>
              <a:rPr lang="es-ES" sz="2000" dirty="0" smtClean="0">
                <a:solidFill>
                  <a:schemeClr val="accent1"/>
                </a:solidFill>
                <a:cs typeface="Andalus" pitchFamily="18" charset="-78"/>
              </a:rPr>
              <a:t>los trabajos no pagados </a:t>
            </a:r>
            <a:r>
              <a:rPr lang="es-ES_tradnl" sz="2000" dirty="0" smtClean="0">
                <a:solidFill>
                  <a:schemeClr val="accent1"/>
                </a:solidFill>
                <a:cs typeface="Andalus" pitchFamily="18" charset="-78"/>
              </a:rPr>
              <a:t>de </a:t>
            </a:r>
            <a:r>
              <a:rPr lang="es-ES" sz="2000" dirty="0" smtClean="0">
                <a:solidFill>
                  <a:schemeClr val="accent1"/>
                </a:solidFill>
                <a:cs typeface="Andalus" pitchFamily="18" charset="-78"/>
              </a:rPr>
              <a:t>las mujeres </a:t>
            </a:r>
            <a:r>
              <a:rPr lang="es-ES_tradnl" sz="2000" dirty="0" smtClean="0">
                <a:cs typeface="Andalus" pitchFamily="18" charset="-78"/>
              </a:rPr>
              <a:t>(</a:t>
            </a:r>
            <a:r>
              <a:rPr lang="es-ES" sz="2000" dirty="0" smtClean="0">
                <a:cs typeface="Andalus" pitchFamily="18" charset="-78"/>
              </a:rPr>
              <a:t>trabajo reproductivo y de cuidado</a:t>
            </a:r>
            <a:r>
              <a:rPr lang="es-ES_tradnl" sz="2000" dirty="0" smtClean="0">
                <a:cs typeface="Andalus" pitchFamily="18" charset="-78"/>
              </a:rPr>
              <a:t>) </a:t>
            </a:r>
            <a:r>
              <a:rPr lang="es-ES" sz="2000" dirty="0" smtClean="0">
                <a:cs typeface="Andalus" pitchFamily="18" charset="-78"/>
              </a:rPr>
              <a:t>a la sociedad, la economía y a sus gobiernos</a:t>
            </a:r>
            <a:r>
              <a:rPr lang="es-ES_tradnl" sz="2000" dirty="0" smtClean="0">
                <a:cs typeface="Andalus" pitchFamily="18" charset="-78"/>
              </a:rPr>
              <a:t>, </a:t>
            </a:r>
            <a:r>
              <a:rPr lang="es-ES" sz="2000" dirty="0" smtClean="0">
                <a:cs typeface="Andalus" pitchFamily="18" charset="-78"/>
              </a:rPr>
              <a:t>a través d</a:t>
            </a:r>
            <a:r>
              <a:rPr lang="es-ES_tradnl" sz="2000" dirty="0" smtClean="0">
                <a:cs typeface="Andalus" pitchFamily="18" charset="-78"/>
              </a:rPr>
              <a:t>el </a:t>
            </a:r>
            <a:r>
              <a:rPr lang="es-ES" sz="2000" dirty="0" smtClean="0">
                <a:cs typeface="Andalus" pitchFamily="18" charset="-78"/>
              </a:rPr>
              <a:t>ahorro del gasto público</a:t>
            </a:r>
            <a:r>
              <a:rPr lang="es-ES_tradnl" sz="2000" dirty="0" smtClean="0">
                <a:cs typeface="Andalus" pitchFamily="18" charset="-78"/>
              </a:rPr>
              <a:t>.</a:t>
            </a:r>
          </a:p>
          <a:p>
            <a:pPr algn="just" eaLnBrk="1" hangingPunct="1"/>
            <a:r>
              <a:rPr lang="es-ES_tradnl" sz="2000" dirty="0" smtClean="0">
                <a:solidFill>
                  <a:schemeClr val="accent1"/>
                </a:solidFill>
                <a:cs typeface="Andalus" pitchFamily="18" charset="-78"/>
              </a:rPr>
              <a:t>Ayudan a la </a:t>
            </a:r>
            <a:r>
              <a:rPr lang="es-ES" sz="2000" dirty="0" smtClean="0">
                <a:solidFill>
                  <a:schemeClr val="accent1"/>
                </a:solidFill>
                <a:cs typeface="Andalus" pitchFamily="18" charset="-78"/>
              </a:rPr>
              <a:t>aplicación de leyes</a:t>
            </a:r>
            <a:r>
              <a:rPr lang="es-ES_tradnl" sz="2000" dirty="0" smtClean="0">
                <a:solidFill>
                  <a:schemeClr val="accent1"/>
                </a:solidFill>
                <a:cs typeface="Andalus" pitchFamily="18" charset="-78"/>
              </a:rPr>
              <a:t>,</a:t>
            </a:r>
            <a:r>
              <a:rPr lang="es-ES" sz="2000" dirty="0" smtClean="0">
                <a:solidFill>
                  <a:schemeClr val="accent1"/>
                </a:solidFill>
                <a:cs typeface="Andalus" pitchFamily="18" charset="-78"/>
              </a:rPr>
              <a:t> políticas públicas</a:t>
            </a:r>
            <a:r>
              <a:rPr lang="es-ES_tradnl" sz="2000" dirty="0" smtClean="0">
                <a:solidFill>
                  <a:schemeClr val="accent1"/>
                </a:solidFill>
                <a:cs typeface="Andalus" pitchFamily="18" charset="-78"/>
              </a:rPr>
              <a:t> y propuestas </a:t>
            </a:r>
            <a:r>
              <a:rPr lang="es-ES" sz="2000" dirty="0" smtClean="0">
                <a:solidFill>
                  <a:schemeClr val="accent1"/>
                </a:solidFill>
                <a:cs typeface="Andalus" pitchFamily="18" charset="-78"/>
              </a:rPr>
              <a:t>para </a:t>
            </a:r>
            <a:r>
              <a:rPr lang="es-ES_tradnl" sz="2000" dirty="0" smtClean="0">
                <a:solidFill>
                  <a:schemeClr val="accent1"/>
                </a:solidFill>
                <a:cs typeface="Andalus" pitchFamily="18" charset="-78"/>
              </a:rPr>
              <a:t>la equidad social y de género </a:t>
            </a:r>
            <a:r>
              <a:rPr lang="es-ES" sz="2000" dirty="0" smtClean="0">
                <a:cs typeface="Andalus" pitchFamily="18" charset="-78"/>
              </a:rPr>
              <a:t>en el reparto de los recursos públicos (programas, proyectos y actividades específicas</a:t>
            </a:r>
            <a:r>
              <a:rPr lang="es-ES_tradnl" sz="2000" dirty="0" smtClean="0">
                <a:cs typeface="Andalus" pitchFamily="18" charset="-78"/>
              </a:rPr>
              <a:t>) y e</a:t>
            </a:r>
            <a:r>
              <a:rPr lang="es-ES" sz="2000" dirty="0" smtClean="0">
                <a:cs typeface="Andalus" pitchFamily="18" charset="-78"/>
              </a:rPr>
              <a:t>n todas las dimensiones de la vida social, económica y política</a:t>
            </a:r>
            <a:r>
              <a:rPr lang="es-ES_tradnl" sz="2000" dirty="0" smtClean="0">
                <a:cs typeface="Andalus" pitchFamily="18" charset="-78"/>
              </a:rPr>
              <a:t>.</a:t>
            </a:r>
            <a:endParaRPr lang="es-ES_tradnl" sz="900" b="1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899592" y="4653136"/>
            <a:ext cx="7776864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 smtClean="0">
                <a:latin typeface="Andalus" pitchFamily="2" charset="-78"/>
                <a:cs typeface="Andalus" pitchFamily="2" charset="-78"/>
              </a:rPr>
              <a:t>Su objetivo específico es </a:t>
            </a:r>
            <a:r>
              <a:rPr lang="es-ES" sz="2400" dirty="0">
                <a:latin typeface="Andalus" pitchFamily="2" charset="-78"/>
                <a:cs typeface="Andalus" pitchFamily="2" charset="-78"/>
              </a:rPr>
              <a:t>asegurar que las necesidades e intereses de todas las personas de los diferentes grupos sociales (sexo, edad, etnia, preferencia sexual) estén atendidas en </a:t>
            </a:r>
            <a:r>
              <a:rPr lang="es-ES" sz="2400" b="1" dirty="0">
                <a:solidFill>
                  <a:schemeClr val="accent1"/>
                </a:solidFill>
                <a:latin typeface="Andalus" pitchFamily="2" charset="-78"/>
                <a:cs typeface="Andalus" pitchFamily="2" charset="-78"/>
              </a:rPr>
              <a:t>las políticas, programas y presupuestos</a:t>
            </a:r>
            <a:r>
              <a:rPr lang="es-ES" sz="2400" b="1" dirty="0" smtClean="0">
                <a:solidFill>
                  <a:schemeClr val="accent1"/>
                </a:solidFill>
                <a:latin typeface="Andalus" pitchFamily="2" charset="-78"/>
                <a:cs typeface="Andalus" pitchFamily="2" charset="-78"/>
              </a:rPr>
              <a:t>.</a:t>
            </a:r>
            <a:endParaRPr lang="en-CA" sz="24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38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3543828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24025" y="476672"/>
            <a:ext cx="6172200" cy="63341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s-ES" sz="3200" dirty="0">
                <a:latin typeface="Arial" pitchFamily="34" charset="0"/>
                <a:ea typeface="+mn-ea"/>
                <a:cs typeface="+mn-cs"/>
              </a:rPr>
              <a:t>Políticas con perspectiva de género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052736"/>
            <a:ext cx="8712968" cy="5616624"/>
          </a:xfrm>
        </p:spPr>
        <p:txBody>
          <a:bodyPr rtlCol="0">
            <a:normAutofit/>
          </a:bodyPr>
          <a:lstStyle/>
          <a:p>
            <a:pPr indent="-274320" algn="just">
              <a:defRPr/>
            </a:pPr>
            <a:r>
              <a:rPr lang="es-ES" dirty="0">
                <a:latin typeface="+mj-lt"/>
              </a:rPr>
              <a:t>Los presupuestos sensibles al género son la etapa final de una política con perspectiva de género, porque su diseño e instrumentación es un proceso integral e interrelacionado. </a:t>
            </a:r>
          </a:p>
          <a:p>
            <a:pPr indent="-274320" algn="just">
              <a:buNone/>
              <a:defRPr/>
            </a:pPr>
            <a:endParaRPr lang="es-ES" dirty="0"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724025" y="3220396"/>
            <a:ext cx="2285406" cy="9286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Diagnostico desde la perspectiva de género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777853" y="3929071"/>
            <a:ext cx="2450331" cy="92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Programación con perspectiva de género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667379" y="5000625"/>
            <a:ext cx="1875235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Presupuesto de género</a:t>
            </a:r>
          </a:p>
        </p:txBody>
      </p:sp>
      <p:cxnSp>
        <p:nvCxnSpPr>
          <p:cNvPr id="12" name="11 Conector angular"/>
          <p:cNvCxnSpPr/>
          <p:nvPr/>
        </p:nvCxnSpPr>
        <p:spPr>
          <a:xfrm rot="10800000" flipH="1" flipV="1">
            <a:off x="1801419" y="3535370"/>
            <a:ext cx="4661297" cy="2751137"/>
          </a:xfrm>
          <a:prstGeom prst="bentConnector3">
            <a:avLst>
              <a:gd name="adj1" fmla="val -3678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rot="5400000" flipH="1" flipV="1">
            <a:off x="6212090" y="6037466"/>
            <a:ext cx="500063" cy="1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3500442" y="3529013"/>
            <a:ext cx="101798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 rot="5400000">
            <a:off x="4339233" y="3749877"/>
            <a:ext cx="357188" cy="1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5659042" y="4394208"/>
            <a:ext cx="803672" cy="34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 rot="5400000">
            <a:off x="6247809" y="4644435"/>
            <a:ext cx="428625" cy="1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 Marcador de contenido"/>
          <p:cNvSpPr txBox="1">
            <a:spLocks/>
          </p:cNvSpPr>
          <p:nvPr/>
        </p:nvSpPr>
        <p:spPr bwMode="auto">
          <a:xfrm>
            <a:off x="531345" y="3684738"/>
            <a:ext cx="792088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endParaRPr lang="es-ES" sz="2400" dirty="0">
              <a:solidFill>
                <a:schemeClr val="tx2"/>
              </a:solidFill>
            </a:endParaRPr>
          </a:p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r>
              <a:rPr lang="es-ES" sz="2000" dirty="0"/>
              <a:t>		Los problemas</a:t>
            </a:r>
          </a:p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r>
              <a:rPr lang="es-ES" sz="2400" dirty="0">
                <a:solidFill>
                  <a:schemeClr val="tx2"/>
                </a:solidFill>
              </a:rPr>
              <a:t>			</a:t>
            </a:r>
          </a:p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r>
              <a:rPr lang="es-ES" sz="2400" dirty="0">
                <a:solidFill>
                  <a:schemeClr val="tx2"/>
                </a:solidFill>
              </a:rPr>
              <a:t>				</a:t>
            </a:r>
            <a:r>
              <a:rPr lang="es-ES" sz="2000" dirty="0"/>
              <a:t>Los programas y </a:t>
            </a:r>
          </a:p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endParaRPr lang="es-ES" sz="2400" dirty="0">
              <a:solidFill>
                <a:schemeClr val="tx2"/>
              </a:solidFill>
            </a:endParaRPr>
          </a:p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r>
              <a:rPr lang="es-ES" sz="2400" dirty="0">
                <a:solidFill>
                  <a:schemeClr val="tx2"/>
                </a:solidFill>
              </a:rPr>
              <a:t>					   </a:t>
            </a:r>
            <a:r>
              <a:rPr lang="es-ES" sz="2000" dirty="0"/>
              <a:t>Los presupuestos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39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05899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isósceles"/>
          <p:cNvSpPr/>
          <p:nvPr/>
        </p:nvSpPr>
        <p:spPr>
          <a:xfrm>
            <a:off x="642938" y="1064721"/>
            <a:ext cx="7929562" cy="1500187"/>
          </a:xfrm>
          <a:prstGeom prst="triangle">
            <a:avLst>
              <a:gd name="adj" fmla="val 50271"/>
            </a:avLst>
          </a:prstGeom>
          <a:solidFill>
            <a:schemeClr val="accent6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BO" sz="2400" b="1" dirty="0">
                <a:solidFill>
                  <a:srgbClr val="FF0000"/>
                </a:solidFill>
              </a:rPr>
              <a:t>CONSTITUCIÓN </a:t>
            </a:r>
          </a:p>
          <a:p>
            <a:pPr algn="ctr">
              <a:defRPr/>
            </a:pPr>
            <a:r>
              <a:rPr lang="es-BO" sz="2400" b="1" dirty="0">
                <a:solidFill>
                  <a:srgbClr val="FF0000"/>
                </a:solidFill>
              </a:rPr>
              <a:t>POLÍTICA DEL ESTADO</a:t>
            </a:r>
          </a:p>
          <a:p>
            <a:pPr algn="ctr">
              <a:defRPr/>
            </a:pPr>
            <a:endParaRPr lang="es-BO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3970" y="2731663"/>
            <a:ext cx="2040310" cy="3232943"/>
          </a:xfrm>
          <a:prstGeom prst="rect">
            <a:avLst/>
          </a:prstGeom>
          <a:solidFill>
            <a:schemeClr val="accent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BO" b="1" dirty="0">
                <a:solidFill>
                  <a:schemeClr val="accent4">
                    <a:lumMod val="10000"/>
                  </a:schemeClr>
                </a:solidFill>
              </a:rPr>
              <a:t>Ley  Marco de </a:t>
            </a:r>
          </a:p>
          <a:p>
            <a:pPr algn="ctr">
              <a:defRPr/>
            </a:pPr>
            <a:r>
              <a:rPr lang="es-BO" b="1" dirty="0">
                <a:solidFill>
                  <a:schemeClr val="accent4">
                    <a:lumMod val="10000"/>
                  </a:schemeClr>
                </a:solidFill>
              </a:rPr>
              <a:t>Autonomías y </a:t>
            </a:r>
          </a:p>
          <a:p>
            <a:pPr algn="ctr">
              <a:defRPr/>
            </a:pPr>
            <a:r>
              <a:rPr lang="es-BO" b="1" dirty="0">
                <a:solidFill>
                  <a:schemeClr val="accent4">
                    <a:lumMod val="10000"/>
                  </a:schemeClr>
                </a:solidFill>
              </a:rPr>
              <a:t>Descentralización</a:t>
            </a:r>
          </a:p>
          <a:p>
            <a:pPr algn="ctr">
              <a:defRPr/>
            </a:pPr>
            <a:endParaRPr lang="es-BO" b="1" dirty="0">
              <a:solidFill>
                <a:schemeClr val="accent4">
                  <a:lumMod val="10000"/>
                </a:schemeClr>
              </a:solidFill>
            </a:endParaRPr>
          </a:p>
          <a:p>
            <a:pPr algn="ctr">
              <a:defRPr/>
            </a:pPr>
            <a:r>
              <a:rPr lang="es-BO" b="1" dirty="0">
                <a:solidFill>
                  <a:schemeClr val="accent4">
                    <a:lumMod val="10000"/>
                  </a:schemeClr>
                </a:solidFill>
              </a:rPr>
              <a:t>Ley Del régimen</a:t>
            </a:r>
          </a:p>
          <a:p>
            <a:pPr algn="ctr">
              <a:defRPr/>
            </a:pPr>
            <a:r>
              <a:rPr lang="es-BO" b="1" dirty="0">
                <a:solidFill>
                  <a:schemeClr val="accent4">
                    <a:lumMod val="10000"/>
                  </a:schemeClr>
                </a:solidFill>
              </a:rPr>
              <a:t>Electoral</a:t>
            </a:r>
          </a:p>
          <a:p>
            <a:pPr algn="ctr">
              <a:defRPr/>
            </a:pPr>
            <a:endParaRPr lang="es-BO" b="1" dirty="0">
              <a:solidFill>
                <a:schemeClr val="accent4">
                  <a:lumMod val="10000"/>
                </a:schemeClr>
              </a:solidFill>
            </a:endParaRPr>
          </a:p>
          <a:p>
            <a:pPr algn="ctr">
              <a:defRPr/>
            </a:pPr>
            <a:r>
              <a:rPr lang="es-BO" b="1" dirty="0">
                <a:solidFill>
                  <a:schemeClr val="accent4">
                    <a:lumMod val="10000"/>
                  </a:schemeClr>
                </a:solidFill>
              </a:rPr>
              <a:t>Ley  Contra el racismo y toda forma de discriminación</a:t>
            </a:r>
          </a:p>
          <a:p>
            <a:pPr algn="ctr">
              <a:defRPr/>
            </a:pPr>
            <a:endParaRPr lang="en-US" sz="14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937899" y="2716342"/>
            <a:ext cx="2232248" cy="32329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err="1">
                <a:solidFill>
                  <a:schemeClr val="accent4">
                    <a:lumMod val="10000"/>
                  </a:schemeClr>
                </a:solidFill>
              </a:rPr>
              <a:t>Instrumentos</a:t>
            </a:r>
            <a:r>
              <a:rPr lang="en-US" sz="1600" b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4">
                    <a:lumMod val="10000"/>
                  </a:schemeClr>
                </a:solidFill>
              </a:rPr>
              <a:t>internacionales</a:t>
            </a:r>
            <a:r>
              <a:rPr lang="en-US" sz="1600" b="1" dirty="0">
                <a:solidFill>
                  <a:schemeClr val="accent4">
                    <a:lumMod val="10000"/>
                  </a:schemeClr>
                </a:solidFill>
              </a:rPr>
              <a:t> de </a:t>
            </a:r>
            <a:r>
              <a:rPr lang="en-US" sz="1600" b="1" dirty="0" err="1">
                <a:solidFill>
                  <a:schemeClr val="accent4">
                    <a:lumMod val="10000"/>
                  </a:schemeClr>
                </a:solidFill>
              </a:rPr>
              <a:t>derechos</a:t>
            </a:r>
            <a:r>
              <a:rPr lang="en-US" sz="1600" b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4">
                    <a:lumMod val="10000"/>
                  </a:schemeClr>
                </a:solidFill>
              </a:rPr>
              <a:t>humanos</a:t>
            </a:r>
            <a:endParaRPr lang="en-US" sz="1600" b="1" dirty="0">
              <a:solidFill>
                <a:schemeClr val="accent4">
                  <a:lumMod val="10000"/>
                </a:schemeClr>
              </a:solidFill>
            </a:endParaRPr>
          </a:p>
          <a:p>
            <a:pPr algn="ctr">
              <a:defRPr/>
            </a:pPr>
            <a:endParaRPr lang="en-US" sz="1600" b="1" dirty="0">
              <a:solidFill>
                <a:schemeClr val="accent4">
                  <a:lumMod val="10000"/>
                </a:schemeClr>
              </a:solidFill>
            </a:endParaRPr>
          </a:p>
          <a:p>
            <a:pPr algn="ctr">
              <a:defRPr/>
            </a:pPr>
            <a:r>
              <a:rPr lang="en-US" sz="1600" b="1" dirty="0" err="1">
                <a:solidFill>
                  <a:schemeClr val="accent4">
                    <a:lumMod val="10000"/>
                  </a:schemeClr>
                </a:solidFill>
              </a:rPr>
              <a:t>Convención</a:t>
            </a:r>
            <a:r>
              <a:rPr lang="en-US" sz="1600" b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4">
                    <a:lumMod val="10000"/>
                  </a:schemeClr>
                </a:solidFill>
              </a:rPr>
              <a:t>sobre</a:t>
            </a:r>
            <a:r>
              <a:rPr lang="en-US" sz="1600" b="1" dirty="0">
                <a:solidFill>
                  <a:schemeClr val="accent4">
                    <a:lumMod val="10000"/>
                  </a:schemeClr>
                </a:solidFill>
              </a:rPr>
              <a:t> los </a:t>
            </a:r>
            <a:r>
              <a:rPr lang="en-US" sz="1600" b="1" dirty="0" err="1">
                <a:solidFill>
                  <a:schemeClr val="accent4">
                    <a:lumMod val="10000"/>
                  </a:schemeClr>
                </a:solidFill>
              </a:rPr>
              <a:t>derechos</a:t>
            </a:r>
            <a:r>
              <a:rPr lang="en-US" sz="1600" b="1" dirty="0">
                <a:solidFill>
                  <a:schemeClr val="accent4">
                    <a:lumMod val="10000"/>
                  </a:schemeClr>
                </a:solidFill>
              </a:rPr>
              <a:t> del </a:t>
            </a:r>
            <a:r>
              <a:rPr lang="en-US" sz="1600" b="1" dirty="0" err="1">
                <a:solidFill>
                  <a:schemeClr val="accent4">
                    <a:lumMod val="10000"/>
                  </a:schemeClr>
                </a:solidFill>
              </a:rPr>
              <a:t>niña</a:t>
            </a:r>
            <a:r>
              <a:rPr lang="en-US" sz="1600" b="1" dirty="0">
                <a:solidFill>
                  <a:schemeClr val="accent4">
                    <a:lumMod val="10000"/>
                  </a:schemeClr>
                </a:solidFill>
              </a:rPr>
              <a:t>- o</a:t>
            </a:r>
          </a:p>
          <a:p>
            <a:pPr algn="ctr">
              <a:defRPr/>
            </a:pPr>
            <a:endParaRPr lang="en-US" sz="1600" dirty="0">
              <a:solidFill>
                <a:schemeClr val="accent4">
                  <a:lumMod val="10000"/>
                </a:schemeClr>
              </a:solidFill>
            </a:endParaRPr>
          </a:p>
          <a:p>
            <a:pPr algn="ctr">
              <a:defRPr/>
            </a:pPr>
            <a:r>
              <a:rPr lang="es-ES" sz="1600" b="1" dirty="0">
                <a:solidFill>
                  <a:schemeClr val="accent4">
                    <a:lumMod val="10000"/>
                  </a:schemeClr>
                </a:solidFill>
              </a:rPr>
              <a:t>Convención sobre eliminación de todas las formas de discriminación contra la mujer</a:t>
            </a:r>
          </a:p>
          <a:p>
            <a:pPr algn="ctr">
              <a:defRPr/>
            </a:pPr>
            <a:r>
              <a:rPr lang="es-ES" sz="1600" b="1" dirty="0">
                <a:solidFill>
                  <a:schemeClr val="accent4">
                    <a:lumMod val="10000"/>
                  </a:schemeClr>
                </a:solidFill>
              </a:rPr>
              <a:t>(CEDAW)</a:t>
            </a:r>
            <a:r>
              <a:rPr lang="es-ES" sz="1600" dirty="0">
                <a:solidFill>
                  <a:schemeClr val="accent4">
                    <a:lumMod val="10000"/>
                  </a:schemeClr>
                </a:solidFill>
              </a:rPr>
              <a:t> </a:t>
            </a:r>
            <a:endParaRPr lang="en-US" sz="16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95536" y="2663155"/>
            <a:ext cx="1480790" cy="3286125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chemeClr val="accent4">
                  <a:lumMod val="10000"/>
                </a:schemeClr>
              </a:solidFill>
            </a:endParaRPr>
          </a:p>
          <a:p>
            <a:pPr algn="ctr"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PGDES – Agenda 2025</a:t>
            </a:r>
          </a:p>
          <a:p>
            <a:pPr algn="ctr">
              <a:defRPr/>
            </a:pPr>
            <a:endParaRPr lang="en-US" sz="1050" b="1" dirty="0">
              <a:solidFill>
                <a:schemeClr val="accent4">
                  <a:lumMod val="10000"/>
                </a:schemeClr>
              </a:solidFill>
            </a:endParaRPr>
          </a:p>
          <a:p>
            <a:pPr algn="ctr"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PDES</a:t>
            </a:r>
          </a:p>
          <a:p>
            <a:pPr algn="ctr"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PSDI</a:t>
            </a:r>
          </a:p>
          <a:p>
            <a:pPr algn="ctr"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PTDI</a:t>
            </a:r>
          </a:p>
          <a:p>
            <a:pPr algn="ctr"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PGTC</a:t>
            </a:r>
          </a:p>
          <a:p>
            <a:pPr algn="ctr"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PEI</a:t>
            </a:r>
          </a:p>
          <a:p>
            <a:pPr algn="ctr"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EDI</a:t>
            </a:r>
          </a:p>
          <a:p>
            <a:pPr algn="ctr">
              <a:defRPr/>
            </a:pPr>
            <a:endParaRPr lang="en-US" b="1" dirty="0">
              <a:solidFill>
                <a:schemeClr val="accent4">
                  <a:lumMod val="10000"/>
                </a:schemeClr>
              </a:solidFill>
            </a:endParaRPr>
          </a:p>
          <a:p>
            <a:pPr algn="ctr"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POA</a:t>
            </a:r>
          </a:p>
          <a:p>
            <a:pPr algn="ctr">
              <a:defRPr/>
            </a:pPr>
            <a:endParaRPr lang="en-US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583582" y="2636071"/>
            <a:ext cx="1944216" cy="3313215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BO" sz="1200" dirty="0">
              <a:solidFill>
                <a:schemeClr val="accent4">
                  <a:lumMod val="10000"/>
                </a:schemeClr>
              </a:solidFill>
            </a:endParaRPr>
          </a:p>
          <a:p>
            <a:pPr algn="ctr">
              <a:defRPr/>
            </a:pPr>
            <a:r>
              <a:rPr lang="es-BO" sz="1200" dirty="0">
                <a:solidFill>
                  <a:schemeClr val="accent4">
                    <a:lumMod val="10000"/>
                  </a:schemeClr>
                </a:solidFill>
              </a:rPr>
              <a:t>Ley  de la educación</a:t>
            </a:r>
          </a:p>
          <a:p>
            <a:pPr algn="ctr">
              <a:defRPr/>
            </a:pPr>
            <a:endParaRPr lang="es-BO" sz="1200" dirty="0">
              <a:solidFill>
                <a:schemeClr val="accent4">
                  <a:lumMod val="10000"/>
                </a:schemeClr>
              </a:solidFill>
            </a:endParaRPr>
          </a:p>
          <a:p>
            <a:pPr algn="ctr">
              <a:defRPr/>
            </a:pPr>
            <a:r>
              <a:rPr lang="es-BO" sz="1200" dirty="0">
                <a:solidFill>
                  <a:schemeClr val="accent4">
                    <a:lumMod val="10000"/>
                  </a:schemeClr>
                </a:solidFill>
              </a:rPr>
              <a:t>Ley contra el acoso y violencia política hacia las mujeres</a:t>
            </a:r>
          </a:p>
          <a:p>
            <a:pPr algn="ctr">
              <a:defRPr/>
            </a:pPr>
            <a:endParaRPr lang="es-BO" sz="1200" dirty="0">
              <a:solidFill>
                <a:schemeClr val="accent4">
                  <a:lumMod val="10000"/>
                </a:schemeClr>
              </a:solidFill>
            </a:endParaRPr>
          </a:p>
          <a:p>
            <a:pPr algn="ctr">
              <a:defRPr/>
            </a:pPr>
            <a:r>
              <a:rPr lang="es-BO" sz="1200" dirty="0">
                <a:solidFill>
                  <a:schemeClr val="accent4">
                    <a:lumMod val="10000"/>
                  </a:schemeClr>
                </a:solidFill>
              </a:rPr>
              <a:t>Ley 348</a:t>
            </a:r>
          </a:p>
          <a:p>
            <a:pPr algn="ctr">
              <a:defRPr/>
            </a:pPr>
            <a:r>
              <a:rPr lang="es-BO" sz="1200" dirty="0">
                <a:solidFill>
                  <a:schemeClr val="accent4">
                    <a:lumMod val="10000"/>
                  </a:schemeClr>
                </a:solidFill>
              </a:rPr>
              <a:t> Integral para garantizar a las mujeres una vida libre de violencia</a:t>
            </a:r>
          </a:p>
          <a:p>
            <a:pPr algn="ctr">
              <a:defRPr/>
            </a:pPr>
            <a:endParaRPr lang="es-BO" sz="1200" dirty="0">
              <a:solidFill>
                <a:schemeClr val="accent4">
                  <a:lumMod val="10000"/>
                </a:schemeClr>
              </a:solidFill>
            </a:endParaRPr>
          </a:p>
          <a:p>
            <a:pPr algn="ctr">
              <a:defRPr/>
            </a:pPr>
            <a:r>
              <a:rPr lang="es-ES" sz="1200" dirty="0" err="1">
                <a:solidFill>
                  <a:schemeClr val="accent4">
                    <a:lumMod val="10000"/>
                  </a:schemeClr>
                </a:solidFill>
              </a:rPr>
              <a:t>Ds</a:t>
            </a:r>
            <a:r>
              <a:rPr lang="es-ES" sz="1200" dirty="0">
                <a:solidFill>
                  <a:schemeClr val="accent4">
                    <a:lumMod val="10000"/>
                  </a:schemeClr>
                </a:solidFill>
              </a:rPr>
              <a:t> 2145</a:t>
            </a:r>
            <a:endParaRPr lang="es-BO" sz="1200" dirty="0">
              <a:solidFill>
                <a:schemeClr val="accent4">
                  <a:lumMod val="10000"/>
                </a:schemeClr>
              </a:solidFill>
            </a:endParaRPr>
          </a:p>
          <a:p>
            <a:pPr algn="ctr">
              <a:defRPr/>
            </a:pPr>
            <a:r>
              <a:rPr lang="es-BO" sz="1200" dirty="0">
                <a:solidFill>
                  <a:schemeClr val="accent4">
                    <a:lumMod val="10000"/>
                  </a:schemeClr>
                </a:solidFill>
              </a:rPr>
              <a:t>Código</a:t>
            </a:r>
          </a:p>
          <a:p>
            <a:pPr algn="ctr">
              <a:defRPr/>
            </a:pPr>
            <a:r>
              <a:rPr lang="es-BO" sz="1200" dirty="0">
                <a:solidFill>
                  <a:schemeClr val="accent4">
                    <a:lumMod val="10000"/>
                  </a:schemeClr>
                </a:solidFill>
              </a:rPr>
              <a:t> Niña, niño, adolescente</a:t>
            </a:r>
          </a:p>
          <a:p>
            <a:pPr algn="ctr">
              <a:defRPr/>
            </a:pPr>
            <a:endParaRPr lang="es-BO" sz="1200" dirty="0">
              <a:solidFill>
                <a:schemeClr val="accent4">
                  <a:lumMod val="10000"/>
                </a:schemeClr>
              </a:solidFill>
            </a:endParaRPr>
          </a:p>
          <a:p>
            <a:pPr algn="ctr">
              <a:defRPr/>
            </a:pPr>
            <a:r>
              <a:rPr lang="en-US" sz="1200" dirty="0">
                <a:solidFill>
                  <a:schemeClr val="accent4">
                    <a:lumMod val="10000"/>
                  </a:schemeClr>
                </a:solidFill>
              </a:rPr>
              <a:t>Ley  263 integral contra la </a:t>
            </a:r>
            <a:r>
              <a:rPr lang="en-US" sz="1200" dirty="0" err="1">
                <a:solidFill>
                  <a:schemeClr val="accent4">
                    <a:lumMod val="10000"/>
                  </a:schemeClr>
                </a:solidFill>
              </a:rPr>
              <a:t>trata</a:t>
            </a:r>
            <a:r>
              <a:rPr lang="en-US" sz="1200" dirty="0">
                <a:solidFill>
                  <a:schemeClr val="accent4">
                    <a:lumMod val="10000"/>
                  </a:schemeClr>
                </a:solidFill>
              </a:rPr>
              <a:t> y </a:t>
            </a:r>
            <a:r>
              <a:rPr lang="en-US" sz="1200" dirty="0" err="1">
                <a:solidFill>
                  <a:schemeClr val="accent4">
                    <a:lumMod val="10000"/>
                  </a:schemeClr>
                </a:solidFill>
              </a:rPr>
              <a:t>trafico</a:t>
            </a:r>
            <a:r>
              <a:rPr lang="en-US" sz="1200" dirty="0">
                <a:solidFill>
                  <a:schemeClr val="accent4">
                    <a:lumMod val="10000"/>
                  </a:schemeClr>
                </a:solidFill>
              </a:rPr>
              <a:t> de personas</a:t>
            </a:r>
          </a:p>
          <a:p>
            <a:pPr algn="ctr">
              <a:defRPr/>
            </a:pPr>
            <a:endParaRPr lang="en-US" sz="1200" dirty="0">
              <a:solidFill>
                <a:schemeClr val="accent4">
                  <a:lumMod val="10000"/>
                </a:schemeClr>
              </a:solidFill>
            </a:endParaRPr>
          </a:p>
          <a:p>
            <a:pPr algn="ctr">
              <a:defRPr/>
            </a:pPr>
            <a:endParaRPr lang="en-US" sz="12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17190" y="6021294"/>
            <a:ext cx="7715250" cy="7143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BO" sz="2800" b="1" dirty="0">
                <a:solidFill>
                  <a:schemeClr val="bg1"/>
                </a:solidFill>
              </a:rPr>
              <a:t>PRESUPUESTOS SENSIBLES AL GÉNERO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10 Sol"/>
          <p:cNvSpPr/>
          <p:nvPr/>
        </p:nvSpPr>
        <p:spPr>
          <a:xfrm>
            <a:off x="6228184" y="562372"/>
            <a:ext cx="2857500" cy="1714500"/>
          </a:xfrm>
          <a:prstGeom prst="su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BO" sz="1100" b="1" dirty="0">
                <a:solidFill>
                  <a:srgbClr val="FF0000"/>
                </a:solidFill>
              </a:rPr>
              <a:t>EQUIDAD / IGUALDAD </a:t>
            </a:r>
          </a:p>
          <a:p>
            <a:pPr algn="ctr">
              <a:defRPr/>
            </a:pPr>
            <a:r>
              <a:rPr lang="es-BO" sz="1100" b="1" dirty="0">
                <a:solidFill>
                  <a:srgbClr val="FF0000"/>
                </a:solidFill>
              </a:rPr>
              <a:t>DE </a:t>
            </a:r>
          </a:p>
          <a:p>
            <a:pPr algn="ctr">
              <a:defRPr/>
            </a:pPr>
            <a:r>
              <a:rPr lang="es-BO" sz="1100" b="1" dirty="0">
                <a:solidFill>
                  <a:srgbClr val="FF0000"/>
                </a:solidFill>
              </a:rPr>
              <a:t>GÉNERO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4108" name="11 Rectángulo"/>
          <p:cNvSpPr>
            <a:spLocks noChangeArrowheads="1"/>
          </p:cNvSpPr>
          <p:nvPr/>
        </p:nvSpPr>
        <p:spPr bwMode="auto">
          <a:xfrm>
            <a:off x="216024" y="98629"/>
            <a:ext cx="63675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BO" sz="3200" dirty="0">
                <a:latin typeface="+mj-lt"/>
              </a:rPr>
              <a:t>Marco legal para la aplicación de la equidad/igualdad de género</a:t>
            </a:r>
            <a:endParaRPr lang="es-ES" sz="3200" dirty="0">
              <a:latin typeface="+mj-lt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4</a:t>
            </a:fld>
            <a:endParaRPr lang="es-BO"/>
          </a:p>
        </p:txBody>
      </p:sp>
      <p:sp>
        <p:nvSpPr>
          <p:cNvPr id="12" name="10 Sol"/>
          <p:cNvSpPr/>
          <p:nvPr/>
        </p:nvSpPr>
        <p:spPr>
          <a:xfrm>
            <a:off x="6255263" y="548680"/>
            <a:ext cx="2857500" cy="1714500"/>
          </a:xfrm>
          <a:prstGeom prst="su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BO" sz="1100" b="1" dirty="0">
                <a:solidFill>
                  <a:srgbClr val="FF0000"/>
                </a:solidFill>
              </a:rPr>
              <a:t>EQUIDAD / IGUALDAD </a:t>
            </a:r>
          </a:p>
          <a:p>
            <a:pPr algn="ctr">
              <a:defRPr/>
            </a:pPr>
            <a:r>
              <a:rPr lang="es-BO" sz="1100" b="1" dirty="0">
                <a:solidFill>
                  <a:srgbClr val="FF0000"/>
                </a:solidFill>
              </a:rPr>
              <a:t>DE </a:t>
            </a:r>
          </a:p>
          <a:p>
            <a:pPr algn="ctr">
              <a:defRPr/>
            </a:pPr>
            <a:r>
              <a:rPr lang="es-BO" sz="1100" b="1" dirty="0">
                <a:solidFill>
                  <a:srgbClr val="FF0000"/>
                </a:solidFill>
              </a:rPr>
              <a:t>GÉNERO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3" name="10 Sol"/>
          <p:cNvSpPr/>
          <p:nvPr/>
        </p:nvSpPr>
        <p:spPr>
          <a:xfrm>
            <a:off x="6256954" y="548184"/>
            <a:ext cx="2857500" cy="1714500"/>
          </a:xfrm>
          <a:prstGeom prst="su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BO" sz="1100" b="1" dirty="0">
                <a:solidFill>
                  <a:srgbClr val="FF0000"/>
                </a:solidFill>
              </a:rPr>
              <a:t>EQUIDAD / IGUALDAD </a:t>
            </a:r>
          </a:p>
          <a:p>
            <a:pPr algn="ctr">
              <a:defRPr/>
            </a:pPr>
            <a:r>
              <a:rPr lang="es-BO" sz="1100" b="1" dirty="0">
                <a:solidFill>
                  <a:srgbClr val="FF0000"/>
                </a:solidFill>
              </a:rPr>
              <a:t>DE </a:t>
            </a:r>
          </a:p>
          <a:p>
            <a:pPr algn="ctr">
              <a:defRPr/>
            </a:pPr>
            <a:r>
              <a:rPr lang="es-BO" sz="1100" b="1" dirty="0">
                <a:solidFill>
                  <a:srgbClr val="FF0000"/>
                </a:solidFill>
              </a:rPr>
              <a:t>GÉNERO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4" name="10 Sol"/>
          <p:cNvSpPr/>
          <p:nvPr/>
        </p:nvSpPr>
        <p:spPr>
          <a:xfrm>
            <a:off x="6251297" y="568946"/>
            <a:ext cx="2857500" cy="1714500"/>
          </a:xfrm>
          <a:prstGeom prst="su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BO" sz="1100" b="1" dirty="0">
                <a:solidFill>
                  <a:srgbClr val="FF0000"/>
                </a:solidFill>
              </a:rPr>
              <a:t>EQUIDAD / IGUALDAD </a:t>
            </a:r>
          </a:p>
          <a:p>
            <a:pPr algn="ctr">
              <a:defRPr/>
            </a:pPr>
            <a:r>
              <a:rPr lang="es-BO" sz="1100" b="1" dirty="0">
                <a:solidFill>
                  <a:srgbClr val="FF0000"/>
                </a:solidFill>
              </a:rPr>
              <a:t>DE </a:t>
            </a:r>
          </a:p>
          <a:p>
            <a:pPr algn="ctr">
              <a:defRPr/>
            </a:pPr>
            <a:r>
              <a:rPr lang="es-BO" sz="1100" b="1" dirty="0">
                <a:solidFill>
                  <a:srgbClr val="FF0000"/>
                </a:solidFill>
              </a:rPr>
              <a:t>GÉNERO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5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BO" dirty="0" smtClean="0"/>
              <a:t>¿Cómo sabemos si el POA es inclusivo?</a:t>
            </a:r>
            <a:endParaRPr lang="en-CA" dirty="0"/>
          </a:p>
        </p:txBody>
      </p:sp>
      <p:sp>
        <p:nvSpPr>
          <p:cNvPr id="4" name="3 Rectángulo"/>
          <p:cNvSpPr/>
          <p:nvPr/>
        </p:nvSpPr>
        <p:spPr>
          <a:xfrm>
            <a:off x="755576" y="1412779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ES" sz="2800" dirty="0" smtClean="0"/>
              <a:t>El POA </a:t>
            </a:r>
            <a:r>
              <a:rPr lang="es-ES" sz="2800" dirty="0"/>
              <a:t>contiene objetivos, metas e indicadores institucionales que deben estar articulados a su PTDI y al </a:t>
            </a:r>
            <a:r>
              <a:rPr lang="es-ES" sz="2800" dirty="0" smtClean="0"/>
              <a:t>PDES </a:t>
            </a:r>
          </a:p>
          <a:p>
            <a:pPr marL="457200" indent="-457200">
              <a:buFont typeface="Arial" pitchFamily="34" charset="0"/>
              <a:buChar char="•"/>
            </a:pPr>
            <a:endParaRPr lang="es-E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s-ES" sz="2800" dirty="0"/>
              <a:t>E</a:t>
            </a:r>
            <a:r>
              <a:rPr lang="es-ES" sz="2800" dirty="0" smtClean="0"/>
              <a:t>s </a:t>
            </a:r>
            <a:r>
              <a:rPr lang="es-ES" sz="2800" dirty="0"/>
              <a:t>importante establecer en qué medida la gestión municipal valora la temática de la igualdad de género como un factor de desarrollo y cuál es la voluntad política que refleja en su POA</a:t>
            </a:r>
            <a:r>
              <a:rPr lang="es-ES" sz="28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es-E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s-ES" sz="2800" dirty="0" smtClean="0"/>
              <a:t> </a:t>
            </a:r>
            <a:r>
              <a:rPr lang="es-ES" sz="2800" dirty="0"/>
              <a:t>Para ello se proponen una herramienta de análisis del POA: La lista de verificación</a:t>
            </a:r>
            <a:endParaRPr lang="en-CA" sz="28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40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1535205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51693"/>
            <a:ext cx="9144000" cy="84662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_tradnl" sz="2800" b="1" dirty="0">
                <a:latin typeface="+mn-lt"/>
                <a:cs typeface="Aharoni" panose="02010803020104030203" pitchFamily="2" charset="-79"/>
              </a:rPr>
              <a:t>Herramientas 2: </a:t>
            </a:r>
            <a:r>
              <a:rPr lang="es-ES_tradnl" sz="2800" b="1" dirty="0" smtClean="0">
                <a:latin typeface="+mn-lt"/>
                <a:cs typeface="Aharoni" panose="02010803020104030203" pitchFamily="2" charset="-79"/>
              </a:rPr>
              <a:t>Categorías de análisis de inversión presupuestaria para la igualdad de género</a:t>
            </a:r>
            <a:endParaRPr lang="en-US" sz="2800" dirty="0">
              <a:latin typeface="+mn-lt"/>
              <a:cs typeface="Aharoni" panose="02010803020104030203" pitchFamily="2" charset="-79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891440"/>
              </p:ext>
            </p:extLst>
          </p:nvPr>
        </p:nvGraphicFramePr>
        <p:xfrm>
          <a:off x="179512" y="1412776"/>
          <a:ext cx="8712968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41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23902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7010" y="155543"/>
            <a:ext cx="7697147" cy="89634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_tradnl" sz="4000" dirty="0">
                <a:cs typeface="Aharoni" panose="02010803020104030203" pitchFamily="2" charset="-79"/>
              </a:rPr>
              <a:t>Categorías de inversión en equidad de género</a:t>
            </a:r>
            <a:endParaRPr lang="en-US" sz="4000" dirty="0">
              <a:cs typeface="Aharoni" panose="02010803020104030203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22514" y="1351768"/>
            <a:ext cx="7863530" cy="527958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es-ES_tradnl" sz="2400" dirty="0"/>
              <a:t>Toman en cuenta 4 ejes de la subordinación, exclusión y discriminación de las mujeres: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/>
              <a:t>1. Naturalización de la desigualdad y la cosificación del cuerpo de las mujeres vs autonomía</a:t>
            </a:r>
            <a:endParaRPr lang="en-US" sz="2400" dirty="0"/>
          </a:p>
          <a:p>
            <a:pPr marL="0" indent="0" algn="just">
              <a:buNone/>
              <a:defRPr/>
            </a:pPr>
            <a:r>
              <a:rPr lang="es-ES_tradnl" sz="2400" dirty="0"/>
              <a:t>2. La división sexual y jerarquizada del trabajo</a:t>
            </a:r>
          </a:p>
          <a:p>
            <a:pPr marL="0" indent="0" algn="just">
              <a:buNone/>
              <a:defRPr/>
            </a:pPr>
            <a:r>
              <a:rPr lang="es-ES_tradnl" sz="2400" dirty="0"/>
              <a:t>3. Los patrones culturales discriminatorios</a:t>
            </a:r>
          </a:p>
          <a:p>
            <a:pPr marL="0" indent="0" algn="just">
              <a:buNone/>
              <a:defRPr/>
            </a:pPr>
            <a:r>
              <a:rPr lang="es-ES_tradnl" sz="2400" dirty="0"/>
              <a:t>4. Violencia de genero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/>
          </a:p>
        </p:txBody>
      </p:sp>
      <p:pic>
        <p:nvPicPr>
          <p:cNvPr id="4" name="3 Imagen" descr="Resultado de imagen para inversion para la igualdad de gener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803" y="2922850"/>
            <a:ext cx="1408485" cy="213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Resultado de imagen para autonomia del cuerpo de las mujer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542" y="5170619"/>
            <a:ext cx="1883330" cy="153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" descr="250x250_1130462046_explotacion%20infantil%20%2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66" y="4757701"/>
            <a:ext cx="1248982" cy="213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 descr="vif-cbb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076" y="4713886"/>
            <a:ext cx="2918377" cy="214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42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43270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6672" y="332706"/>
            <a:ext cx="7491047" cy="10080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_tradnl" sz="3200" b="1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CATEGORÍAS </a:t>
            </a:r>
            <a:r>
              <a:rPr lang="es-ES_tradnl" sz="32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 INVERSIÓN EN EQUIDAD DE GÉNERO</a:t>
            </a:r>
            <a:r>
              <a:rPr lang="es-ES_tradnl" sz="3100" dirty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ES" sz="2400" dirty="0">
                <a:solidFill>
                  <a:schemeClr val="tx2">
                    <a:lumMod val="75000"/>
                  </a:schemeClr>
                </a:solidFill>
              </a:rPr>
            </a:b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2516" y="1358454"/>
            <a:ext cx="7499838" cy="545492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s-ES_tradnl" dirty="0"/>
              <a:t>1. Exclusión y discriminación</a:t>
            </a:r>
          </a:p>
          <a:p>
            <a:pPr>
              <a:buFont typeface="Wingdings" pitchFamily="2" charset="2"/>
              <a:buNone/>
              <a:defRPr/>
            </a:pPr>
            <a:r>
              <a:rPr lang="es-ES_tradnl" b="1" dirty="0"/>
              <a:t>CATEGORÍA: FOCALIZADA EN MUJERES PARA CERRAR BRECHAS DE DESIGUALDAD (IFM)</a:t>
            </a:r>
          </a:p>
          <a:p>
            <a:pPr>
              <a:buFont typeface="Wingdings" pitchFamily="2" charset="2"/>
              <a:buNone/>
              <a:defRPr/>
            </a:pPr>
            <a:r>
              <a:rPr lang="es-ES_tradnl" dirty="0"/>
              <a:t>2. División sexual y jerarquizada del trabajo en las familias</a:t>
            </a:r>
          </a:p>
          <a:p>
            <a:pPr>
              <a:buFont typeface="Wingdings" pitchFamily="2" charset="2"/>
              <a:buNone/>
              <a:defRPr/>
            </a:pPr>
            <a:r>
              <a:rPr lang="es-ES_tradnl" b="1" dirty="0"/>
              <a:t>CATEGORÍA: CORRESPONSABILIDAD SOCIAL Y PÚBLICA EN EL CUIDADO DE LA FAMILIA Y LA REPRODUCCIÓN DE LA FUERZA DE TRABAJO (IRTCF)</a:t>
            </a:r>
            <a:endParaRPr lang="es-ES" b="1" dirty="0"/>
          </a:p>
          <a:p>
            <a:pPr>
              <a:buFont typeface="Wingdings" pitchFamily="2" charset="2"/>
              <a:buNone/>
              <a:defRPr/>
            </a:pPr>
            <a:r>
              <a:rPr lang="es-ES_tradnl" dirty="0"/>
              <a:t>3. Patrones culturales discriminatorios</a:t>
            </a:r>
          </a:p>
          <a:p>
            <a:pPr>
              <a:buFont typeface="Wingdings" pitchFamily="2" charset="2"/>
              <a:buNone/>
              <a:defRPr/>
            </a:pPr>
            <a:r>
              <a:rPr lang="es-ES_tradnl" b="1" dirty="0"/>
              <a:t>CATEGORÍA: PARA LA DESCOLONIZACIÓN  Y CONSTRUCCIÓN DE CULTURA DE IGUALDAD (</a:t>
            </a:r>
            <a:r>
              <a:rPr lang="es-ES_tradnl" b="1" dirty="0" err="1"/>
              <a:t>IDCI</a:t>
            </a:r>
            <a:r>
              <a:rPr lang="es-ES_tradnl" b="1" dirty="0"/>
              <a:t>)</a:t>
            </a:r>
          </a:p>
          <a:p>
            <a:pPr>
              <a:buFont typeface="Wingdings" pitchFamily="2" charset="2"/>
              <a:buNone/>
              <a:defRPr/>
            </a:pPr>
            <a:r>
              <a:rPr lang="es-ES_tradnl" b="1" dirty="0"/>
              <a:t>4. </a:t>
            </a:r>
            <a:r>
              <a:rPr lang="es-ES_tradnl" dirty="0"/>
              <a:t>Violencia contra las mujeres</a:t>
            </a:r>
            <a:endParaRPr lang="es-ES" dirty="0"/>
          </a:p>
          <a:p>
            <a:pPr>
              <a:buFont typeface="Wingdings" pitchFamily="2" charset="2"/>
              <a:buNone/>
              <a:defRPr/>
            </a:pPr>
            <a:r>
              <a:rPr lang="es-AR" b="1" dirty="0"/>
              <a:t>CATEGORÍA: PREVENCIÓN CONTRA LA VIOLENCIA CONTRA LA MUJER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43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1075865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Rectángulo"/>
          <p:cNvSpPr>
            <a:spLocks noChangeArrowheads="1"/>
          </p:cNvSpPr>
          <p:nvPr/>
        </p:nvSpPr>
        <p:spPr bwMode="auto">
          <a:xfrm>
            <a:off x="500034" y="71414"/>
            <a:ext cx="8286750" cy="1200329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3600" dirty="0">
                <a:solidFill>
                  <a:schemeClr val="tx1"/>
                </a:solidFill>
                <a:latin typeface="+mj-lt"/>
              </a:rPr>
              <a:t>Categorías para analizar e impulsar la inversión pública con equidad de género: </a:t>
            </a:r>
            <a:endParaRPr lang="es-BO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494711" y="1297214"/>
            <a:ext cx="8167687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just" eaLnBrk="0" hangingPunct="0">
              <a:buFontTx/>
              <a:buAutoNum type="arabicPeriod"/>
              <a:defRPr/>
            </a:pPr>
            <a:r>
              <a:rPr lang="es-BO" sz="2400" u="sng" dirty="0">
                <a:solidFill>
                  <a:schemeClr val="tx2">
                    <a:lumMod val="50000"/>
                  </a:schemeClr>
                </a:solidFill>
                <a:cs typeface="+mn-cs"/>
              </a:rPr>
              <a:t>Categoría INVERSIÓN FOCALIZADA EN MUJERES  para cerrar brechas de desigualdad (FM)</a:t>
            </a:r>
          </a:p>
          <a:p>
            <a:pPr marL="457200" indent="-457200" algn="just" eaLnBrk="0" hangingPunct="0">
              <a:defRPr/>
            </a:pPr>
            <a:endParaRPr lang="es-BO" sz="2000" dirty="0">
              <a:cs typeface="+mn-cs"/>
            </a:endParaRPr>
          </a:p>
          <a:p>
            <a:pPr algn="just" eaLnBrk="0" hangingPunct="0"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s-ES" sz="2000" dirty="0">
                <a:cs typeface="+mn-cs"/>
              </a:rPr>
              <a:t> Se refiere a la inversión pública orientada a medidas de acción positiva dirigida a mujeres de todos los grupos etáreos para cerrar brechas entre mujeres y hombres y superar la discriminación, subordinación, exclusión y pobreza de las mujeres. Es la inversión en </a:t>
            </a:r>
            <a:r>
              <a:rPr lang="es-BO" sz="2000" dirty="0">
                <a:cs typeface="+mn-cs"/>
              </a:rPr>
              <a:t>programas / proyectos y/o servicios </a:t>
            </a:r>
            <a:r>
              <a:rPr lang="es-BO" sz="20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dirigidos exclusivamente a mujeres , jóvenes y niñas.</a:t>
            </a:r>
          </a:p>
          <a:p>
            <a:pPr algn="just" eaLnBrk="0" hangingPunct="0">
              <a:buClr>
                <a:schemeClr val="accent2"/>
              </a:buClr>
              <a:defRPr/>
            </a:pPr>
            <a:endParaRPr lang="es-BO" sz="2000" dirty="0">
              <a:solidFill>
                <a:schemeClr val="bg2">
                  <a:lumMod val="50000"/>
                </a:schemeClr>
              </a:solidFill>
              <a:cs typeface="+mn-cs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574185733"/>
              </p:ext>
            </p:extLst>
          </p:nvPr>
        </p:nvGraphicFramePr>
        <p:xfrm>
          <a:off x="683568" y="4005064"/>
          <a:ext cx="8103216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44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65198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Rectángulo"/>
          <p:cNvSpPr>
            <a:spLocks noChangeArrowheads="1"/>
          </p:cNvSpPr>
          <p:nvPr/>
        </p:nvSpPr>
        <p:spPr bwMode="auto">
          <a:xfrm>
            <a:off x="428626" y="500063"/>
            <a:ext cx="80724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u="sng" dirty="0" smtClean="0">
                <a:solidFill>
                  <a:schemeClr val="accent2">
                    <a:lumMod val="50000"/>
                  </a:schemeClr>
                </a:solidFill>
                <a:cs typeface="+mn-cs"/>
              </a:rPr>
              <a:t>2. </a:t>
            </a:r>
            <a:r>
              <a:rPr lang="en-US" sz="2400" u="sng" dirty="0" err="1" smtClean="0">
                <a:solidFill>
                  <a:schemeClr val="accent2">
                    <a:lumMod val="50000"/>
                  </a:schemeClr>
                </a:solidFill>
                <a:cs typeface="+mn-cs"/>
              </a:rPr>
              <a:t>Categoría</a:t>
            </a:r>
            <a:r>
              <a:rPr lang="en-US" sz="2400" u="sng" dirty="0" smtClean="0">
                <a:solidFill>
                  <a:schemeClr val="accent2">
                    <a:lumMod val="50000"/>
                  </a:schemeClr>
                </a:solidFill>
                <a:cs typeface="+mn-cs"/>
              </a:rPr>
              <a:t> 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de </a:t>
            </a:r>
            <a:r>
              <a:rPr lang="es-ES" sz="2400" u="sng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Corresponsabilidad Social y Pública del cuidado de la familia y la reproducción de la fuerza de trabajo (CSCF)</a:t>
            </a:r>
            <a:endParaRPr lang="es-BO" sz="2400" u="sng" dirty="0">
              <a:solidFill>
                <a:schemeClr val="accent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17411" name="2 Rectángulo"/>
          <p:cNvSpPr>
            <a:spLocks noChangeArrowheads="1"/>
          </p:cNvSpPr>
          <p:nvPr/>
        </p:nvSpPr>
        <p:spPr bwMode="auto">
          <a:xfrm>
            <a:off x="500063" y="1344498"/>
            <a:ext cx="814387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spcBef>
                <a:spcPts val="500"/>
              </a:spcBef>
              <a:buClr>
                <a:srgbClr val="EEC85E"/>
              </a:buClr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sz="2000" dirty="0"/>
              <a:t>Nombra y agrupa la inversión pública en programas, proyectos y servicios que promueven la responsabilidad social en el cuidado de la familia y en la reproducción de la fuerza de trabajo y el cuidado de la familia (protección, recreación y cuidado de la niñez, adolescencia, tercera edad y personas con capacidades diferentes); permitiendo  compartir obligaciones tradicionalmente asignadas a las mujeres, y liberar su tiempo para ampliar sus oportunidades de ejercicio de los derechos humanos </a:t>
            </a:r>
            <a:endParaRPr lang="es-BO" sz="2000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857197764"/>
              </p:ext>
            </p:extLst>
          </p:nvPr>
        </p:nvGraphicFramePr>
        <p:xfrm>
          <a:off x="750096" y="4005064"/>
          <a:ext cx="7643812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45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7230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Rectángulo"/>
          <p:cNvSpPr>
            <a:spLocks noChangeArrowheads="1"/>
          </p:cNvSpPr>
          <p:nvPr/>
        </p:nvSpPr>
        <p:spPr bwMode="auto">
          <a:xfrm>
            <a:off x="642938" y="642939"/>
            <a:ext cx="81438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2800" b="1" u="sng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+mn-cs"/>
              </a:rPr>
              <a:t>3. Categoría </a:t>
            </a:r>
            <a:r>
              <a:rPr lang="es-ES" sz="2800" b="1" u="sng" dirty="0">
                <a:solidFill>
                  <a:schemeClr val="accent3">
                    <a:lumMod val="50000"/>
                  </a:schemeClr>
                </a:solidFill>
                <a:latin typeface="+mj-lt"/>
                <a:cs typeface="+mn-cs"/>
              </a:rPr>
              <a:t>de Inversión para la descolonización y construcción de cultura de igualdad. (CI)</a:t>
            </a:r>
            <a:endParaRPr lang="es-BO" sz="2800" b="1" u="sng" dirty="0">
              <a:solidFill>
                <a:schemeClr val="accent3">
                  <a:lumMod val="50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18435" name="2 Rectángulo"/>
          <p:cNvSpPr>
            <a:spLocks noChangeArrowheads="1"/>
          </p:cNvSpPr>
          <p:nvPr/>
        </p:nvSpPr>
        <p:spPr bwMode="auto">
          <a:xfrm>
            <a:off x="179514" y="1645563"/>
            <a:ext cx="8784976" cy="2252924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  <a:buClr>
                <a:schemeClr val="accent2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dirty="0"/>
              <a:t>Nombra y agrupa la inversión pública </a:t>
            </a:r>
            <a:r>
              <a:rPr lang="es-ES" dirty="0" smtClean="0"/>
              <a:t>orientada </a:t>
            </a:r>
            <a:r>
              <a:rPr lang="es-ES" dirty="0"/>
              <a:t>a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modificar valores, ideas, creencias y prácticas; flexibilización de roles y estereotipos sociales que reproducen la discriminación de género</a:t>
            </a:r>
            <a:r>
              <a:rPr lang="es-ES" dirty="0"/>
              <a:t>, clase y por diferencia  étnica. También </a:t>
            </a:r>
            <a:r>
              <a:rPr lang="es-ES" dirty="0" smtClean="0"/>
              <a:t>impulsa generar una cultura de igualdad impulsando la </a:t>
            </a:r>
            <a:r>
              <a:rPr lang="es-ES" dirty="0"/>
              <a:t>autonomía de las </a:t>
            </a:r>
            <a:r>
              <a:rPr lang="es-ES" dirty="0" smtClean="0"/>
              <a:t>mujeres, el </a:t>
            </a:r>
            <a:r>
              <a:rPr lang="es-ES" dirty="0"/>
              <a:t>ejercicio de sus derechos sexuales y reproductivos, la vigencia de sus derechos políticos, </a:t>
            </a:r>
            <a:r>
              <a:rPr lang="es-ES" dirty="0" smtClean="0"/>
              <a:t>el derecho a una </a:t>
            </a:r>
            <a:r>
              <a:rPr lang="es-ES" dirty="0"/>
              <a:t>vida libre de violencia de género, </a:t>
            </a:r>
            <a:r>
              <a:rPr lang="es-ES" dirty="0" smtClean="0"/>
              <a:t>y políticas </a:t>
            </a:r>
            <a:r>
              <a:rPr lang="es-ES" dirty="0"/>
              <a:t>de género en las instancias públicas.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965322952"/>
              </p:ext>
            </p:extLst>
          </p:nvPr>
        </p:nvGraphicFramePr>
        <p:xfrm>
          <a:off x="332237" y="4077072"/>
          <a:ext cx="8632252" cy="278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46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58968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435280" cy="1143000"/>
          </a:xfrm>
        </p:spPr>
        <p:txBody>
          <a:bodyPr>
            <a:noAutofit/>
          </a:bodyPr>
          <a:lstStyle/>
          <a:p>
            <a:r>
              <a:rPr lang="es-BO" sz="3600" b="1" dirty="0" smtClean="0"/>
              <a:t>Dinámica: Análisis de los </a:t>
            </a:r>
            <a:r>
              <a:rPr lang="es-BO" sz="3600" b="1" dirty="0" err="1" smtClean="0"/>
              <a:t>POAs</a:t>
            </a:r>
            <a:r>
              <a:rPr lang="es-BO" sz="3600" b="1" dirty="0" smtClean="0"/>
              <a:t> Municipales</a:t>
            </a:r>
            <a:endParaRPr lang="es-BO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916832"/>
            <a:ext cx="3600400" cy="358985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BO" dirty="0" smtClean="0"/>
              <a:t>Instrucciones: </a:t>
            </a:r>
            <a:r>
              <a:rPr lang="es-ES" dirty="0"/>
              <a:t>Se arman grupos de hasta 10 personas que pertenezcan al mismo municipio. A cada grupo se les da una copia del POA municipal y una copia de la herramienta </a:t>
            </a:r>
            <a:r>
              <a:rPr lang="es-ES" b="1" dirty="0"/>
              <a:t>ANÁLISIS GENERAL DEL PRESUPUESTO </a:t>
            </a:r>
            <a:r>
              <a:rPr lang="es-ES" b="1" dirty="0" smtClean="0"/>
              <a:t>MUNICIPAL</a:t>
            </a:r>
            <a:r>
              <a:rPr lang="es-BO" dirty="0"/>
              <a:t> </a:t>
            </a:r>
            <a:r>
              <a:rPr lang="es-ES" dirty="0" smtClean="0"/>
              <a:t>para </a:t>
            </a:r>
            <a:r>
              <a:rPr lang="es-ES" dirty="0"/>
              <a:t>que esta sea llenada en grupos.</a:t>
            </a:r>
            <a:endParaRPr lang="es-B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47</a:t>
            </a:fld>
            <a:endParaRPr lang="es-BO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986975"/>
              </p:ext>
            </p:extLst>
          </p:nvPr>
        </p:nvGraphicFramePr>
        <p:xfrm>
          <a:off x="4067944" y="1124744"/>
          <a:ext cx="4618362" cy="5637626"/>
        </p:xfrm>
        <a:graphic>
          <a:graphicData uri="http://schemas.openxmlformats.org/drawingml/2006/table">
            <a:tbl>
              <a:tblPr firstRow="1" firstCol="1" bandRow="1"/>
              <a:tblGrid>
                <a:gridCol w="2952328"/>
                <a:gridCol w="792088"/>
                <a:gridCol w="873946"/>
              </a:tblGrid>
              <a:tr h="9697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solidFill>
                            <a:srgbClr val="FF0000"/>
                          </a:solidFill>
                        </a:rPr>
                        <a:t>ANÁLISIS GENERAL DEL PRESUPUESTO MUNICIPAL</a:t>
                      </a:r>
                      <a:r>
                        <a:rPr lang="es-BO" sz="1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BO" sz="9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BO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BO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DETALLE</a:t>
                      </a:r>
                      <a:endParaRPr lang="es-BO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MONTO</a:t>
                      </a:r>
                      <a:endParaRPr lang="es-BO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PORCENTAJE</a:t>
                      </a:r>
                      <a:endParaRPr lang="es-BO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172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TOTAL PRESUPUESTO</a:t>
                      </a:r>
                      <a:endParaRPr lang="es-BO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172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MONTO EJECUTADO Y PORCENTAJE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172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INGRESOS POR FUENTE Y PORCENTAJE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172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Recursos de Coparticipación Tributaria 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344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Recursos del Impuesto Directo a los Hidrocarburos (IDH).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172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Recursos por Regalías Mineras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172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Impuesto a la Participación en Juegos – IPJ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172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Recursos de Patentes Petroleras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172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Recursos de Patentes Forestales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344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Recursos Específicos de los Gobiernos Autónomos Municipales e Indígena Originario Campesino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172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Recursos Externos de Donación y Crédito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172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Recursos Internos de Donación y Crédito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3445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Recursos del Fondo Nacional de Inversión Productiva y Social (FPS)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3445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Recursos del Fondo Nacional de Desarrollo Regional (FNDR) 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172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Recursos por Fuentes Financieras y Otros 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2775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Recursos TGN destinados al Programa Bolivia Cambia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172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GASTOS POR PROGRAMA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277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10. Promoción y fomento a la producción agropecuaria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172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20. Gestión de salud 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172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21. Gestión de educación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344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25. Promoción y políticas para grupos vulnerables y de la mujer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172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33. Servicios de seguridad ciudadana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3445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35.Fomento al desarrollo económico local y promoción del empleo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39" marR="4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3948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BO" sz="3200" b="1" dirty="0" smtClean="0"/>
              <a:t>Dinámica</a:t>
            </a:r>
            <a:r>
              <a:rPr lang="es-BO" sz="3200" b="1" dirty="0"/>
              <a:t>: Análisis de los POA a partir de Criterios y categorías de análisis según los PSG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2204864"/>
            <a:ext cx="3456384" cy="39498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BO" sz="2800" dirty="0" smtClean="0"/>
              <a:t>Instrucciones: Se </a:t>
            </a:r>
            <a:r>
              <a:rPr lang="es-BO" sz="2800" dirty="0"/>
              <a:t>rearman los grupos anteriores y con los </a:t>
            </a:r>
            <a:r>
              <a:rPr lang="es-BO" sz="2800" dirty="0" err="1"/>
              <a:t>POAs</a:t>
            </a:r>
            <a:r>
              <a:rPr lang="es-BO" sz="2800" dirty="0"/>
              <a:t> anteriormente asignados, se completa la “Matriz de recuperación de información sobre inversión en género</a:t>
            </a:r>
            <a:r>
              <a:rPr lang="es-BO" sz="2800" dirty="0" smtClean="0"/>
              <a:t>”</a:t>
            </a:r>
            <a:endParaRPr lang="es-BO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48</a:t>
            </a:fld>
            <a:endParaRPr lang="es-BO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903036"/>
              </p:ext>
            </p:extLst>
          </p:nvPr>
        </p:nvGraphicFramePr>
        <p:xfrm>
          <a:off x="3851920" y="1556792"/>
          <a:ext cx="4877070" cy="4895723"/>
        </p:xfrm>
        <a:graphic>
          <a:graphicData uri="http://schemas.openxmlformats.org/drawingml/2006/table">
            <a:tbl>
              <a:tblPr firstRow="1" firstCol="1" bandRow="1"/>
              <a:tblGrid>
                <a:gridCol w="436245"/>
                <a:gridCol w="1167959"/>
                <a:gridCol w="656429"/>
                <a:gridCol w="566190"/>
                <a:gridCol w="897241"/>
                <a:gridCol w="1153006"/>
              </a:tblGrid>
              <a:tr h="317615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b="1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HERRAMIENTA 2: MATRIZ DE RECUPERACION DE INFORMACIÓN SOBRE INVERSIÓN EN GÉNERO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</a:tr>
              <a:tr h="158808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Departamento de………………………………………………………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Gestión: …………………………….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</a:tr>
              <a:tr h="582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900" b="1">
                          <a:effectLst/>
                          <a:latin typeface="Calibri"/>
                          <a:ea typeface="Calibri"/>
                          <a:cs typeface="Calibri"/>
                        </a:rPr>
                        <a:t>Código Prog./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900" b="1">
                          <a:effectLst/>
                          <a:latin typeface="Calibri"/>
                          <a:ea typeface="Calibri"/>
                          <a:cs typeface="Calibri"/>
                        </a:rPr>
                        <a:t>Act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900" b="1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900" b="1">
                          <a:effectLst/>
                          <a:latin typeface="Calibri"/>
                          <a:ea typeface="Calibri"/>
                          <a:cs typeface="Calibri"/>
                        </a:rPr>
                        <a:t>Descripción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900" b="1">
                          <a:effectLst/>
                          <a:latin typeface="Calibri"/>
                          <a:ea typeface="Calibri"/>
                          <a:cs typeface="Calibri"/>
                        </a:rPr>
                        <a:t>Presupuesto vigente aprobado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900" b="1">
                          <a:effectLst/>
                          <a:latin typeface="Calibri"/>
                          <a:ea typeface="Calibri"/>
                          <a:cs typeface="Calibri"/>
                        </a:rPr>
                        <a:t>Devengado Ejecutado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900" b="1">
                          <a:effectLst/>
                          <a:latin typeface="Calibri"/>
                          <a:ea typeface="Calibri"/>
                          <a:cs typeface="Calibri"/>
                        </a:rPr>
                        <a:t>Devengado en infraestructura y equipamiento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900" b="1">
                          <a:effectLst/>
                          <a:latin typeface="Calibri"/>
                          <a:ea typeface="Calibri"/>
                          <a:cs typeface="Calibri"/>
                        </a:rPr>
                        <a:t>Devengado en Programas/Proyectos/Actividades no capitalizables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58808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b="1">
                          <a:effectLst/>
                          <a:latin typeface="Calibri"/>
                          <a:ea typeface="Calibri"/>
                          <a:cs typeface="Calibri"/>
                        </a:rPr>
                        <a:t>Inversión focalizada en mujeres para cerrar brechas (FM)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</a:tr>
              <a:tr h="158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58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Total 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0,0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0,0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58808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b="1">
                          <a:effectLst/>
                          <a:latin typeface="Calibri"/>
                          <a:ea typeface="Calibri"/>
                          <a:cs typeface="Calibri"/>
                        </a:rPr>
                        <a:t>Inversión en corresponsabilidad social y pública en la reproducción de la vida (CSCV)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</a:tr>
              <a:tr h="158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58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Total 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0,0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0,0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58808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b="1">
                          <a:effectLst/>
                          <a:latin typeface="Calibri"/>
                          <a:ea typeface="Calibri"/>
                          <a:cs typeface="Calibri"/>
                        </a:rPr>
                        <a:t>Inversión en descolonización y construcción de cultura de igualdad (CI)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</a:tr>
              <a:tr h="158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58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58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Total 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0,0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0,0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17615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b="1">
                          <a:effectLst/>
                          <a:latin typeface="Calibri"/>
                          <a:ea typeface="Calibri"/>
                          <a:cs typeface="Calibri"/>
                        </a:rPr>
                        <a:t>Inv. en atención, prevención y protección a mujeres víctimas de violencia en razón de género (VRG)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</a:tr>
              <a:tr h="158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58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Total 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0,0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0,0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58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Totales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0,0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0,0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91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Calibri"/>
                          <a:cs typeface="Calibri"/>
                        </a:rPr>
                        <a:t>DATOS GLOBALES DEL DEPARTAMENTO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58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Presupuesto total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17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Funcionamiento Central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58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Prog. De inversión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58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Deudas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s-BO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50" marR="5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458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BO" sz="3200" b="1" dirty="0" smtClean="0"/>
              <a:t>Dinámica</a:t>
            </a:r>
            <a:r>
              <a:rPr lang="es-BO" sz="3200" b="1" dirty="0"/>
              <a:t>: </a:t>
            </a:r>
            <a:r>
              <a:rPr lang="es-MX" sz="3200" b="1" dirty="0" smtClean="0"/>
              <a:t>Evaluación De La Inversión En Base A </a:t>
            </a:r>
            <a:r>
              <a:rPr lang="es-ES_tradnl" sz="3200" b="1" dirty="0" smtClean="0"/>
              <a:t>Indicadores De Inversión En Igualdad De Género </a:t>
            </a:r>
            <a:endParaRPr lang="es-BO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772816"/>
            <a:ext cx="3456384" cy="30858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BO" sz="2400" dirty="0" smtClean="0"/>
              <a:t>Instrucciones: Se </a:t>
            </a:r>
            <a:r>
              <a:rPr lang="es-BO" sz="2400" dirty="0"/>
              <a:t>rearman los grupos anteriores y con los </a:t>
            </a:r>
            <a:r>
              <a:rPr lang="es-BO" sz="2400" dirty="0" err="1"/>
              <a:t>POAs</a:t>
            </a:r>
            <a:r>
              <a:rPr lang="es-BO" sz="2400" dirty="0"/>
              <a:t> anteriormente </a:t>
            </a:r>
            <a:r>
              <a:rPr lang="es-BO" sz="2400" dirty="0" smtClean="0"/>
              <a:t>asignados y con la </a:t>
            </a:r>
            <a:r>
              <a:rPr lang="es-BO" sz="2400" smtClean="0"/>
              <a:t>herramienta anterior </a:t>
            </a:r>
            <a:r>
              <a:rPr lang="es-BO" sz="2400" dirty="0" smtClean="0"/>
              <a:t>se realiza la evaluación aplicando la Formula de la IIEG</a:t>
            </a:r>
            <a:endParaRPr lang="es-BO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49</a:t>
            </a:fld>
            <a:endParaRPr lang="es-BO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923371"/>
              </p:ext>
            </p:extLst>
          </p:nvPr>
        </p:nvGraphicFramePr>
        <p:xfrm>
          <a:off x="467544" y="5301208"/>
          <a:ext cx="8028384" cy="625475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8028384"/>
              </a:tblGrid>
              <a:tr h="6254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BO" sz="2000" b="1" dirty="0">
                          <a:solidFill>
                            <a:srgbClr val="000000"/>
                          </a:solidFill>
                          <a:effectLst/>
                          <a:latin typeface="Gill Sans MT"/>
                          <a:ea typeface="Times New Roman"/>
                          <a:cs typeface="Century Gothic"/>
                        </a:rPr>
                        <a:t>IEG</a:t>
                      </a:r>
                      <a:r>
                        <a:rPr lang="es-BO" sz="1800" b="1" dirty="0">
                          <a:solidFill>
                            <a:srgbClr val="000000"/>
                          </a:solidFill>
                          <a:effectLst/>
                          <a:latin typeface="Gill Sans MT"/>
                          <a:ea typeface="Times New Roman"/>
                          <a:cs typeface="Century Gothic"/>
                        </a:rPr>
                        <a:t>=   </a:t>
                      </a:r>
                      <a:r>
                        <a:rPr lang="es-BO" sz="1800" b="1" u="sng" dirty="0">
                          <a:solidFill>
                            <a:srgbClr val="000000"/>
                          </a:solidFill>
                          <a:effectLst/>
                          <a:latin typeface="Gill Sans MT"/>
                          <a:ea typeface="Times New Roman"/>
                          <a:cs typeface="Century Gothic"/>
                        </a:rPr>
                        <a:t>Total ejecutado en Género </a:t>
                      </a:r>
                      <a:r>
                        <a:rPr lang="es-BO" sz="1800" u="sng" dirty="0">
                          <a:solidFill>
                            <a:srgbClr val="000000"/>
                          </a:solidFill>
                          <a:effectLst/>
                          <a:latin typeface="Gill Sans MT"/>
                          <a:ea typeface="Times New Roman"/>
                          <a:cs typeface="Century Gothic"/>
                        </a:rPr>
                        <a:t>(FM+CSCF+CI)</a:t>
                      </a:r>
                      <a:r>
                        <a:rPr lang="es-BO" sz="1800" b="1" u="sng" dirty="0">
                          <a:solidFill>
                            <a:srgbClr val="000000"/>
                          </a:solidFill>
                          <a:effectLst/>
                          <a:latin typeface="Gill Sans MT"/>
                          <a:ea typeface="Times New Roman"/>
                          <a:cs typeface="Century Gothic"/>
                        </a:rPr>
                        <a:t> _____________</a:t>
                      </a:r>
                      <a:r>
                        <a:rPr lang="es-BO" sz="1800" b="1" dirty="0">
                          <a:solidFill>
                            <a:srgbClr val="000000"/>
                          </a:solidFill>
                          <a:effectLst/>
                          <a:latin typeface="Gill Sans MT"/>
                          <a:ea typeface="Times New Roman"/>
                          <a:cs typeface="Century Gothic"/>
                        </a:rPr>
                        <a:t> x100=     %</a:t>
                      </a:r>
                      <a:endParaRPr lang="es-BO" sz="2000" dirty="0">
                        <a:solidFill>
                          <a:srgbClr val="000000"/>
                        </a:solidFill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BO" sz="1800" b="1" dirty="0">
                          <a:solidFill>
                            <a:srgbClr val="000000"/>
                          </a:solidFill>
                          <a:effectLst/>
                          <a:latin typeface="Gill Sans MT"/>
                          <a:ea typeface="Times New Roman"/>
                          <a:cs typeface="Century Gothic"/>
                        </a:rPr>
                        <a:t>            Total de Inversión de la entidad, ejecutada </a:t>
                      </a:r>
                      <a:r>
                        <a:rPr lang="es-BO" sz="1800" dirty="0">
                          <a:solidFill>
                            <a:srgbClr val="000000"/>
                          </a:solidFill>
                          <a:effectLst/>
                          <a:latin typeface="Gill Sans MT"/>
                          <a:ea typeface="Times New Roman"/>
                          <a:cs typeface="Century Gothic"/>
                        </a:rPr>
                        <a:t>(no incluye deudas)</a:t>
                      </a:r>
                      <a:endParaRPr lang="es-BO" sz="2000" dirty="0">
                        <a:solidFill>
                          <a:srgbClr val="000000"/>
                        </a:solidFill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597082"/>
              </p:ext>
            </p:extLst>
          </p:nvPr>
        </p:nvGraphicFramePr>
        <p:xfrm>
          <a:off x="3779912" y="1628800"/>
          <a:ext cx="5184576" cy="309634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044910"/>
                <a:gridCol w="2139666"/>
              </a:tblGrid>
              <a:tr h="44423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BO" sz="2000" dirty="0">
                          <a:effectLst/>
                        </a:rPr>
                        <a:t>Datos Globales del Municipio en Bs.</a:t>
                      </a:r>
                      <a:endParaRPr lang="es-BO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</a:tr>
              <a:tr h="474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BO" sz="1800">
                          <a:effectLst/>
                        </a:rPr>
                        <a:t>Presupuesto  Municipal Total</a:t>
                      </a:r>
                      <a:endParaRPr lang="es-B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BO" sz="2400">
                          <a:effectLst/>
                        </a:rPr>
                        <a:t> </a:t>
                      </a:r>
                      <a:endParaRPr lang="es-B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74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BO" sz="1800">
                          <a:effectLst/>
                        </a:rPr>
                        <a:t>Gastos de Funcionamiento</a:t>
                      </a:r>
                      <a:endParaRPr lang="es-B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BO" sz="2400">
                          <a:effectLst/>
                        </a:rPr>
                        <a:t> </a:t>
                      </a:r>
                      <a:endParaRPr lang="es-B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74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BO" sz="1800">
                          <a:effectLst/>
                        </a:rPr>
                        <a:t>Gastos de Inversión</a:t>
                      </a:r>
                      <a:endParaRPr lang="es-B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BO" sz="2400">
                          <a:effectLst/>
                        </a:rPr>
                        <a:t> </a:t>
                      </a:r>
                      <a:endParaRPr lang="es-B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74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BO" sz="1800" dirty="0">
                          <a:effectLst/>
                        </a:rPr>
                        <a:t>Deudas</a:t>
                      </a:r>
                      <a:endParaRPr lang="es-BO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BO" sz="2400">
                          <a:effectLst/>
                        </a:rPr>
                        <a:t> </a:t>
                      </a:r>
                      <a:endParaRPr lang="es-B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755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BO" sz="1800">
                          <a:effectLst/>
                        </a:rPr>
                        <a:t>Inversión Municipal (menos deudas)</a:t>
                      </a:r>
                      <a:endParaRPr lang="es-B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BO" sz="2400" dirty="0">
                          <a:effectLst/>
                        </a:rPr>
                        <a:t> </a:t>
                      </a:r>
                      <a:endParaRPr lang="es-BO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924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BO" dirty="0"/>
              <a:t>Plan de </a:t>
            </a:r>
            <a:r>
              <a:rPr lang="es-BO" dirty="0" smtClean="0"/>
              <a:t>Desarrollo </a:t>
            </a:r>
            <a:r>
              <a:rPr lang="es-BO" dirty="0"/>
              <a:t>Económico y </a:t>
            </a:r>
            <a:r>
              <a:rPr lang="es-BO" dirty="0" smtClean="0"/>
              <a:t>Social (2016 -2020)</a:t>
            </a:r>
            <a:endParaRPr lang="en-CA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504185"/>
              </p:ext>
            </p:extLst>
          </p:nvPr>
        </p:nvGraphicFramePr>
        <p:xfrm>
          <a:off x="457200" y="160020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5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19484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56491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s-BO" dirty="0"/>
              <a:t>Análisis del presupuesto de los gobiernos autónomos Municipales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50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1226932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98174" y="274642"/>
            <a:ext cx="8845826" cy="600005"/>
          </a:xfrm>
        </p:spPr>
        <p:txBody>
          <a:bodyPr>
            <a:noAutofit/>
          </a:bodyPr>
          <a:lstStyle/>
          <a:p>
            <a:r>
              <a:rPr lang="es-BO" sz="4000" b="1" dirty="0"/>
              <a:t>Distribución de los recursos por sector de inversión 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786797561"/>
              </p:ext>
            </p:extLst>
          </p:nvPr>
        </p:nvGraphicFramePr>
        <p:xfrm>
          <a:off x="-684584" y="1470131"/>
          <a:ext cx="5372590" cy="5135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98176" y="1285461"/>
            <a:ext cx="86663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BO" dirty="0"/>
              <a:t>Distribución de la Inversión por Sector de los GAM, </a:t>
            </a:r>
            <a:r>
              <a:rPr lang="es-BO" dirty="0" err="1"/>
              <a:t>Pto</a:t>
            </a:r>
            <a:r>
              <a:rPr lang="es-BO" dirty="0"/>
              <a:t> Ejecutado 2015, en porcentaje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886441034"/>
              </p:ext>
            </p:extLst>
          </p:nvPr>
        </p:nvGraphicFramePr>
        <p:xfrm>
          <a:off x="4780129" y="1760561"/>
          <a:ext cx="4363872" cy="499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51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1105040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BO" b="1" dirty="0">
                <a:solidFill>
                  <a:schemeClr val="accent4">
                    <a:lumMod val="75000"/>
                  </a:schemeClr>
                </a:solidFill>
              </a:rPr>
              <a:t>Distribución del gasto por programa de inversión en los municipios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83569" y="1412776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BO" b="1" dirty="0"/>
              <a:t>Presupuesto Ejecutado 2015 en %</a:t>
            </a:r>
            <a:endParaRPr lang="es-BO" dirty="0"/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2560361444"/>
              </p:ext>
            </p:extLst>
          </p:nvPr>
        </p:nvGraphicFramePr>
        <p:xfrm>
          <a:off x="162450" y="1916832"/>
          <a:ext cx="8964488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52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5321651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BO" sz="3200" b="1" dirty="0">
                <a:solidFill>
                  <a:schemeClr val="accent4">
                    <a:lumMod val="75000"/>
                  </a:schemeClr>
                </a:solidFill>
              </a:rPr>
              <a:t>Participación de la IIEG en el presupuesto ejecutado 2015 de los Municipios</a:t>
            </a:r>
          </a:p>
        </p:txBody>
      </p:sp>
      <p:graphicFrame>
        <p:nvGraphicFramePr>
          <p:cNvPr id="6" name="Gráfico 3"/>
          <p:cNvGraphicFramePr/>
          <p:nvPr>
            <p:extLst>
              <p:ext uri="{D42A27DB-BD31-4B8C-83A1-F6EECF244321}">
                <p14:modId xmlns:p14="http://schemas.microsoft.com/office/powerpoint/2010/main" val="1806275173"/>
              </p:ext>
            </p:extLst>
          </p:nvPr>
        </p:nvGraphicFramePr>
        <p:xfrm>
          <a:off x="539553" y="1412776"/>
          <a:ext cx="7920880" cy="5104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53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03023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27546" y="274638"/>
            <a:ext cx="8495732" cy="778098"/>
          </a:xfrm>
        </p:spPr>
        <p:txBody>
          <a:bodyPr>
            <a:noAutofit/>
          </a:bodyPr>
          <a:lstStyle/>
          <a:p>
            <a:r>
              <a:rPr lang="en-US" sz="3200" dirty="0" err="1"/>
              <a:t>Inversión</a:t>
            </a:r>
            <a:r>
              <a:rPr lang="en-US" sz="3200" dirty="0"/>
              <a:t> en </a:t>
            </a:r>
            <a:r>
              <a:rPr lang="en-US" sz="3200" dirty="0" err="1"/>
              <a:t>Igualdad</a:t>
            </a:r>
            <a:r>
              <a:rPr lang="en-US" sz="3200" dirty="0"/>
              <a:t> de </a:t>
            </a:r>
            <a:r>
              <a:rPr lang="en-US" sz="3200" dirty="0" err="1"/>
              <a:t>Género</a:t>
            </a:r>
            <a:r>
              <a:rPr lang="en-US" sz="3200" dirty="0"/>
              <a:t> </a:t>
            </a:r>
            <a:r>
              <a:rPr lang="es-BO" sz="3200" dirty="0"/>
              <a:t>respecto</a:t>
            </a:r>
            <a:r>
              <a:rPr lang="en-US" sz="3200" dirty="0"/>
              <a:t> a </a:t>
            </a:r>
            <a:r>
              <a:rPr lang="es-BO" sz="3200" dirty="0"/>
              <a:t>otros</a:t>
            </a:r>
            <a:r>
              <a:rPr lang="en-US" sz="3200" dirty="0"/>
              <a:t> </a:t>
            </a:r>
            <a:r>
              <a:rPr lang="es-BO" sz="3200" dirty="0"/>
              <a:t>programas. Presupuesto Ejecutado</a:t>
            </a:r>
            <a:r>
              <a:rPr lang="en-US" sz="3200" dirty="0"/>
              <a:t> 2015</a:t>
            </a:r>
            <a:endParaRPr lang="es-BO" sz="3200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003823495"/>
              </p:ext>
            </p:extLst>
          </p:nvPr>
        </p:nvGraphicFramePr>
        <p:xfrm>
          <a:off x="801859" y="1322364"/>
          <a:ext cx="7680960" cy="5202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54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1331060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9512" y="332656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GRACIAS POR ………..</a:t>
            </a:r>
            <a:endParaRPr lang="es-ES" sz="4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9907" y="1412776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i="1" dirty="0" smtClean="0"/>
              <a:t>SU LUCHA</a:t>
            </a:r>
          </a:p>
          <a:p>
            <a:pPr algn="ctr"/>
            <a:r>
              <a:rPr lang="es-ES" sz="2800" b="1" i="1" dirty="0" smtClean="0"/>
              <a:t>SU TRABAJO</a:t>
            </a:r>
          </a:p>
          <a:p>
            <a:pPr algn="ctr"/>
            <a:r>
              <a:rPr lang="es-ES" sz="2800" b="1" i="1" dirty="0" smtClean="0"/>
              <a:t>SU COMPROMISO</a:t>
            </a:r>
          </a:p>
          <a:p>
            <a:pPr algn="ctr"/>
            <a:r>
              <a:rPr lang="es-ES" sz="2800" b="1" i="1" dirty="0" smtClean="0"/>
              <a:t>SU ATENCIÓN</a:t>
            </a:r>
            <a:endParaRPr lang="es-ES" sz="2800" b="1" i="1" dirty="0"/>
          </a:p>
        </p:txBody>
      </p:sp>
    </p:spTree>
    <p:extLst>
      <p:ext uri="{BB962C8B-B14F-4D97-AF65-F5344CB8AC3E}">
        <p14:creationId xmlns:p14="http://schemas.microsoft.com/office/powerpoint/2010/main" val="31902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4051495246"/>
              </p:ext>
            </p:extLst>
          </p:nvPr>
        </p:nvGraphicFramePr>
        <p:xfrm>
          <a:off x="3" y="1"/>
          <a:ext cx="9143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10 Rectángulo"/>
          <p:cNvSpPr/>
          <p:nvPr/>
        </p:nvSpPr>
        <p:spPr>
          <a:xfrm>
            <a:off x="3513140" y="1916836"/>
            <a:ext cx="2116137" cy="50641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40640" rIns="60960" bIns="40640" spcCol="1270" anchor="ctr"/>
          <a:lstStyle/>
          <a:p>
            <a:pPr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13 Pilares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504012" y="2674601"/>
            <a:ext cx="2125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Agenda 2025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361" y="3212976"/>
            <a:ext cx="2663502" cy="209755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6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14447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BO" dirty="0" smtClean="0"/>
              <a:t>Equidad de género en la Agenda Patriótica</a:t>
            </a:r>
            <a:endParaRPr lang="en-CA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303669"/>
              </p:ext>
            </p:extLst>
          </p:nvPr>
        </p:nvGraphicFramePr>
        <p:xfrm>
          <a:off x="457200" y="160020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7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83045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BO" b="1" dirty="0">
                <a:solidFill>
                  <a:schemeClr val="accent3">
                    <a:lumMod val="75000"/>
                  </a:schemeClr>
                </a:solidFill>
              </a:rPr>
              <a:t>Sistema de Planificación Integral del Estado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12776"/>
            <a:ext cx="8676456" cy="7920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BO" sz="2400" dirty="0"/>
              <a:t>La Planificación del Estado boliviano se enmarca en la Ley 777 Sistema de Planificación Integral del Estado (SPIE) del 21 de marzo del 2016</a:t>
            </a:r>
          </a:p>
        </p:txBody>
      </p:sp>
      <p:pic>
        <p:nvPicPr>
          <p:cNvPr id="3074" name="Picture 2" descr="C:\Users\Daniela\Dropbox\Capturas de pantalla\Captura de pantalla 2016-10-04 23.50.3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4" t="16554" r="21891" b="12787"/>
          <a:stretch/>
        </p:blipFill>
        <p:spPr bwMode="auto">
          <a:xfrm>
            <a:off x="4499992" y="2348886"/>
            <a:ext cx="4644008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716018" y="6309906"/>
            <a:ext cx="4283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1100" dirty="0"/>
              <a:t>Fuente: Lineamientos Metodológicos para la formulación de Planes Territoriales de Desarrollo Integral Para Vivir Bien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069678910"/>
              </p:ext>
            </p:extLst>
          </p:nvPr>
        </p:nvGraphicFramePr>
        <p:xfrm>
          <a:off x="267995" y="2348881"/>
          <a:ext cx="4089442" cy="4344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4651-EEDF-4624-AAEE-EF2AB0828391}" type="slidenum">
              <a:rPr lang="es-BO" smtClean="0"/>
              <a:t>8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73237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BO" b="1" dirty="0"/>
              <a:t>Proceso de planificación según el SPIE</a:t>
            </a:r>
            <a:endParaRPr lang="en-CA" b="1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 fontScale="77500" lnSpcReduction="20000"/>
          </a:bodyPr>
          <a:lstStyle/>
          <a:p>
            <a:r>
              <a:rPr lang="es-ES" b="1" dirty="0"/>
              <a:t>Formulación de planes </a:t>
            </a:r>
            <a:r>
              <a:rPr lang="es-ES" sz="2800" dirty="0"/>
              <a:t>de largo, mediano y corto plazo.</a:t>
            </a:r>
          </a:p>
          <a:p>
            <a:r>
              <a:rPr lang="es-ES" sz="3100" b="1" dirty="0"/>
              <a:t>Asignación </a:t>
            </a:r>
            <a:r>
              <a:rPr lang="es-ES" sz="2800" dirty="0"/>
              <a:t>de recursos.</a:t>
            </a:r>
          </a:p>
          <a:p>
            <a:r>
              <a:rPr lang="es-ES" b="1" dirty="0"/>
              <a:t>Implementación</a:t>
            </a:r>
            <a:r>
              <a:rPr lang="es-ES" sz="2800" dirty="0"/>
              <a:t> integral y articulada de los planes.</a:t>
            </a:r>
          </a:p>
          <a:p>
            <a:r>
              <a:rPr lang="es-ES" b="1" dirty="0"/>
              <a:t>Seguimiento </a:t>
            </a:r>
            <a:r>
              <a:rPr lang="es-ES" sz="2800" dirty="0"/>
              <a:t>al cumplimiento de las metas, resultados y acciones contenidas en los planes.</a:t>
            </a:r>
          </a:p>
          <a:p>
            <a:r>
              <a:rPr lang="es-ES" b="1" dirty="0"/>
              <a:t>Evaluación</a:t>
            </a:r>
            <a:r>
              <a:rPr lang="es-ES" sz="2800" dirty="0"/>
              <a:t> y ajuste de los planes.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732624522"/>
              </p:ext>
            </p:extLst>
          </p:nvPr>
        </p:nvGraphicFramePr>
        <p:xfrm>
          <a:off x="3995936" y="1052736"/>
          <a:ext cx="453650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074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5443</Words>
  <Application>Microsoft Office PowerPoint</Application>
  <PresentationFormat>Presentación en pantalla (4:3)</PresentationFormat>
  <Paragraphs>782</Paragraphs>
  <Slides>55</Slides>
  <Notes>10</Notes>
  <HiddenSlides>0</HiddenSlides>
  <MMClips>0</MMClips>
  <ScaleCrop>false</ScaleCrop>
  <HeadingPairs>
    <vt:vector size="8" baseType="variant">
      <vt:variant>
        <vt:lpstr>Fuentes usadas</vt:lpstr>
      </vt:variant>
      <vt:variant>
        <vt:i4>12</vt:i4>
      </vt:variant>
      <vt:variant>
        <vt:lpstr>Tema</vt:lpstr>
      </vt:variant>
      <vt:variant>
        <vt:i4>4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55</vt:i4>
      </vt:variant>
    </vt:vector>
  </HeadingPairs>
  <TitlesOfParts>
    <vt:vector size="71" baseType="lpstr">
      <vt:lpstr>ＭＳ Ｐゴシック</vt:lpstr>
      <vt:lpstr>Aharoni</vt:lpstr>
      <vt:lpstr>Andalus</vt:lpstr>
      <vt:lpstr>Arial</vt:lpstr>
      <vt:lpstr>Calibri</vt:lpstr>
      <vt:lpstr>Century Gothic</vt:lpstr>
      <vt:lpstr>Gill Sans MT</vt:lpstr>
      <vt:lpstr>Symbol</vt:lpstr>
      <vt:lpstr>Tahoma</vt:lpstr>
      <vt:lpstr>Times New Roman</vt:lpstr>
      <vt:lpstr>Wingdings</vt:lpstr>
      <vt:lpstr>Wingdings 2</vt:lpstr>
      <vt:lpstr>Tema de Office</vt:lpstr>
      <vt:lpstr>2_Tema de Office</vt:lpstr>
      <vt:lpstr>1_Tema de Office</vt:lpstr>
      <vt:lpstr>3_Tema de Office</vt:lpstr>
      <vt:lpstr>Política fiscal y equidad de género en el ámbito municipal, balance y propuestas</vt:lpstr>
      <vt:lpstr>Planificación Estratégica nacional</vt:lpstr>
      <vt:lpstr>Horizonte de la planificación en Bolivia</vt:lpstr>
      <vt:lpstr>Presentación de PowerPoint</vt:lpstr>
      <vt:lpstr>Plan de Desarrollo Económico y Social (2016 -2020)</vt:lpstr>
      <vt:lpstr>Presentación de PowerPoint</vt:lpstr>
      <vt:lpstr>Equidad de género en la Agenda Patriótica</vt:lpstr>
      <vt:lpstr>Sistema de Planificación Integral del Estado</vt:lpstr>
      <vt:lpstr>Proceso de planificación según el SPIE</vt:lpstr>
      <vt:lpstr>Fundamentos del SPIE </vt:lpstr>
      <vt:lpstr>Presentación de PowerPoint</vt:lpstr>
      <vt:lpstr>Estructura del PTDI</vt:lpstr>
      <vt:lpstr>Gestión municipal participativa</vt:lpstr>
      <vt:lpstr>¿Qué es la Gestión Municipal?</vt:lpstr>
      <vt:lpstr>Proceso de planificación</vt:lpstr>
      <vt:lpstr>Planificación Municipal Participativa</vt:lpstr>
      <vt:lpstr>Componentes de la Gestión Municipal</vt:lpstr>
      <vt:lpstr>¿Qué es un Plan Operativa Anual -  POA?</vt:lpstr>
      <vt:lpstr>Las competencias definidas en la CPE:</vt:lpstr>
      <vt:lpstr>Responsabilidad de las ETAS para el desarrollo con equidad de género (LMAD)</vt:lpstr>
      <vt:lpstr>Presentación de PowerPoint</vt:lpstr>
      <vt:lpstr>POLITICA TRIBUTARIA</vt:lpstr>
      <vt:lpstr>Presentación de PowerPoint</vt:lpstr>
      <vt:lpstr>Sesgos de género en los sistemas tributarios</vt:lpstr>
      <vt:lpstr>Ingresos tributarios</vt:lpstr>
      <vt:lpstr>Impuestos del Sistema Tributario Boliviano</vt:lpstr>
      <vt:lpstr>Presentación de PowerPoint</vt:lpstr>
      <vt:lpstr>Presupuesto municipal</vt:lpstr>
      <vt:lpstr>Presentación de PowerPoint</vt:lpstr>
      <vt:lpstr>El POA – Presupuesto Municipal se elabora según:</vt:lpstr>
      <vt:lpstr>DIRECTRICES DE FORMULACIÓN PRESUPUESTARIA 2016 Anexo V: Formulación Presupuestaria de las Entidades Territoriales Autónomas</vt:lpstr>
      <vt:lpstr>Presentación de PowerPoint</vt:lpstr>
      <vt:lpstr>Gastos Obligatorios</vt:lpstr>
      <vt:lpstr>Estructura programática de gastos de los GAM 2017</vt:lpstr>
      <vt:lpstr>Presupuestos sensibles al género</vt:lpstr>
      <vt:lpstr>Presentación de PowerPoint</vt:lpstr>
      <vt:lpstr> ¿Qué son los presupuestos sensibles al género? </vt:lpstr>
      <vt:lpstr>Los presupuestos sensibles al Género</vt:lpstr>
      <vt:lpstr>Políticas con perspectiva de género</vt:lpstr>
      <vt:lpstr>¿Cómo sabemos si el POA es inclusivo?</vt:lpstr>
      <vt:lpstr>Herramientas 2: Categorías de análisis de inversión presupuestaria para la igualdad de género</vt:lpstr>
      <vt:lpstr>Categorías de inversión en equidad de género</vt:lpstr>
      <vt:lpstr>CATEGORÍAS DE INVERSIÓN EN EQUIDAD DE GÉNERO  </vt:lpstr>
      <vt:lpstr>Presentación de PowerPoint</vt:lpstr>
      <vt:lpstr>Presentación de PowerPoint</vt:lpstr>
      <vt:lpstr>Presentación de PowerPoint</vt:lpstr>
      <vt:lpstr>Dinámica: Análisis de los POAs Municipales</vt:lpstr>
      <vt:lpstr>Dinámica: Análisis de los POA a partir de Criterios y categorías de análisis según los PSG</vt:lpstr>
      <vt:lpstr>Dinámica: Evaluación De La Inversión En Base A Indicadores De Inversión En Igualdad De Género </vt:lpstr>
      <vt:lpstr>Análisis del presupuesto de los gobiernos autónomos Municipales</vt:lpstr>
      <vt:lpstr>Distribución de los recursos por sector de inversión </vt:lpstr>
      <vt:lpstr>Distribución del gasto por programa de inversión en los municipios</vt:lpstr>
      <vt:lpstr>Participación de la IIEG en el presupuesto ejecutado 2015 de los Municipios</vt:lpstr>
      <vt:lpstr>Inversión en Igualdad de Género respecto a otros programas. Presupuesto Ejecutado 2015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PRESUPUESTO PÚBLICO COMO PROMOTOR DE LA IGUALDAD EN TARIJA</dc:title>
  <dc:creator>Daniela</dc:creator>
  <cp:lastModifiedBy>Norah</cp:lastModifiedBy>
  <cp:revision>188</cp:revision>
  <cp:lastPrinted>2016-11-22T22:11:00Z</cp:lastPrinted>
  <dcterms:created xsi:type="dcterms:W3CDTF">2016-10-05T02:51:02Z</dcterms:created>
  <dcterms:modified xsi:type="dcterms:W3CDTF">2017-06-22T21:14:50Z</dcterms:modified>
</cp:coreProperties>
</file>