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7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620"/>
  </p:normalViewPr>
  <p:slideViewPr>
    <p:cSldViewPr snapToGrid="0" snapToObjects="1">
      <p:cViewPr varScale="1">
        <p:scale>
          <a:sx n="82" d="100"/>
          <a:sy n="82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2920DC-DA1A-2244-B310-D0C91477D64C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00C66E46-E64A-6046-ABB5-307F467CAD28}">
      <dgm:prSet phldrT="[Texto]" custT="1"/>
      <dgm:spPr/>
      <dgm:t>
        <a:bodyPr/>
        <a:lstStyle/>
        <a:p>
          <a:r>
            <a:rPr lang="es-ES_tradnl" sz="2400" dirty="0" smtClean="0"/>
            <a:t>Necesidades y problemas</a:t>
          </a:r>
          <a:endParaRPr lang="es-ES_tradnl" sz="2400" dirty="0"/>
        </a:p>
      </dgm:t>
    </dgm:pt>
    <dgm:pt modelId="{AEA8E206-6622-B747-AA59-A9A4090EF506}" type="parTrans" cxnId="{3DA01DE5-C8FD-5147-9AF6-6981B31E1CFE}">
      <dgm:prSet/>
      <dgm:spPr/>
      <dgm:t>
        <a:bodyPr/>
        <a:lstStyle/>
        <a:p>
          <a:endParaRPr lang="es-ES_tradnl"/>
        </a:p>
      </dgm:t>
    </dgm:pt>
    <dgm:pt modelId="{1F1B1E7B-6DE1-1848-95AF-BE8BC3A7D5BE}" type="sibTrans" cxnId="{3DA01DE5-C8FD-5147-9AF6-6981B31E1CFE}">
      <dgm:prSet/>
      <dgm:spPr/>
      <dgm:t>
        <a:bodyPr/>
        <a:lstStyle/>
        <a:p>
          <a:endParaRPr lang="es-ES_tradnl"/>
        </a:p>
      </dgm:t>
    </dgm:pt>
    <dgm:pt modelId="{588CD65D-82F8-CA42-8A7C-5BD77C9BC967}">
      <dgm:prSet phldrT="[Texto]" custT="1"/>
      <dgm:spPr/>
      <dgm:t>
        <a:bodyPr/>
        <a:lstStyle/>
        <a:p>
          <a:r>
            <a:rPr lang="es-ES_tradnl" sz="2400" dirty="0" smtClean="0"/>
            <a:t>Planes, programas y proyectos existentes</a:t>
          </a:r>
          <a:endParaRPr lang="es-ES_tradnl" sz="2400" dirty="0"/>
        </a:p>
      </dgm:t>
    </dgm:pt>
    <dgm:pt modelId="{51E3A90B-5E27-F449-9B94-C77CEB611038}" type="parTrans" cxnId="{961A5BDB-D849-2545-83CA-5F9A4D963D35}">
      <dgm:prSet/>
      <dgm:spPr/>
      <dgm:t>
        <a:bodyPr/>
        <a:lstStyle/>
        <a:p>
          <a:endParaRPr lang="es-ES_tradnl"/>
        </a:p>
      </dgm:t>
    </dgm:pt>
    <dgm:pt modelId="{7D2C7E44-85A3-EF45-AC8E-47A177C7CD8E}" type="sibTrans" cxnId="{961A5BDB-D849-2545-83CA-5F9A4D963D35}">
      <dgm:prSet/>
      <dgm:spPr/>
      <dgm:t>
        <a:bodyPr/>
        <a:lstStyle/>
        <a:p>
          <a:endParaRPr lang="es-ES_tradnl"/>
        </a:p>
      </dgm:t>
    </dgm:pt>
    <dgm:pt modelId="{118B374C-7B4F-D04F-8993-159F1F7FEB85}">
      <dgm:prSet phldrT="[Texto]" custT="1"/>
      <dgm:spPr/>
      <dgm:t>
        <a:bodyPr/>
        <a:lstStyle/>
        <a:p>
          <a:r>
            <a:rPr lang="es-ES_tradnl" sz="2400" dirty="0" smtClean="0"/>
            <a:t>Planes, programas y proyectos faltantes</a:t>
          </a:r>
          <a:endParaRPr lang="es-ES_tradnl" sz="2400" dirty="0"/>
        </a:p>
      </dgm:t>
    </dgm:pt>
    <dgm:pt modelId="{D92CB398-3D0F-3940-847F-682ACF2C9CA7}" type="parTrans" cxnId="{AC7BFAA1-3355-F046-BBA8-6C60B6A7C9E8}">
      <dgm:prSet/>
      <dgm:spPr/>
      <dgm:t>
        <a:bodyPr/>
        <a:lstStyle/>
        <a:p>
          <a:endParaRPr lang="es-ES_tradnl"/>
        </a:p>
      </dgm:t>
    </dgm:pt>
    <dgm:pt modelId="{4C49EE55-7B09-B342-B2EC-2D336A618408}" type="sibTrans" cxnId="{AC7BFAA1-3355-F046-BBA8-6C60B6A7C9E8}">
      <dgm:prSet/>
      <dgm:spPr/>
      <dgm:t>
        <a:bodyPr/>
        <a:lstStyle/>
        <a:p>
          <a:endParaRPr lang="es-ES_tradnl"/>
        </a:p>
      </dgm:t>
    </dgm:pt>
    <dgm:pt modelId="{1405C91D-B753-334E-BAE2-110DF1F3BF87}">
      <dgm:prSet phldrT="[Texto]" custT="1"/>
      <dgm:spPr/>
      <dgm:t>
        <a:bodyPr/>
        <a:lstStyle/>
        <a:p>
          <a:r>
            <a:rPr lang="es-ES_tradnl" sz="2400" dirty="0" smtClean="0"/>
            <a:t>Críticas y recomendaciones</a:t>
          </a:r>
          <a:endParaRPr lang="es-ES_tradnl" sz="2400" dirty="0"/>
        </a:p>
      </dgm:t>
    </dgm:pt>
    <dgm:pt modelId="{B9CC7BAA-4F10-2C47-A690-2A066DA22B77}" type="parTrans" cxnId="{3AC7B9B8-8153-C24E-9556-C7A80815428E}">
      <dgm:prSet/>
      <dgm:spPr/>
      <dgm:t>
        <a:bodyPr/>
        <a:lstStyle/>
        <a:p>
          <a:endParaRPr lang="es-ES_tradnl"/>
        </a:p>
      </dgm:t>
    </dgm:pt>
    <dgm:pt modelId="{24FD7118-DA50-C745-9BE5-817235D10130}" type="sibTrans" cxnId="{3AC7B9B8-8153-C24E-9556-C7A80815428E}">
      <dgm:prSet/>
      <dgm:spPr/>
      <dgm:t>
        <a:bodyPr/>
        <a:lstStyle/>
        <a:p>
          <a:endParaRPr lang="es-ES_tradnl"/>
        </a:p>
      </dgm:t>
    </dgm:pt>
    <dgm:pt modelId="{CDB429D0-C371-9948-AF15-BD85E0BA3796}" type="pres">
      <dgm:prSet presAssocID="{6E2920DC-DA1A-2244-B310-D0C91477D6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093AB57-C4DA-7C4C-BCF4-27A414C9A0C9}" type="pres">
      <dgm:prSet presAssocID="{00C66E46-E64A-6046-ABB5-307F467CAD28}" presName="node" presStyleLbl="node1" presStyleIdx="0" presStyleCnt="4" custScaleX="2866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26CE114-0ADB-6940-A30B-C892192C0CF7}" type="pres">
      <dgm:prSet presAssocID="{1F1B1E7B-6DE1-1848-95AF-BE8BC3A7D5BE}" presName="sibTrans" presStyleLbl="sibTrans2D1" presStyleIdx="0" presStyleCnt="4"/>
      <dgm:spPr/>
      <dgm:t>
        <a:bodyPr/>
        <a:lstStyle/>
        <a:p>
          <a:endParaRPr lang="es-ES_tradnl"/>
        </a:p>
      </dgm:t>
    </dgm:pt>
    <dgm:pt modelId="{7C691078-B564-0A4E-BF95-7B1975102FB4}" type="pres">
      <dgm:prSet presAssocID="{1F1B1E7B-6DE1-1848-95AF-BE8BC3A7D5BE}" presName="connectorText" presStyleLbl="sibTrans2D1" presStyleIdx="0" presStyleCnt="4"/>
      <dgm:spPr/>
      <dgm:t>
        <a:bodyPr/>
        <a:lstStyle/>
        <a:p>
          <a:endParaRPr lang="es-ES_tradnl"/>
        </a:p>
      </dgm:t>
    </dgm:pt>
    <dgm:pt modelId="{3B864D9C-B293-6449-A412-FABEB5C808CA}" type="pres">
      <dgm:prSet presAssocID="{588CD65D-82F8-CA42-8A7C-5BD77C9BC967}" presName="node" presStyleLbl="node1" presStyleIdx="1" presStyleCnt="4" custScaleX="238806" custRadScaleRad="238452" custRadScaleInc="391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9F05F2-0B41-C240-ABEF-018A1E9D2C76}" type="pres">
      <dgm:prSet presAssocID="{7D2C7E44-85A3-EF45-AC8E-47A177C7CD8E}" presName="sibTrans" presStyleLbl="sibTrans2D1" presStyleIdx="1" presStyleCnt="4"/>
      <dgm:spPr/>
      <dgm:t>
        <a:bodyPr/>
        <a:lstStyle/>
        <a:p>
          <a:endParaRPr lang="es-ES_tradnl"/>
        </a:p>
      </dgm:t>
    </dgm:pt>
    <dgm:pt modelId="{F132398D-9093-B048-BD1D-5468A836E55E}" type="pres">
      <dgm:prSet presAssocID="{7D2C7E44-85A3-EF45-AC8E-47A177C7CD8E}" presName="connectorText" presStyleLbl="sibTrans2D1" presStyleIdx="1" presStyleCnt="4"/>
      <dgm:spPr/>
      <dgm:t>
        <a:bodyPr/>
        <a:lstStyle/>
        <a:p>
          <a:endParaRPr lang="es-ES_tradnl"/>
        </a:p>
      </dgm:t>
    </dgm:pt>
    <dgm:pt modelId="{ED7DCE6B-EB1B-7C42-85A8-827E4AE6B366}" type="pres">
      <dgm:prSet presAssocID="{118B374C-7B4F-D04F-8993-159F1F7FEB85}" presName="node" presStyleLbl="node1" presStyleIdx="2" presStyleCnt="4" custScaleX="25973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F777074-82AD-4044-BE39-742F5FE9A453}" type="pres">
      <dgm:prSet presAssocID="{4C49EE55-7B09-B342-B2EC-2D336A618408}" presName="sibTrans" presStyleLbl="sibTrans2D1" presStyleIdx="2" presStyleCnt="4"/>
      <dgm:spPr/>
      <dgm:t>
        <a:bodyPr/>
        <a:lstStyle/>
        <a:p>
          <a:endParaRPr lang="es-ES_tradnl"/>
        </a:p>
      </dgm:t>
    </dgm:pt>
    <dgm:pt modelId="{A932B2C0-E8E7-A243-8905-A17BECD4D598}" type="pres">
      <dgm:prSet presAssocID="{4C49EE55-7B09-B342-B2EC-2D336A618408}" presName="connectorText" presStyleLbl="sibTrans2D1" presStyleIdx="2" presStyleCnt="4"/>
      <dgm:spPr/>
      <dgm:t>
        <a:bodyPr/>
        <a:lstStyle/>
        <a:p>
          <a:endParaRPr lang="es-ES_tradnl"/>
        </a:p>
      </dgm:t>
    </dgm:pt>
    <dgm:pt modelId="{A5C6AA19-3D94-7A4E-947E-848C76F0EAA7}" type="pres">
      <dgm:prSet presAssocID="{1405C91D-B753-334E-BAE2-110DF1F3BF87}" presName="node" presStyleLbl="node1" presStyleIdx="3" presStyleCnt="4" custScaleX="243207" custRadScaleRad="242551" custRadScaleInc="16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E652635-7198-6B43-B31F-469832AF1EE9}" type="pres">
      <dgm:prSet presAssocID="{24FD7118-DA50-C745-9BE5-817235D10130}" presName="sibTrans" presStyleLbl="sibTrans2D1" presStyleIdx="3" presStyleCnt="4"/>
      <dgm:spPr/>
      <dgm:t>
        <a:bodyPr/>
        <a:lstStyle/>
        <a:p>
          <a:endParaRPr lang="es-ES_tradnl"/>
        </a:p>
      </dgm:t>
    </dgm:pt>
    <dgm:pt modelId="{FEB2E50F-1B9F-3347-8387-D5F16789E821}" type="pres">
      <dgm:prSet presAssocID="{24FD7118-DA50-C745-9BE5-817235D10130}" presName="connectorText" presStyleLbl="sibTrans2D1" presStyleIdx="3" presStyleCnt="4"/>
      <dgm:spPr/>
      <dgm:t>
        <a:bodyPr/>
        <a:lstStyle/>
        <a:p>
          <a:endParaRPr lang="es-ES_tradnl"/>
        </a:p>
      </dgm:t>
    </dgm:pt>
  </dgm:ptLst>
  <dgm:cxnLst>
    <dgm:cxn modelId="{C278BA4D-93A8-8141-9304-E90093277FC7}" type="presOf" srcId="{24FD7118-DA50-C745-9BE5-817235D10130}" destId="{BE652635-7198-6B43-B31F-469832AF1EE9}" srcOrd="0" destOrd="0" presId="urn:microsoft.com/office/officeart/2005/8/layout/cycle2"/>
    <dgm:cxn modelId="{083209ED-2929-8145-BC2F-A448DE2DF6B2}" type="presOf" srcId="{7D2C7E44-85A3-EF45-AC8E-47A177C7CD8E}" destId="{F39F05F2-0B41-C240-ABEF-018A1E9D2C76}" srcOrd="0" destOrd="0" presId="urn:microsoft.com/office/officeart/2005/8/layout/cycle2"/>
    <dgm:cxn modelId="{42C44541-E21D-504C-808C-32B287DD6994}" type="presOf" srcId="{1F1B1E7B-6DE1-1848-95AF-BE8BC3A7D5BE}" destId="{F26CE114-0ADB-6940-A30B-C892192C0CF7}" srcOrd="0" destOrd="0" presId="urn:microsoft.com/office/officeart/2005/8/layout/cycle2"/>
    <dgm:cxn modelId="{0896465B-20D9-B449-9E48-7BD123BCF2E0}" type="presOf" srcId="{4C49EE55-7B09-B342-B2EC-2D336A618408}" destId="{EF777074-82AD-4044-BE39-742F5FE9A453}" srcOrd="0" destOrd="0" presId="urn:microsoft.com/office/officeart/2005/8/layout/cycle2"/>
    <dgm:cxn modelId="{2E904574-2385-784F-BE9C-3A1818C473C0}" type="presOf" srcId="{4C49EE55-7B09-B342-B2EC-2D336A618408}" destId="{A932B2C0-E8E7-A243-8905-A17BECD4D598}" srcOrd="1" destOrd="0" presId="urn:microsoft.com/office/officeart/2005/8/layout/cycle2"/>
    <dgm:cxn modelId="{961A5BDB-D849-2545-83CA-5F9A4D963D35}" srcId="{6E2920DC-DA1A-2244-B310-D0C91477D64C}" destId="{588CD65D-82F8-CA42-8A7C-5BD77C9BC967}" srcOrd="1" destOrd="0" parTransId="{51E3A90B-5E27-F449-9B94-C77CEB611038}" sibTransId="{7D2C7E44-85A3-EF45-AC8E-47A177C7CD8E}"/>
    <dgm:cxn modelId="{3AC7B9B8-8153-C24E-9556-C7A80815428E}" srcId="{6E2920DC-DA1A-2244-B310-D0C91477D64C}" destId="{1405C91D-B753-334E-BAE2-110DF1F3BF87}" srcOrd="3" destOrd="0" parTransId="{B9CC7BAA-4F10-2C47-A690-2A066DA22B77}" sibTransId="{24FD7118-DA50-C745-9BE5-817235D10130}"/>
    <dgm:cxn modelId="{F4FD2B39-9D19-5241-A431-D8E7590FE5A0}" type="presOf" srcId="{1F1B1E7B-6DE1-1848-95AF-BE8BC3A7D5BE}" destId="{7C691078-B564-0A4E-BF95-7B1975102FB4}" srcOrd="1" destOrd="0" presId="urn:microsoft.com/office/officeart/2005/8/layout/cycle2"/>
    <dgm:cxn modelId="{65491036-C231-B746-96BC-F111314861CF}" type="presOf" srcId="{7D2C7E44-85A3-EF45-AC8E-47A177C7CD8E}" destId="{F132398D-9093-B048-BD1D-5468A836E55E}" srcOrd="1" destOrd="0" presId="urn:microsoft.com/office/officeart/2005/8/layout/cycle2"/>
    <dgm:cxn modelId="{3DA01DE5-C8FD-5147-9AF6-6981B31E1CFE}" srcId="{6E2920DC-DA1A-2244-B310-D0C91477D64C}" destId="{00C66E46-E64A-6046-ABB5-307F467CAD28}" srcOrd="0" destOrd="0" parTransId="{AEA8E206-6622-B747-AA59-A9A4090EF506}" sibTransId="{1F1B1E7B-6DE1-1848-95AF-BE8BC3A7D5BE}"/>
    <dgm:cxn modelId="{0ED1A565-94A1-9744-A7E6-19721FCCA77F}" type="presOf" srcId="{118B374C-7B4F-D04F-8993-159F1F7FEB85}" destId="{ED7DCE6B-EB1B-7C42-85A8-827E4AE6B366}" srcOrd="0" destOrd="0" presId="urn:microsoft.com/office/officeart/2005/8/layout/cycle2"/>
    <dgm:cxn modelId="{AC7BFAA1-3355-F046-BBA8-6C60B6A7C9E8}" srcId="{6E2920DC-DA1A-2244-B310-D0C91477D64C}" destId="{118B374C-7B4F-D04F-8993-159F1F7FEB85}" srcOrd="2" destOrd="0" parTransId="{D92CB398-3D0F-3940-847F-682ACF2C9CA7}" sibTransId="{4C49EE55-7B09-B342-B2EC-2D336A618408}"/>
    <dgm:cxn modelId="{DD63AF4B-531A-ED4F-ABB5-7AE4010E2DE3}" type="presOf" srcId="{24FD7118-DA50-C745-9BE5-817235D10130}" destId="{FEB2E50F-1B9F-3347-8387-D5F16789E821}" srcOrd="1" destOrd="0" presId="urn:microsoft.com/office/officeart/2005/8/layout/cycle2"/>
    <dgm:cxn modelId="{917FDF36-AB27-754F-94C2-CDDA339F47CB}" type="presOf" srcId="{1405C91D-B753-334E-BAE2-110DF1F3BF87}" destId="{A5C6AA19-3D94-7A4E-947E-848C76F0EAA7}" srcOrd="0" destOrd="0" presId="urn:microsoft.com/office/officeart/2005/8/layout/cycle2"/>
    <dgm:cxn modelId="{D5FE45DA-786B-EE4D-A67F-53086CF7EBCF}" type="presOf" srcId="{6E2920DC-DA1A-2244-B310-D0C91477D64C}" destId="{CDB429D0-C371-9948-AF15-BD85E0BA3796}" srcOrd="0" destOrd="0" presId="urn:microsoft.com/office/officeart/2005/8/layout/cycle2"/>
    <dgm:cxn modelId="{BDA30964-B3EA-3B49-BA1C-40DD8C7AE056}" type="presOf" srcId="{588CD65D-82F8-CA42-8A7C-5BD77C9BC967}" destId="{3B864D9C-B293-6449-A412-FABEB5C808CA}" srcOrd="0" destOrd="0" presId="urn:microsoft.com/office/officeart/2005/8/layout/cycle2"/>
    <dgm:cxn modelId="{831E47FB-1804-DD4D-AF34-00087F675A7B}" type="presOf" srcId="{00C66E46-E64A-6046-ABB5-307F467CAD28}" destId="{1093AB57-C4DA-7C4C-BCF4-27A414C9A0C9}" srcOrd="0" destOrd="0" presId="urn:microsoft.com/office/officeart/2005/8/layout/cycle2"/>
    <dgm:cxn modelId="{A787179B-C462-9D46-A68E-D45694E3336B}" type="presParOf" srcId="{CDB429D0-C371-9948-AF15-BD85E0BA3796}" destId="{1093AB57-C4DA-7C4C-BCF4-27A414C9A0C9}" srcOrd="0" destOrd="0" presId="urn:microsoft.com/office/officeart/2005/8/layout/cycle2"/>
    <dgm:cxn modelId="{66713E78-6DB7-244D-BC2B-C3A126DDD16D}" type="presParOf" srcId="{CDB429D0-C371-9948-AF15-BD85E0BA3796}" destId="{F26CE114-0ADB-6940-A30B-C892192C0CF7}" srcOrd="1" destOrd="0" presId="urn:microsoft.com/office/officeart/2005/8/layout/cycle2"/>
    <dgm:cxn modelId="{E11360A5-4F34-EA4E-B625-B5D3A9EF45AE}" type="presParOf" srcId="{F26CE114-0ADB-6940-A30B-C892192C0CF7}" destId="{7C691078-B564-0A4E-BF95-7B1975102FB4}" srcOrd="0" destOrd="0" presId="urn:microsoft.com/office/officeart/2005/8/layout/cycle2"/>
    <dgm:cxn modelId="{406E7543-47AB-D549-899E-157F783F56BA}" type="presParOf" srcId="{CDB429D0-C371-9948-AF15-BD85E0BA3796}" destId="{3B864D9C-B293-6449-A412-FABEB5C808CA}" srcOrd="2" destOrd="0" presId="urn:microsoft.com/office/officeart/2005/8/layout/cycle2"/>
    <dgm:cxn modelId="{48DCC3A9-A3C7-7A40-A424-770B64CA6FC4}" type="presParOf" srcId="{CDB429D0-C371-9948-AF15-BD85E0BA3796}" destId="{F39F05F2-0B41-C240-ABEF-018A1E9D2C76}" srcOrd="3" destOrd="0" presId="urn:microsoft.com/office/officeart/2005/8/layout/cycle2"/>
    <dgm:cxn modelId="{28F42B9D-5836-804F-A160-6E3D1B64D9AF}" type="presParOf" srcId="{F39F05F2-0B41-C240-ABEF-018A1E9D2C76}" destId="{F132398D-9093-B048-BD1D-5468A836E55E}" srcOrd="0" destOrd="0" presId="urn:microsoft.com/office/officeart/2005/8/layout/cycle2"/>
    <dgm:cxn modelId="{F37930C5-36F6-7E49-BC83-066B64DB4C8F}" type="presParOf" srcId="{CDB429D0-C371-9948-AF15-BD85E0BA3796}" destId="{ED7DCE6B-EB1B-7C42-85A8-827E4AE6B366}" srcOrd="4" destOrd="0" presId="urn:microsoft.com/office/officeart/2005/8/layout/cycle2"/>
    <dgm:cxn modelId="{9BA61258-679D-BE43-8B27-CA87BC767AAE}" type="presParOf" srcId="{CDB429D0-C371-9948-AF15-BD85E0BA3796}" destId="{EF777074-82AD-4044-BE39-742F5FE9A453}" srcOrd="5" destOrd="0" presId="urn:microsoft.com/office/officeart/2005/8/layout/cycle2"/>
    <dgm:cxn modelId="{418C30D7-2B71-D54F-99F9-FA6A1DB630A1}" type="presParOf" srcId="{EF777074-82AD-4044-BE39-742F5FE9A453}" destId="{A932B2C0-E8E7-A243-8905-A17BECD4D598}" srcOrd="0" destOrd="0" presId="urn:microsoft.com/office/officeart/2005/8/layout/cycle2"/>
    <dgm:cxn modelId="{7E087518-D2D8-A144-9DC0-4278A8D7033E}" type="presParOf" srcId="{CDB429D0-C371-9948-AF15-BD85E0BA3796}" destId="{A5C6AA19-3D94-7A4E-947E-848C76F0EAA7}" srcOrd="6" destOrd="0" presId="urn:microsoft.com/office/officeart/2005/8/layout/cycle2"/>
    <dgm:cxn modelId="{225EB036-D5B2-4A4B-96B0-BDA2485DD156}" type="presParOf" srcId="{CDB429D0-C371-9948-AF15-BD85E0BA3796}" destId="{BE652635-7198-6B43-B31F-469832AF1EE9}" srcOrd="7" destOrd="0" presId="urn:microsoft.com/office/officeart/2005/8/layout/cycle2"/>
    <dgm:cxn modelId="{E7AF6743-C784-EF45-8804-F2C9861FDF13}" type="presParOf" srcId="{BE652635-7198-6B43-B31F-469832AF1EE9}" destId="{FEB2E50F-1B9F-3347-8387-D5F16789E82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3AB57-C4DA-7C4C-BCF4-27A414C9A0C9}">
      <dsp:nvSpPr>
        <dsp:cNvPr id="0" name=""/>
        <dsp:cNvSpPr/>
      </dsp:nvSpPr>
      <dsp:spPr>
        <a:xfrm>
          <a:off x="3148850" y="962"/>
          <a:ext cx="4193739" cy="14631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Necesidades y problemas</a:t>
          </a:r>
          <a:endParaRPr lang="es-ES_tradnl" sz="2400" kern="1200" dirty="0"/>
        </a:p>
      </dsp:txBody>
      <dsp:txXfrm>
        <a:off x="3763009" y="215238"/>
        <a:ext cx="2965421" cy="1034618"/>
      </dsp:txXfrm>
    </dsp:sp>
    <dsp:sp modelId="{F26CE114-0ADB-6940-A30B-C892192C0CF7}">
      <dsp:nvSpPr>
        <dsp:cNvPr id="0" name=""/>
        <dsp:cNvSpPr/>
      </dsp:nvSpPr>
      <dsp:spPr>
        <a:xfrm rot="1541299">
          <a:off x="6684648" y="1331706"/>
          <a:ext cx="639979" cy="49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100" kern="1200"/>
        </a:p>
      </dsp:txBody>
      <dsp:txXfrm>
        <a:off x="6691969" y="1398361"/>
        <a:ext cx="491833" cy="296292"/>
      </dsp:txXfrm>
    </dsp:sp>
    <dsp:sp modelId="{3B864D9C-B293-6449-A412-FABEB5C808CA}">
      <dsp:nvSpPr>
        <dsp:cNvPr id="0" name=""/>
        <dsp:cNvSpPr/>
      </dsp:nvSpPr>
      <dsp:spPr>
        <a:xfrm>
          <a:off x="6965104" y="1668383"/>
          <a:ext cx="3494138" cy="14631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Planes, programas y proyectos existentes</a:t>
          </a:r>
          <a:endParaRPr lang="es-ES_tradnl" sz="2400" kern="1200" dirty="0"/>
        </a:p>
      </dsp:txBody>
      <dsp:txXfrm>
        <a:off x="7476809" y="1882659"/>
        <a:ext cx="2470728" cy="1034618"/>
      </dsp:txXfrm>
    </dsp:sp>
    <dsp:sp modelId="{F39F05F2-0B41-C240-ABEF-018A1E9D2C76}">
      <dsp:nvSpPr>
        <dsp:cNvPr id="0" name=""/>
        <dsp:cNvSpPr/>
      </dsp:nvSpPr>
      <dsp:spPr>
        <a:xfrm rot="9446927">
          <a:off x="6750646" y="2856311"/>
          <a:ext cx="536014" cy="49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100" kern="1200"/>
        </a:p>
      </dsp:txBody>
      <dsp:txXfrm rot="10800000">
        <a:off x="6893128" y="2926667"/>
        <a:ext cx="387868" cy="296292"/>
      </dsp:txXfrm>
    </dsp:sp>
    <dsp:sp modelId="{ED7DCE6B-EB1B-7C42-85A8-827E4AE6B366}">
      <dsp:nvSpPr>
        <dsp:cNvPr id="0" name=""/>
        <dsp:cNvSpPr/>
      </dsp:nvSpPr>
      <dsp:spPr>
        <a:xfrm>
          <a:off x="3345537" y="3107866"/>
          <a:ext cx="3800365" cy="14631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Planes, programas y proyectos faltantes</a:t>
          </a:r>
          <a:endParaRPr lang="es-ES_tradnl" sz="2400" kern="1200" dirty="0"/>
        </a:p>
      </dsp:txBody>
      <dsp:txXfrm>
        <a:off x="3902088" y="3322142"/>
        <a:ext cx="2687263" cy="1034618"/>
      </dsp:txXfrm>
    </dsp:sp>
    <dsp:sp modelId="{EF777074-82AD-4044-BE39-742F5FE9A453}">
      <dsp:nvSpPr>
        <dsp:cNvPr id="0" name=""/>
        <dsp:cNvSpPr/>
      </dsp:nvSpPr>
      <dsp:spPr>
        <a:xfrm rot="12288452">
          <a:off x="3200011" y="2791049"/>
          <a:ext cx="623435" cy="49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100" kern="1200"/>
        </a:p>
      </dsp:txBody>
      <dsp:txXfrm rot="10800000">
        <a:off x="3341322" y="2920892"/>
        <a:ext cx="475289" cy="296292"/>
      </dsp:txXfrm>
    </dsp:sp>
    <dsp:sp modelId="{A5C6AA19-3D94-7A4E-947E-848C76F0EAA7}">
      <dsp:nvSpPr>
        <dsp:cNvPr id="0" name=""/>
        <dsp:cNvSpPr/>
      </dsp:nvSpPr>
      <dsp:spPr>
        <a:xfrm>
          <a:off x="0" y="1505587"/>
          <a:ext cx="3558533" cy="14631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Críticas y recomendaciones</a:t>
          </a:r>
          <a:endParaRPr lang="es-ES_tradnl" sz="2400" kern="1200" dirty="0"/>
        </a:p>
      </dsp:txBody>
      <dsp:txXfrm>
        <a:off x="521135" y="1719863"/>
        <a:ext cx="2516263" cy="1034618"/>
      </dsp:txXfrm>
    </dsp:sp>
    <dsp:sp modelId="{BE652635-7198-6B43-B31F-469832AF1EE9}">
      <dsp:nvSpPr>
        <dsp:cNvPr id="0" name=""/>
        <dsp:cNvSpPr/>
      </dsp:nvSpPr>
      <dsp:spPr>
        <a:xfrm rot="20192196">
          <a:off x="3185107" y="1263546"/>
          <a:ext cx="536830" cy="49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100" kern="1200"/>
        </a:p>
      </dsp:txBody>
      <dsp:txXfrm>
        <a:off x="3191232" y="1391803"/>
        <a:ext cx="388684" cy="29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608C1-CA53-BA49-8C44-4A1BC5E99DBC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68A4E-AE1C-3E47-B1BA-CB567B6CD74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613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68A4E-AE1C-3E47-B1BA-CB567B6CD744}" type="slidenum">
              <a:rPr lang="es-ES_tradnl" smtClean="0"/>
              <a:t>16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217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1FA6B7-FC83-E549-9855-B7E0D5EA67DD}" type="datetimeFigureOut">
              <a:rPr lang="es-ES_tradnl" smtClean="0"/>
              <a:t>5/7/17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8F2E81-1562-C34B-9A89-A73B98183C0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728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93" y="505846"/>
            <a:ext cx="10021807" cy="1278206"/>
          </a:xfrm>
        </p:spPr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s-ES_tradnl" sz="3600" b="1">
                <a:solidFill>
                  <a:srgbClr val="FF0000"/>
                </a:solidFill>
                <a:latin typeface="+mn-lt"/>
              </a:rPr>
              <a:t>Análisis de la política pública orientada al desarrollo local dentro del territorio </a:t>
            </a:r>
            <a:r>
              <a:rPr lang="es-ES_tradnl" sz="3600" b="1" smtClean="0">
                <a:solidFill>
                  <a:srgbClr val="FF0000"/>
                </a:solidFill>
                <a:latin typeface="+mn-lt"/>
              </a:rPr>
              <a:t>municipal</a:t>
            </a:r>
            <a:endParaRPr lang="es-ES_tradnl" sz="36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8901" y="2248088"/>
            <a:ext cx="10886699" cy="435591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1257300" lvl="2" indent="-342900" algn="just">
              <a:buFont typeface="+mj-lt"/>
              <a:buAutoNum type="arabicPeriod"/>
            </a:pPr>
            <a:r>
              <a:rPr lang="es-ES_tradnl" sz="2800" dirty="0">
                <a:solidFill>
                  <a:schemeClr val="tx1"/>
                </a:solidFill>
              </a:rPr>
              <a:t>Análisis y diseño del desarrollo local desde la perspectiva de las políticas públicas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s-ES_tradnl" sz="2800" dirty="0">
                <a:solidFill>
                  <a:schemeClr val="tx1"/>
                </a:solidFill>
              </a:rPr>
              <a:t>Gestión y evaluación del desarrollo local, desde la perspectiva de las políticas públicas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s-ES_tradnl" sz="2800" dirty="0">
                <a:solidFill>
                  <a:schemeClr val="tx1"/>
                </a:solidFill>
              </a:rPr>
              <a:t>Las políticas de fomento productivo como base del desarrollo local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s-ES_tradnl" sz="2800" dirty="0">
                <a:solidFill>
                  <a:schemeClr val="tx1"/>
                </a:solidFill>
              </a:rPr>
              <a:t>De la </a:t>
            </a:r>
            <a:r>
              <a:rPr lang="es-ES_tradnl" sz="2800" dirty="0" smtClean="0">
                <a:solidFill>
                  <a:schemeClr val="tx1"/>
                </a:solidFill>
              </a:rPr>
              <a:t>planificación </a:t>
            </a:r>
            <a:r>
              <a:rPr lang="es-ES_tradnl" sz="2800" dirty="0">
                <a:solidFill>
                  <a:schemeClr val="tx1"/>
                </a:solidFill>
              </a:rPr>
              <a:t>centralizada a la identidad local como base del desarrollo territorial</a:t>
            </a:r>
          </a:p>
          <a:p>
            <a:pPr marL="457200" indent="-457200" algn="just">
              <a:buFont typeface="+mj-lt"/>
              <a:buAutoNum type="arabicPeriod"/>
            </a:pP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46866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2754" y="254000"/>
            <a:ext cx="10018713" cy="1752599"/>
          </a:xfrm>
        </p:spPr>
        <p:txBody>
          <a:bodyPr/>
          <a:lstStyle/>
          <a:p>
            <a:pPr algn="ctr"/>
            <a:r>
              <a:rPr lang="es-ES_tradnl" dirty="0"/>
              <a:t>Planes, programas o proyectos “</a:t>
            </a:r>
            <a:r>
              <a:rPr lang="es-ES_tradnl" dirty="0" smtClean="0"/>
              <a:t>sobrantes”</a:t>
            </a:r>
            <a:br>
              <a:rPr lang="es-ES_tradnl" dirty="0" smtClean="0"/>
            </a:br>
            <a:r>
              <a:rPr lang="es-ES_tradnl" dirty="0" smtClean="0"/>
              <a:t>y </a:t>
            </a:r>
            <a:r>
              <a:rPr lang="es-ES_tradnl" dirty="0"/>
              <a:t>“faltantes</a:t>
            </a:r>
            <a:r>
              <a:rPr lang="es-ES_tradnl" dirty="0" smtClean="0"/>
              <a:t>”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2006599"/>
            <a:ext cx="10515600" cy="4371975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Relacionar </a:t>
            </a:r>
            <a:r>
              <a:rPr lang="es-ES_tradnl" sz="2800" dirty="0"/>
              <a:t>las </a:t>
            </a:r>
            <a:r>
              <a:rPr lang="es-ES_tradnl" sz="2800" u="sng" dirty="0" smtClean="0"/>
              <a:t>necesidades</a:t>
            </a:r>
            <a:r>
              <a:rPr lang="es-ES_tradnl" sz="2800" dirty="0" smtClean="0"/>
              <a:t> sociales </a:t>
            </a:r>
            <a:r>
              <a:rPr lang="es-ES_tradnl" sz="2800" dirty="0"/>
              <a:t>(</a:t>
            </a:r>
            <a:r>
              <a:rPr lang="es-ES_tradnl" sz="2800" dirty="0" smtClean="0"/>
              <a:t>locales) </a:t>
            </a:r>
            <a:r>
              <a:rPr lang="es-ES_tradnl" sz="2800" dirty="0"/>
              <a:t>a satisfacer, los </a:t>
            </a:r>
            <a:r>
              <a:rPr lang="es-ES_tradnl" sz="2800" u="sng" dirty="0"/>
              <a:t>problemas </a:t>
            </a:r>
            <a:r>
              <a:rPr lang="es-ES_tradnl" sz="2800" dirty="0"/>
              <a:t>públicos a resolver y sus causas </a:t>
            </a:r>
            <a:r>
              <a:rPr lang="es-ES_tradnl" sz="2800" dirty="0" smtClean="0"/>
              <a:t>principales a </a:t>
            </a:r>
            <a:r>
              <a:rPr lang="es-ES_tradnl" sz="2800" dirty="0"/>
              <a:t>remover (identificados en el primer paso) con los </a:t>
            </a:r>
            <a:r>
              <a:rPr lang="es-ES_tradnl" sz="2800" u="sng" dirty="0"/>
              <a:t>planes, programas </a:t>
            </a:r>
            <a:r>
              <a:rPr lang="es-ES_tradnl" sz="2800" u="sng" dirty="0" smtClean="0"/>
              <a:t>y proyectos</a:t>
            </a:r>
            <a:r>
              <a:rPr lang="es-ES_tradnl" sz="2800" dirty="0" smtClean="0"/>
              <a:t> </a:t>
            </a:r>
            <a:r>
              <a:rPr lang="es-ES_tradnl" sz="2800" dirty="0"/>
              <a:t>existentes a </a:t>
            </a:r>
            <a:r>
              <a:rPr lang="es-ES_tradnl" sz="2800" dirty="0" smtClean="0"/>
              <a:t>esos fines.</a:t>
            </a:r>
          </a:p>
          <a:p>
            <a:pPr algn="just"/>
            <a:r>
              <a:rPr lang="es-ES_tradnl" sz="2800" dirty="0" smtClean="0"/>
              <a:t>Cuáles </a:t>
            </a:r>
            <a:r>
              <a:rPr lang="es-ES_tradnl" sz="2800" dirty="0"/>
              <a:t>son las relaciones </a:t>
            </a:r>
            <a:r>
              <a:rPr lang="es-ES_tradnl" sz="2800" dirty="0" smtClean="0"/>
              <a:t>entre “lo </a:t>
            </a:r>
            <a:r>
              <a:rPr lang="es-ES_tradnl" sz="2800" dirty="0"/>
              <a:t>que se debe hacer teóricamente”: satisfacer las </a:t>
            </a:r>
            <a:r>
              <a:rPr lang="es-ES_tradnl" sz="2800" u="sng" dirty="0"/>
              <a:t>necesidades</a:t>
            </a:r>
            <a:r>
              <a:rPr lang="es-ES_tradnl" sz="2800" dirty="0"/>
              <a:t> </a:t>
            </a:r>
            <a:r>
              <a:rPr lang="es-ES_tradnl" sz="2800" dirty="0" smtClean="0"/>
              <a:t>locales, </a:t>
            </a:r>
            <a:r>
              <a:rPr lang="es-ES_tradnl" sz="2800" dirty="0"/>
              <a:t>resolver los </a:t>
            </a:r>
            <a:r>
              <a:rPr lang="es-ES_tradnl" sz="2800" u="sng" dirty="0" smtClean="0"/>
              <a:t>problemas</a:t>
            </a:r>
            <a:r>
              <a:rPr lang="es-ES_tradnl" sz="2800" dirty="0" smtClean="0"/>
              <a:t> públicos </a:t>
            </a:r>
            <a:r>
              <a:rPr lang="es-ES_tradnl" sz="2800" dirty="0"/>
              <a:t>y remover sus </a:t>
            </a:r>
            <a:r>
              <a:rPr lang="es-ES_tradnl" sz="2800" u="sng" dirty="0"/>
              <a:t>causas</a:t>
            </a:r>
            <a:r>
              <a:rPr lang="es-ES_tradnl" sz="2800" dirty="0"/>
              <a:t> principales y “lo que se hace real y efectivamente”: diseñar </a:t>
            </a:r>
            <a:r>
              <a:rPr lang="es-ES_tradnl" sz="2800" dirty="0" smtClean="0"/>
              <a:t>y gestionar </a:t>
            </a:r>
            <a:r>
              <a:rPr lang="es-ES_tradnl" sz="2800" dirty="0"/>
              <a:t>planes, programas y proyectos a esos fines</a:t>
            </a:r>
            <a:r>
              <a:rPr lang="es-ES_tradnl" sz="2800" dirty="0" smtClean="0"/>
              <a:t>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53462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35110" y="2260599"/>
            <a:ext cx="10018713" cy="3124201"/>
          </a:xfrm>
        </p:spPr>
        <p:txBody>
          <a:bodyPr>
            <a:normAutofit/>
          </a:bodyPr>
          <a:lstStyle/>
          <a:p>
            <a:pPr algn="just"/>
            <a:r>
              <a:rPr lang="es-ES_tradnl" sz="2800" dirty="0"/>
              <a:t>Para </a:t>
            </a:r>
            <a:r>
              <a:rPr lang="es-ES_tradnl" sz="2800" u="sng" dirty="0"/>
              <a:t>relacionar</a:t>
            </a:r>
            <a:r>
              <a:rPr lang="es-ES_tradnl" sz="2800" dirty="0"/>
              <a:t> adecuadamente </a:t>
            </a:r>
            <a:r>
              <a:rPr lang="es-ES_tradnl" sz="2800" u="sng" dirty="0"/>
              <a:t>“necesidades, problemas y causas”</a:t>
            </a:r>
            <a:r>
              <a:rPr lang="es-ES_tradnl" sz="2800" dirty="0"/>
              <a:t>, por una parte, con “</a:t>
            </a:r>
            <a:r>
              <a:rPr lang="es-ES_tradnl" sz="2800" u="sng" dirty="0"/>
              <a:t>planes, </a:t>
            </a:r>
            <a:r>
              <a:rPr lang="es-ES_tradnl" sz="2800" u="sng" dirty="0" smtClean="0"/>
              <a:t>programas y </a:t>
            </a:r>
            <a:r>
              <a:rPr lang="es-ES_tradnl" sz="2800" u="sng" dirty="0"/>
              <a:t>proyectos”, </a:t>
            </a:r>
            <a:r>
              <a:rPr lang="es-ES_tradnl" sz="2800" dirty="0"/>
              <a:t>por la otra, se recomienda el trabajo de gabinete en equipos que deben </a:t>
            </a:r>
            <a:r>
              <a:rPr lang="es-ES_tradnl" sz="2800" dirty="0" smtClean="0"/>
              <a:t>ser multidisciplinarios</a:t>
            </a:r>
            <a:r>
              <a:rPr lang="es-ES_tradnl" sz="2800" dirty="0"/>
              <a:t>, a partir de un “pensamiento estratégico”</a:t>
            </a:r>
          </a:p>
          <a:p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61524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29411" y="1163071"/>
            <a:ext cx="10677040" cy="5110729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El análisis sobre la efectividad de las políticas de desarrollo local debe buscar </a:t>
            </a:r>
            <a:r>
              <a:rPr lang="es-ES_tradnl" sz="2800" dirty="0"/>
              <a:t>dos defectos </a:t>
            </a:r>
            <a:r>
              <a:rPr lang="es-ES_tradnl" sz="2800" dirty="0" smtClean="0"/>
              <a:t>probables: </a:t>
            </a:r>
            <a:r>
              <a:rPr lang="es-ES_tradnl" sz="2800" dirty="0"/>
              <a:t>planes, programas o proyectos “sobrantes” o “faltantes”.</a:t>
            </a:r>
          </a:p>
          <a:p>
            <a:pPr algn="just"/>
            <a:r>
              <a:rPr lang="es-ES_tradnl" sz="2800" dirty="0" smtClean="0"/>
              <a:t>Hay </a:t>
            </a:r>
            <a:r>
              <a:rPr lang="es-ES_tradnl" sz="2800" dirty="0"/>
              <a:t>“sobrantes” cuando se detectan planes que no tienden a satisfacer </a:t>
            </a:r>
            <a:r>
              <a:rPr lang="es-ES_tradnl" sz="2800" dirty="0" smtClean="0"/>
              <a:t>necesidades locales </a:t>
            </a:r>
            <a:r>
              <a:rPr lang="es-ES_tradnl" sz="2800" dirty="0"/>
              <a:t>o regionales, programas que no tienden a resolver problemas públicos o </a:t>
            </a:r>
            <a:r>
              <a:rPr lang="es-ES_tradnl" sz="2800" dirty="0" smtClean="0"/>
              <a:t>proyectos que </a:t>
            </a:r>
            <a:r>
              <a:rPr lang="es-ES_tradnl" sz="2800" dirty="0"/>
              <a:t>no tienden a remover </a:t>
            </a:r>
            <a:r>
              <a:rPr lang="es-ES_tradnl" sz="2800" dirty="0" smtClean="0"/>
              <a:t>causas.</a:t>
            </a:r>
          </a:p>
          <a:p>
            <a:pPr algn="just"/>
            <a:r>
              <a:rPr lang="es-ES_tradnl" sz="2800" dirty="0" smtClean="0"/>
              <a:t>Hay </a:t>
            </a:r>
            <a:r>
              <a:rPr lang="es-ES_tradnl" sz="2800" dirty="0"/>
              <a:t>“faltantes” cuando se detectan </a:t>
            </a:r>
            <a:r>
              <a:rPr lang="es-ES_tradnl" sz="2800" dirty="0" smtClean="0"/>
              <a:t>necesidades locales </a:t>
            </a:r>
            <a:r>
              <a:rPr lang="es-ES_tradnl" sz="2800" dirty="0"/>
              <a:t>o regionales sin planes que tiendan a satisfacerlas, problemas públicos sin programas </a:t>
            </a:r>
            <a:r>
              <a:rPr lang="es-ES_tradnl" sz="2800" dirty="0" smtClean="0"/>
              <a:t>que tiendan </a:t>
            </a:r>
            <a:r>
              <a:rPr lang="es-ES_tradnl" sz="2800" dirty="0"/>
              <a:t>a resolverlos o causas sin proyectos que tiendan a </a:t>
            </a:r>
            <a:r>
              <a:rPr lang="es-ES_tradnl" sz="2800" dirty="0" smtClean="0"/>
              <a:t>removerlas.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67592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217" y="461051"/>
            <a:ext cx="7129220" cy="6007490"/>
          </a:xfrm>
        </p:spPr>
      </p:pic>
    </p:spTree>
    <p:extLst>
      <p:ext uri="{BB962C8B-B14F-4D97-AF65-F5344CB8AC3E}">
        <p14:creationId xmlns:p14="http://schemas.microsoft.com/office/powerpoint/2010/main" val="100833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172" y="982169"/>
            <a:ext cx="4938549" cy="5194794"/>
          </a:xfrm>
        </p:spPr>
      </p:pic>
    </p:spTree>
    <p:extLst>
      <p:ext uri="{BB962C8B-B14F-4D97-AF65-F5344CB8AC3E}">
        <p14:creationId xmlns:p14="http://schemas.microsoft.com/office/powerpoint/2010/main" val="166613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6625" y="1193800"/>
            <a:ext cx="9640376" cy="5105399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Se debe </a:t>
            </a:r>
            <a:r>
              <a:rPr lang="es-ES_tradnl" sz="2800" dirty="0"/>
              <a:t>recomendar la eliminación de los “sobrantes”, el diseño de los “faltantes</a:t>
            </a:r>
            <a:r>
              <a:rPr lang="es-ES_tradnl" sz="2800" dirty="0" smtClean="0"/>
              <a:t>”, la </a:t>
            </a:r>
            <a:r>
              <a:rPr lang="es-ES_tradnl" sz="2800" dirty="0"/>
              <a:t>gestión o evaluación de los planes, programas o proyectos “existentes”. Vale subrayar que </a:t>
            </a:r>
            <a:r>
              <a:rPr lang="es-ES_tradnl" sz="2800" dirty="0" smtClean="0"/>
              <a:t>las recomendaciones (más allá de la subjetividad del decisor público) deben realizarse a </a:t>
            </a:r>
            <a:r>
              <a:rPr lang="es-ES_tradnl" sz="2800" dirty="0"/>
              <a:t>partir de </a:t>
            </a:r>
            <a:r>
              <a:rPr lang="es-ES_tradnl" sz="2800" dirty="0" smtClean="0"/>
              <a:t>información (indicadores sociodemográficos, por ejemplo).</a:t>
            </a:r>
          </a:p>
          <a:p>
            <a:pPr algn="just"/>
            <a:endParaRPr lang="es-ES_tradnl" sz="2800" dirty="0"/>
          </a:p>
          <a:p>
            <a:pPr algn="just"/>
            <a:r>
              <a:rPr lang="es-ES_tradnl" sz="2800" dirty="0" smtClean="0"/>
              <a:t>Éste debe ser </a:t>
            </a:r>
            <a:r>
              <a:rPr lang="es-ES_tradnl" sz="2800" dirty="0"/>
              <a:t>el primer insumo del </a:t>
            </a:r>
            <a:r>
              <a:rPr lang="es-ES_tradnl" sz="2800" dirty="0" smtClean="0"/>
              <a:t>diseño de </a:t>
            </a:r>
            <a:r>
              <a:rPr lang="es-ES_tradnl" sz="2800" dirty="0"/>
              <a:t>nuevas políticas para el desarrollo </a:t>
            </a:r>
            <a:r>
              <a:rPr lang="es-ES_tradnl" sz="2800" dirty="0" smtClean="0"/>
              <a:t>local.</a:t>
            </a:r>
            <a:endParaRPr lang="es-ES_tradnl" sz="2800" dirty="0"/>
          </a:p>
          <a:p>
            <a:pPr algn="just"/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08127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6669" y="663037"/>
            <a:ext cx="10515600" cy="1325563"/>
          </a:xfrm>
        </p:spPr>
        <p:txBody>
          <a:bodyPr>
            <a:normAutofit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s-ES_tradnl" sz="3600" b="1" dirty="0">
                <a:solidFill>
                  <a:srgbClr val="FF0000"/>
                </a:solidFill>
                <a:latin typeface="+mn-lt"/>
              </a:rPr>
              <a:t>Gestión y evaluación del desarrollo local, desde la perspectiva de las políticas </a:t>
            </a:r>
            <a:r>
              <a:rPr lang="es-ES_tradnl" sz="3600" b="1" dirty="0" smtClean="0">
                <a:solidFill>
                  <a:srgbClr val="FF0000"/>
                </a:solidFill>
                <a:latin typeface="+mn-lt"/>
              </a:rPr>
              <a:t>públicas</a:t>
            </a:r>
            <a:endParaRPr lang="es-ES_tradnl" sz="36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017" y="1988600"/>
            <a:ext cx="7548520" cy="4539200"/>
          </a:xfrm>
        </p:spPr>
      </p:pic>
    </p:spTree>
    <p:extLst>
      <p:ext uri="{BB962C8B-B14F-4D97-AF65-F5344CB8AC3E}">
        <p14:creationId xmlns:p14="http://schemas.microsoft.com/office/powerpoint/2010/main" val="56895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9111" y="190362"/>
            <a:ext cx="10018713" cy="1346200"/>
          </a:xfrm>
        </p:spPr>
        <p:txBody>
          <a:bodyPr/>
          <a:lstStyle/>
          <a:p>
            <a:r>
              <a:rPr lang="es-ES_tradnl" dirty="0"/>
              <a:t>Fases de la </a:t>
            </a:r>
            <a:r>
              <a:rPr lang="es-ES_tradnl" dirty="0" smtClean="0"/>
              <a:t>dirección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73287" y="1536562"/>
            <a:ext cx="10018713" cy="812801"/>
          </a:xfrm>
        </p:spPr>
        <p:txBody>
          <a:bodyPr/>
          <a:lstStyle/>
          <a:p>
            <a:pPr marL="0" indent="0">
              <a:buNone/>
            </a:pPr>
            <a:r>
              <a:rPr lang="es-ES_tradnl" b="1" dirty="0" smtClean="0"/>
              <a:t>1. Implantar </a:t>
            </a:r>
            <a:r>
              <a:rPr lang="es-ES_tradnl" b="1" dirty="0"/>
              <a:t>los planes, programas y proyectos </a:t>
            </a:r>
            <a:r>
              <a:rPr lang="es-ES_tradnl" b="1" dirty="0" smtClean="0"/>
              <a:t>decididos:</a:t>
            </a:r>
            <a:endParaRPr lang="es-ES_tradnl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287" y="3098261"/>
            <a:ext cx="9612630" cy="284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0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9110" y="421897"/>
            <a:ext cx="10018713" cy="1127503"/>
          </a:xfrm>
        </p:spPr>
        <p:txBody>
          <a:bodyPr>
            <a:normAutofit/>
          </a:bodyPr>
          <a:lstStyle/>
          <a:p>
            <a:r>
              <a:rPr lang="es-ES_tradnl" sz="2800" b="1" dirty="0" smtClean="0"/>
              <a:t>2. Operar </a:t>
            </a:r>
            <a:r>
              <a:rPr lang="es-ES_tradnl" sz="2800" b="1" dirty="0"/>
              <a:t>los planes, programas y proyectos </a:t>
            </a:r>
            <a:r>
              <a:rPr lang="es-ES_tradnl" sz="2800" b="1" dirty="0" smtClean="0"/>
              <a:t>decididos</a:t>
            </a:r>
            <a:r>
              <a:rPr lang="es-ES_tradnl" sz="2800" dirty="0" smtClean="0"/>
              <a:t>:</a:t>
            </a:r>
            <a:endParaRPr lang="es-ES_tradnl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89110" y="1803399"/>
            <a:ext cx="10018713" cy="1336299"/>
          </a:xfrm>
        </p:spPr>
        <p:txBody>
          <a:bodyPr/>
          <a:lstStyle/>
          <a:p>
            <a:r>
              <a:rPr lang="es-ES_tradnl" dirty="0"/>
              <a:t>coordinación administrativa e </a:t>
            </a:r>
            <a:r>
              <a:rPr lang="es-ES_tradnl" dirty="0" smtClean="0"/>
              <a:t>intergubernamental, con concertación intersectorial</a:t>
            </a:r>
            <a:endParaRPr lang="es-ES_tradnl" dirty="0"/>
          </a:p>
          <a:p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808" y="3139698"/>
            <a:ext cx="9748015" cy="314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4600" y="288925"/>
            <a:ext cx="10515600" cy="1789139"/>
          </a:xfrm>
        </p:spPr>
        <p:txBody>
          <a:bodyPr>
            <a:normAutofit fontScale="90000"/>
          </a:bodyPr>
          <a:lstStyle/>
          <a:p>
            <a:r>
              <a:rPr lang="es-ES_tradnl" sz="2800" b="1" dirty="0" smtClean="0"/>
              <a:t>3. Analizar </a:t>
            </a:r>
            <a:r>
              <a:rPr lang="es-ES_tradnl" sz="2800" b="1" dirty="0"/>
              <a:t>lo </a:t>
            </a:r>
            <a:r>
              <a:rPr lang="es-ES_tradnl" sz="2800" b="1" dirty="0" smtClean="0"/>
              <a:t>ejecutado:   </a:t>
            </a:r>
            <a:r>
              <a:rPr lang="es-ES_tradnl" sz="2800" b="1" dirty="0"/>
              <a:t>el monitoreo y la </a:t>
            </a:r>
            <a:r>
              <a:rPr lang="es-ES_tradnl" sz="2800" b="1" dirty="0" smtClean="0"/>
              <a:t>supervisión</a:t>
            </a:r>
            <a:br>
              <a:rPr lang="es-ES_tradnl" sz="2800" b="1" dirty="0" smtClean="0"/>
            </a:br>
            <a:r>
              <a:rPr lang="es-ES_tradnl" sz="2800" dirty="0"/>
              <a:t>Ambos tratan de analizar y, sobre </a:t>
            </a:r>
            <a:r>
              <a:rPr lang="es-ES_tradnl" sz="2800" dirty="0" smtClean="0"/>
              <a:t>esa base</a:t>
            </a:r>
            <a:r>
              <a:rPr lang="es-ES_tradnl" sz="2800" dirty="0"/>
              <a:t>, corregir tempranamente los desvíos de la ejecución</a:t>
            </a:r>
            <a:br>
              <a:rPr lang="es-ES_tradnl" sz="2800" dirty="0"/>
            </a:br>
            <a:endParaRPr lang="es-ES_tradnl" sz="28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173" y="1725290"/>
            <a:ext cx="7422827" cy="5132710"/>
          </a:xfrm>
        </p:spPr>
      </p:pic>
    </p:spTree>
    <p:extLst>
      <p:ext uri="{BB962C8B-B14F-4D97-AF65-F5344CB8AC3E}">
        <p14:creationId xmlns:p14="http://schemas.microsoft.com/office/powerpoint/2010/main" val="379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6833" y="500735"/>
            <a:ext cx="9971087" cy="1325563"/>
          </a:xfrm>
        </p:spPr>
        <p:txBody>
          <a:bodyPr>
            <a:normAutofit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s-ES_tradnl" sz="2800" b="1" dirty="0">
                <a:solidFill>
                  <a:srgbClr val="FF0000"/>
                </a:solidFill>
              </a:rPr>
              <a:t>Análisis y diseño del desarrollo local desde la </a:t>
            </a:r>
            <a:r>
              <a:rPr lang="es-ES_tradnl" sz="2800" b="1" dirty="0" smtClean="0">
                <a:solidFill>
                  <a:srgbClr val="FF0000"/>
                </a:solidFill>
              </a:rPr>
              <a:t>perspectiva de </a:t>
            </a:r>
            <a:r>
              <a:rPr lang="es-ES_tradnl" sz="2800" b="1" dirty="0">
                <a:solidFill>
                  <a:srgbClr val="FF0000"/>
                </a:solidFill>
              </a:rPr>
              <a:t>las políticas </a:t>
            </a:r>
            <a:r>
              <a:rPr lang="es-ES_tradnl" sz="2800" b="1" dirty="0" smtClean="0">
                <a:solidFill>
                  <a:srgbClr val="FF0000"/>
                </a:solidFill>
              </a:rPr>
              <a:t>públicas</a:t>
            </a:r>
            <a:endParaRPr lang="es-ES_tradnl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042601"/>
              </p:ext>
            </p:extLst>
          </p:nvPr>
        </p:nvGraphicFramePr>
        <p:xfrm>
          <a:off x="1732756" y="2286000"/>
          <a:ext cx="10459243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965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79400"/>
            <a:ext cx="10018713" cy="1752599"/>
          </a:xfrm>
        </p:spPr>
        <p:txBody>
          <a:bodyPr>
            <a:normAutofit/>
          </a:bodyPr>
          <a:lstStyle/>
          <a:p>
            <a:r>
              <a:rPr lang="es-ES_tradnl" sz="2800" b="1" dirty="0" smtClean="0"/>
              <a:t>4. </a:t>
            </a:r>
            <a:r>
              <a:rPr lang="es-ES_tradnl" sz="2800" b="1" dirty="0"/>
              <a:t>Corregir la </a:t>
            </a:r>
            <a:r>
              <a:rPr lang="es-ES_tradnl" sz="2800" b="1" dirty="0" smtClean="0"/>
              <a:t>ejecución: por inacción o por inercia</a:t>
            </a:r>
            <a:endParaRPr lang="es-ES_tradnl" sz="2800" b="1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681" y="2286000"/>
            <a:ext cx="8114931" cy="4114800"/>
          </a:xfrm>
        </p:spPr>
      </p:pic>
    </p:spTree>
    <p:extLst>
      <p:ext uri="{BB962C8B-B14F-4D97-AF65-F5344CB8AC3E}">
        <p14:creationId xmlns:p14="http://schemas.microsoft.com/office/powerpoint/2010/main" val="9949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15" y="658269"/>
            <a:ext cx="10242758" cy="5913012"/>
          </a:xfrm>
        </p:spPr>
      </p:pic>
    </p:spTree>
    <p:extLst>
      <p:ext uri="{BB962C8B-B14F-4D97-AF65-F5344CB8AC3E}">
        <p14:creationId xmlns:p14="http://schemas.microsoft.com/office/powerpoint/2010/main" val="170164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81354" y="2264043"/>
            <a:ext cx="10018713" cy="3124201"/>
          </a:xfrm>
        </p:spPr>
        <p:txBody>
          <a:bodyPr/>
          <a:lstStyle/>
          <a:p>
            <a:pPr marL="1428750" lvl="2" indent="-514350" algn="just">
              <a:buFont typeface="+mj-lt"/>
              <a:buAutoNum type="arabicPeriod" startAt="3"/>
            </a:pPr>
            <a:r>
              <a:rPr lang="es-ES_tradnl" sz="2800" dirty="0" smtClean="0"/>
              <a:t>Las políticas de fomento productivo como base del desarrollo local</a:t>
            </a:r>
          </a:p>
          <a:p>
            <a:pPr marL="1428750" lvl="2" indent="-514350" algn="just">
              <a:buFont typeface="+mj-lt"/>
              <a:buAutoNum type="arabicPeriod" startAt="3"/>
            </a:pPr>
            <a:r>
              <a:rPr lang="es-ES_tradnl" sz="2800" dirty="0" smtClean="0"/>
              <a:t>De la planificación centralizada a la identidad local como base del desarrollo territorial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17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9294" y="360335"/>
            <a:ext cx="10018713" cy="105001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P</a:t>
            </a:r>
            <a:r>
              <a:rPr lang="es-ES_tradnl" dirty="0" smtClean="0"/>
              <a:t>apel de los gobiernos </a:t>
            </a:r>
            <a:r>
              <a:rPr lang="es-ES_tradnl" dirty="0" err="1" smtClean="0"/>
              <a:t>subnacionales</a:t>
            </a:r>
            <a:r>
              <a:rPr lang="es-ES_tradnl" dirty="0" smtClean="0"/>
              <a:t> en el desarrollo local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1782305"/>
            <a:ext cx="10018713" cy="4008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_tradnl" dirty="0"/>
              <a:t>Los gobiernos </a:t>
            </a:r>
            <a:r>
              <a:rPr lang="es-ES_tradnl" dirty="0" err="1"/>
              <a:t>subnacionales</a:t>
            </a:r>
            <a:r>
              <a:rPr lang="es-ES_tradnl" dirty="0"/>
              <a:t> influyen en el desarrollo local </a:t>
            </a:r>
            <a:r>
              <a:rPr lang="es-ES_tradnl" dirty="0" smtClean="0"/>
              <a:t>en complemento </a:t>
            </a:r>
            <a:r>
              <a:rPr lang="es-ES_tradnl" dirty="0"/>
              <a:t>a las políticas nacionales. </a:t>
            </a:r>
            <a:endParaRPr lang="es-ES_tradnl" dirty="0" smtClean="0"/>
          </a:p>
          <a:p>
            <a:r>
              <a:rPr lang="es-ES_tradnl" dirty="0" smtClean="0"/>
              <a:t>Pueden </a:t>
            </a:r>
            <a:r>
              <a:rPr lang="es-ES_tradnl" dirty="0"/>
              <a:t>reducir las barreras normativas a la </a:t>
            </a:r>
            <a:r>
              <a:rPr lang="es-ES_tradnl" dirty="0" smtClean="0"/>
              <a:t>inversión privada </a:t>
            </a:r>
            <a:r>
              <a:rPr lang="es-ES_tradnl" dirty="0"/>
              <a:t>y crear un entorno propicio para el pleno aprovechamiento de recursos locales no </a:t>
            </a:r>
            <a:r>
              <a:rPr lang="es-ES_tradnl" dirty="0" smtClean="0"/>
              <a:t>utilizados o </a:t>
            </a:r>
            <a:r>
              <a:rPr lang="es-ES_tradnl" dirty="0"/>
              <a:t>utilizados </a:t>
            </a:r>
            <a:r>
              <a:rPr lang="es-ES_tradnl" dirty="0" smtClean="0"/>
              <a:t>insuficientemente.</a:t>
            </a:r>
          </a:p>
          <a:p>
            <a:r>
              <a:rPr lang="es-ES_tradnl" dirty="0" smtClean="0"/>
              <a:t>Pueden </a:t>
            </a:r>
            <a:r>
              <a:rPr lang="es-ES_tradnl" dirty="0"/>
              <a:t>elevar la capacidad de sus territorios para competir </a:t>
            </a:r>
            <a:r>
              <a:rPr lang="es-ES_tradnl" dirty="0" smtClean="0"/>
              <a:t>con otros </a:t>
            </a:r>
            <a:r>
              <a:rPr lang="es-ES_tradnl" dirty="0"/>
              <a:t>y atraer inversiones directas mediante</a:t>
            </a:r>
            <a:r>
              <a:rPr lang="es-ES_tradnl" dirty="0" smtClean="0"/>
              <a:t>: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5030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99809" y="743919"/>
            <a:ext cx="10018713" cy="5842860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Infraestructura local de buena calidad;</a:t>
            </a:r>
          </a:p>
          <a:p>
            <a:pPr algn="just"/>
            <a:r>
              <a:rPr lang="es-ES_tradnl" dirty="0" smtClean="0"/>
              <a:t>Políticas </a:t>
            </a:r>
            <a:r>
              <a:rPr lang="es-ES_tradnl" dirty="0"/>
              <a:t>y reglamentos que realcen la eficiencia de las empresas (abarcan desde </a:t>
            </a:r>
            <a:r>
              <a:rPr lang="es-ES_tradnl" dirty="0" smtClean="0"/>
              <a:t>la capacitación </a:t>
            </a:r>
            <a:r>
              <a:rPr lang="es-ES_tradnl" dirty="0"/>
              <a:t>laboral hasta la regulación de los recursos naturales, incluido el </a:t>
            </a:r>
            <a:r>
              <a:rPr lang="es-ES_tradnl" dirty="0" smtClean="0"/>
              <a:t>funcionamiento de </a:t>
            </a:r>
            <a:r>
              <a:rPr lang="es-ES_tradnl" dirty="0"/>
              <a:t>los mercados inmobiliarios);</a:t>
            </a:r>
          </a:p>
          <a:p>
            <a:pPr algn="just"/>
            <a:r>
              <a:rPr lang="es-ES_tradnl" dirty="0" smtClean="0"/>
              <a:t>El </a:t>
            </a:r>
            <a:r>
              <a:rPr lang="es-ES_tradnl" dirty="0"/>
              <a:t>fomento de servicios fundamentales para el desarrollo en la economía local (</a:t>
            </a:r>
            <a:r>
              <a:rPr lang="es-ES_tradnl" dirty="0" smtClean="0"/>
              <a:t>contabilidad, mantenimiento</a:t>
            </a:r>
            <a:r>
              <a:rPr lang="es-ES_tradnl" dirty="0"/>
              <a:t>, informática); y</a:t>
            </a:r>
          </a:p>
          <a:p>
            <a:pPr algn="just"/>
            <a:r>
              <a:rPr lang="es-ES_tradnl" dirty="0" smtClean="0"/>
              <a:t>El </a:t>
            </a:r>
            <a:r>
              <a:rPr lang="es-ES_tradnl" dirty="0"/>
              <a:t>fomento de la cooperación entre empresas a fin de lograr más rápidamente economías </a:t>
            </a:r>
            <a:r>
              <a:rPr lang="es-ES_tradnl" dirty="0" smtClean="0"/>
              <a:t>de escala </a:t>
            </a:r>
            <a:r>
              <a:rPr lang="es-ES_tradnl" dirty="0"/>
              <a:t>en el suministro de ciertos bienes y servicios, como se verá más adelante.</a:t>
            </a:r>
          </a:p>
          <a:p>
            <a:pPr algn="just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053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8812" y="2186551"/>
            <a:ext cx="10018713" cy="3124201"/>
          </a:xfrm>
        </p:spPr>
        <p:txBody>
          <a:bodyPr/>
          <a:lstStyle/>
          <a:p>
            <a:r>
              <a:rPr lang="es-ES_tradnl" dirty="0"/>
              <a:t>C</a:t>
            </a:r>
            <a:r>
              <a:rPr lang="es-ES_tradnl" dirty="0" smtClean="0"/>
              <a:t>ambio </a:t>
            </a:r>
            <a:r>
              <a:rPr lang="es-ES_tradnl" dirty="0"/>
              <a:t>en el papel de los gobiernos regionales y locales que </a:t>
            </a:r>
            <a:r>
              <a:rPr lang="es-ES_tradnl" dirty="0" smtClean="0"/>
              <a:t>dejan de </a:t>
            </a:r>
            <a:r>
              <a:rPr lang="es-ES_tradnl" dirty="0"/>
              <a:t>actuar como proveedores directos de servicios de abastecimiento de agua y alcantarillado </a:t>
            </a:r>
            <a:r>
              <a:rPr lang="es-ES_tradnl" dirty="0" smtClean="0"/>
              <a:t>para convertirse </a:t>
            </a:r>
            <a:r>
              <a:rPr lang="es-ES_tradnl" dirty="0"/>
              <a:t>en entidades fiscalizadoras de los servicios </a:t>
            </a:r>
            <a:r>
              <a:rPr lang="es-ES_tradnl" dirty="0" smtClean="0"/>
              <a:t>privados</a:t>
            </a:r>
          </a:p>
          <a:p>
            <a:r>
              <a:rPr lang="es-ES_tradnl" dirty="0" smtClean="0"/>
              <a:t>Por ejemplo: dejar </a:t>
            </a:r>
            <a:r>
              <a:rPr lang="es-ES_tradnl" dirty="0"/>
              <a:t>de administrar mercados </a:t>
            </a:r>
            <a:r>
              <a:rPr lang="es-ES_tradnl" dirty="0" smtClean="0"/>
              <a:t>y mataderos </a:t>
            </a:r>
            <a:r>
              <a:rPr lang="es-ES_tradnl" dirty="0"/>
              <a:t>municipales para regular y supervisar los del sector </a:t>
            </a:r>
            <a:r>
              <a:rPr lang="es-ES_tradnl" dirty="0" smtClean="0"/>
              <a:t>privado.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65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Elementos para lograr un proceso de desarrollo local exitoso</a:t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13627" y="2185262"/>
            <a:ext cx="10089397" cy="38384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dirty="0"/>
              <a:t>Es necesario adoptar un enfoque multidimensional para escapar de los planes </a:t>
            </a:r>
            <a:r>
              <a:rPr lang="es-ES_tradnl" dirty="0" smtClean="0"/>
              <a:t>tradicionales que </a:t>
            </a:r>
            <a:r>
              <a:rPr lang="es-ES_tradnl" dirty="0"/>
              <a:t>ponían mayor énfasis en lo sectorial, sin olvidarse de nutrirse de experiencias anteriores.</a:t>
            </a:r>
          </a:p>
          <a:p>
            <a:pPr algn="just"/>
            <a:r>
              <a:rPr lang="es-ES_tradnl" dirty="0" smtClean="0"/>
              <a:t>Debe </a:t>
            </a:r>
            <a:r>
              <a:rPr lang="es-ES_tradnl" dirty="0"/>
              <a:t>existir una participación de todos los actores para poder contar con una masa </a:t>
            </a:r>
            <a:r>
              <a:rPr lang="es-ES_tradnl" dirty="0" smtClean="0"/>
              <a:t>crítica que </a:t>
            </a:r>
            <a:r>
              <a:rPr lang="es-ES_tradnl" dirty="0"/>
              <a:t>pueda repensar lo local y además lleve a un proceso que se oriente a la cooperación </a:t>
            </a:r>
            <a:r>
              <a:rPr lang="es-ES_tradnl" dirty="0" smtClean="0"/>
              <a:t>y negociación </a:t>
            </a:r>
            <a:r>
              <a:rPr lang="es-ES_tradnl" dirty="0"/>
              <a:t>de los diferentes interesados a fin de construir en consenso una visión común </a:t>
            </a:r>
            <a:r>
              <a:rPr lang="es-ES_tradnl" dirty="0" smtClean="0"/>
              <a:t>de desarrollo</a:t>
            </a:r>
            <a:r>
              <a:rPr lang="es-ES_tradnl" dirty="0"/>
              <a:t>.</a:t>
            </a:r>
          </a:p>
          <a:p>
            <a:pPr algn="just"/>
            <a:r>
              <a:rPr lang="es-ES_tradnl" dirty="0" smtClean="0"/>
              <a:t>Es </a:t>
            </a:r>
            <a:r>
              <a:rPr lang="es-ES_tradnl" dirty="0"/>
              <a:t>imperativo contar con agentes e instituciones de desarrollo que ponga a disposición de </a:t>
            </a:r>
            <a:r>
              <a:rPr lang="es-ES_tradnl" dirty="0" smtClean="0"/>
              <a:t>los actores </a:t>
            </a:r>
            <a:r>
              <a:rPr lang="es-ES_tradnl" dirty="0"/>
              <a:t>locales los instrumentos y las herramientas para que dinamicen sus actividades, </a:t>
            </a:r>
            <a:r>
              <a:rPr lang="es-ES_tradnl" dirty="0" smtClean="0"/>
              <a:t>sean </a:t>
            </a:r>
            <a:r>
              <a:rPr lang="es-ES_tradnl" dirty="0"/>
              <a:t>económicas, sociales o culturales. Además no hay que perder de vista la necesidad de </a:t>
            </a:r>
            <a:r>
              <a:rPr lang="es-ES_tradnl" dirty="0" smtClean="0"/>
              <a:t>lograr una </a:t>
            </a:r>
            <a:r>
              <a:rPr lang="es-ES_tradnl" dirty="0"/>
              <a:t>unidad de criterio entre los procesos inducidos y los procesos </a:t>
            </a:r>
            <a:r>
              <a:rPr lang="es-ES_tradnl" dirty="0" smtClean="0"/>
              <a:t>endógenos.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7638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6807" y="396499"/>
            <a:ext cx="9949911" cy="6159284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El agente público debe provocar contextos de desarrollo, ambientes industriales y </a:t>
            </a:r>
            <a:r>
              <a:rPr lang="es-ES_tradnl" dirty="0" smtClean="0"/>
              <a:t>espacios de </a:t>
            </a:r>
            <a:r>
              <a:rPr lang="es-ES_tradnl" dirty="0"/>
              <a:t>innovación para que la iniciativa privada encuentre atractivas localizaciones para </a:t>
            </a:r>
            <a:r>
              <a:rPr lang="es-ES_tradnl" dirty="0" smtClean="0"/>
              <a:t>la inversión</a:t>
            </a:r>
            <a:r>
              <a:rPr lang="es-ES_tradnl" dirty="0"/>
              <a:t>. Es necesario por otra parte la elaboración de una estrategia común y </a:t>
            </a:r>
            <a:r>
              <a:rPr lang="es-ES_tradnl" dirty="0" smtClean="0"/>
              <a:t>consistente, validada </a:t>
            </a:r>
            <a:r>
              <a:rPr lang="es-ES_tradnl" dirty="0"/>
              <a:t>financieramente por la institucionalización de fórmulas de financiación </a:t>
            </a:r>
            <a:r>
              <a:rPr lang="es-ES_tradnl" dirty="0" smtClean="0"/>
              <a:t>público-privadas que </a:t>
            </a:r>
            <a:r>
              <a:rPr lang="es-ES_tradnl" dirty="0"/>
              <a:t>no sean exclusivamente tributarias de los presupuestos públicos.</a:t>
            </a:r>
          </a:p>
          <a:p>
            <a:pPr algn="just"/>
            <a:r>
              <a:rPr lang="es-ES_tradnl" dirty="0" smtClean="0"/>
              <a:t>El </a:t>
            </a:r>
            <a:r>
              <a:rPr lang="es-ES_tradnl" dirty="0"/>
              <a:t>gobierno local es capital para trasladar los valores, principios y criterios de </a:t>
            </a:r>
            <a:r>
              <a:rPr lang="es-ES_tradnl" dirty="0" smtClean="0"/>
              <a:t>la globalización </a:t>
            </a:r>
            <a:r>
              <a:rPr lang="es-ES_tradnl" dirty="0"/>
              <a:t>a lo concreto del municipio o provincia. El desarrollo local </a:t>
            </a:r>
            <a:r>
              <a:rPr lang="es-ES_tradnl" dirty="0" smtClean="0"/>
              <a:t>pasa necesariamente </a:t>
            </a:r>
            <a:r>
              <a:rPr lang="es-ES_tradnl" dirty="0"/>
              <a:t>por la potenciación de </a:t>
            </a:r>
            <a:r>
              <a:rPr lang="es-ES_tradnl" dirty="0" err="1"/>
              <a:t>mesoestructuras</a:t>
            </a:r>
            <a:r>
              <a:rPr lang="es-ES_tradnl" dirty="0"/>
              <a:t> urbanísticas y el fortalecimiento </a:t>
            </a:r>
            <a:r>
              <a:rPr lang="es-ES_tradnl" dirty="0" smtClean="0"/>
              <a:t>del tejido </a:t>
            </a:r>
            <a:r>
              <a:rPr lang="es-ES_tradnl" dirty="0"/>
              <a:t>social empresarial local, el aprovechamiento de los recursos endógenos, la </a:t>
            </a:r>
            <a:r>
              <a:rPr lang="es-ES_tradnl" dirty="0" smtClean="0"/>
              <a:t>eliminación de </a:t>
            </a:r>
            <a:r>
              <a:rPr lang="es-ES_tradnl" dirty="0"/>
              <a:t>las desigualdades territoriales y la movilización del ciudadano a través de nuevas </a:t>
            </a:r>
            <a:r>
              <a:rPr lang="es-ES_tradnl" dirty="0" smtClean="0"/>
              <a:t>fórmulas participativas </a:t>
            </a:r>
            <a:r>
              <a:rPr lang="es-ES_tradnl" dirty="0"/>
              <a:t>en los ámbitos político, social y obviamente en el económico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3192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2911" y="279400"/>
            <a:ext cx="10018713" cy="1752599"/>
          </a:xfrm>
        </p:spPr>
        <p:txBody>
          <a:bodyPr>
            <a:normAutofit/>
          </a:bodyPr>
          <a:lstStyle/>
          <a:p>
            <a:r>
              <a:rPr lang="es-ES_tradnl" dirty="0"/>
              <a:t>Algunos elementos que retrasan </a:t>
            </a:r>
            <a:r>
              <a:rPr lang="es-ES_tradnl" dirty="0" smtClean="0"/>
              <a:t>el</a:t>
            </a:r>
            <a:br>
              <a:rPr lang="es-ES_tradnl" dirty="0" smtClean="0"/>
            </a:br>
            <a:r>
              <a:rPr lang="es-ES_tradnl" dirty="0" smtClean="0"/>
              <a:t>desarrollo local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6129" y="2031999"/>
            <a:ext cx="10352275" cy="4585776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ES_tradnl" dirty="0"/>
              <a:t>Debilidad y poca convicción en el Gobierno Central sobre el papel de la </a:t>
            </a:r>
            <a:r>
              <a:rPr lang="es-ES_tradnl" dirty="0" smtClean="0"/>
              <a:t>planificación estratégica</a:t>
            </a:r>
            <a:r>
              <a:rPr lang="es-ES_tradnl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_tradnl" dirty="0" smtClean="0"/>
              <a:t>Autoridades </a:t>
            </a:r>
            <a:r>
              <a:rPr lang="es-ES_tradnl" dirty="0"/>
              <a:t>locales con débil percepción de la necesidad de crear en consenso una visión </a:t>
            </a:r>
            <a:r>
              <a:rPr lang="es-ES_tradnl" dirty="0" smtClean="0"/>
              <a:t>de futuro</a:t>
            </a:r>
            <a:r>
              <a:rPr lang="es-ES_tradnl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_tradnl" dirty="0" smtClean="0"/>
              <a:t>Sectores </a:t>
            </a:r>
            <a:r>
              <a:rPr lang="es-ES_tradnl" dirty="0"/>
              <a:t>productivos desvinculados de reales oportunidades de desarrollo y del </a:t>
            </a:r>
            <a:r>
              <a:rPr lang="es-ES_tradnl" dirty="0" smtClean="0"/>
              <a:t>consenso local</a:t>
            </a:r>
            <a:r>
              <a:rPr lang="es-ES_tradnl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_tradnl" dirty="0" smtClean="0"/>
              <a:t>Líderes </a:t>
            </a:r>
            <a:r>
              <a:rPr lang="es-ES_tradnl" dirty="0"/>
              <a:t>sectoriales con una visión cortoplacista y excesiva dependencia del nivel central.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_tradnl" dirty="0" smtClean="0"/>
              <a:t>Temor </a:t>
            </a:r>
            <a:r>
              <a:rPr lang="es-ES_tradnl" dirty="0"/>
              <a:t>de abrir espacios de debate por posiciones políticas, autoridades con una visión </a:t>
            </a:r>
            <a:r>
              <a:rPr lang="es-ES_tradnl" dirty="0" smtClean="0"/>
              <a:t>del desarrollo </a:t>
            </a:r>
            <a:r>
              <a:rPr lang="es-ES_tradnl" dirty="0"/>
              <a:t>y estilo de gestión tradicionales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35957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Necesidades y problemas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90710" y="2438399"/>
            <a:ext cx="10018713" cy="393699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_tradnl" sz="2800" dirty="0"/>
              <a:t>C</a:t>
            </a:r>
            <a:r>
              <a:rPr lang="es-ES_tradnl" sz="2800" dirty="0" smtClean="0"/>
              <a:t>uáles </a:t>
            </a:r>
            <a:r>
              <a:rPr lang="es-ES_tradnl" sz="2800" dirty="0"/>
              <a:t>son </a:t>
            </a:r>
            <a:r>
              <a:rPr lang="es-ES_tradnl" sz="2800" dirty="0" smtClean="0"/>
              <a:t>las “necesidades </a:t>
            </a:r>
            <a:r>
              <a:rPr lang="es-ES_tradnl" sz="2800" dirty="0"/>
              <a:t>sociales a satisfacer” mediante la política que se </a:t>
            </a:r>
            <a:r>
              <a:rPr lang="es-ES_tradnl" sz="2800" dirty="0" smtClean="0"/>
              <a:t>analiza? </a:t>
            </a:r>
            <a:r>
              <a:rPr lang="es-ES_tradnl" sz="2800" dirty="0"/>
              <a:t>y </a:t>
            </a:r>
          </a:p>
          <a:p>
            <a:pPr marL="514350" indent="-514350" algn="just">
              <a:buFont typeface="+mj-lt"/>
              <a:buAutoNum type="arabicPeriod"/>
            </a:pPr>
            <a:endParaRPr lang="es-ES_tradnl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s-ES_tradnl" sz="2800" dirty="0" smtClean="0"/>
              <a:t>Cuáles </a:t>
            </a:r>
            <a:r>
              <a:rPr lang="es-ES_tradnl" sz="2800" dirty="0"/>
              <a:t>son los “</a:t>
            </a:r>
            <a:r>
              <a:rPr lang="es-ES_tradnl" sz="2800" dirty="0" smtClean="0"/>
              <a:t>problemas públicos </a:t>
            </a:r>
            <a:r>
              <a:rPr lang="es-ES_tradnl" sz="2800" dirty="0"/>
              <a:t>a resolver” que impiden u obstaculizan la satisfacción de esas necesidades y cuáles son </a:t>
            </a:r>
            <a:r>
              <a:rPr lang="es-ES_tradnl" sz="2800" dirty="0" smtClean="0"/>
              <a:t>las “principales </a:t>
            </a:r>
            <a:r>
              <a:rPr lang="es-ES_tradnl" sz="2800" dirty="0"/>
              <a:t>causas a remover” que explican o justifican esos </a:t>
            </a:r>
            <a:r>
              <a:rPr lang="es-ES_tradnl" sz="2800" dirty="0" smtClean="0"/>
              <a:t>problemas?</a:t>
            </a:r>
            <a:endParaRPr lang="es-ES_tradnl" sz="2800" dirty="0"/>
          </a:p>
          <a:p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9479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3710" y="1524001"/>
            <a:ext cx="10018713" cy="4368800"/>
          </a:xfrm>
        </p:spPr>
        <p:txBody>
          <a:bodyPr>
            <a:normAutofit/>
          </a:bodyPr>
          <a:lstStyle/>
          <a:p>
            <a:pPr marL="571500" indent="-571500" algn="just">
              <a:buFont typeface="+mj-lt"/>
              <a:buAutoNum type="romanLcPeriod"/>
            </a:pPr>
            <a:r>
              <a:rPr lang="es-ES_tradnl" sz="2800" dirty="0"/>
              <a:t>cuáles son los sectores </a:t>
            </a:r>
            <a:r>
              <a:rPr lang="es-ES_tradnl" sz="2800" dirty="0" smtClean="0"/>
              <a:t>sociales destinatarios</a:t>
            </a:r>
            <a:r>
              <a:rPr lang="es-ES_tradnl" sz="2800" dirty="0"/>
              <a:t>, cuáles son las materias de las que se ocupa y cuáles son los territorios donde se </a:t>
            </a:r>
            <a:r>
              <a:rPr lang="es-ES_tradnl" sz="2800" dirty="0" smtClean="0"/>
              <a:t>aplica</a:t>
            </a:r>
            <a:r>
              <a:rPr lang="es-ES_tradnl" sz="2800" dirty="0"/>
              <a:t>?</a:t>
            </a:r>
            <a:endParaRPr lang="es-ES_tradnl" sz="2800" dirty="0" smtClean="0"/>
          </a:p>
          <a:p>
            <a:pPr marL="571500" indent="-571500" algn="just">
              <a:buFont typeface="+mj-lt"/>
              <a:buAutoNum type="romanLcPeriod"/>
            </a:pPr>
            <a:r>
              <a:rPr lang="es-ES_tradnl" sz="2800" dirty="0"/>
              <a:t>cuál es la gravedad y cuál es la urgencia de cada una </a:t>
            </a:r>
            <a:r>
              <a:rPr lang="es-ES_tradnl" sz="2800" dirty="0" smtClean="0"/>
              <a:t>de las </a:t>
            </a:r>
            <a:r>
              <a:rPr lang="es-ES_tradnl" sz="2800" dirty="0"/>
              <a:t>necesidades locales o regionales </a:t>
            </a:r>
            <a:r>
              <a:rPr lang="es-ES_tradnl" sz="2800" dirty="0" smtClean="0"/>
              <a:t>insatisfechas?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s-ES_tradnl" sz="2800" dirty="0"/>
              <a:t>los motivos que explican o justifican la presencia de los </a:t>
            </a:r>
            <a:r>
              <a:rPr lang="es-ES_tradnl" sz="2800" dirty="0" smtClean="0"/>
              <a:t>problemas por </a:t>
            </a:r>
            <a:r>
              <a:rPr lang="es-ES_tradnl" sz="2800" dirty="0"/>
              <a:t>una parte y, por la otra, las consecuencias de esos problemas. Los problemas no son </a:t>
            </a:r>
            <a:r>
              <a:rPr lang="es-ES_tradnl" sz="2800" dirty="0" smtClean="0"/>
              <a:t>sus consecuencias </a:t>
            </a:r>
            <a:r>
              <a:rPr lang="es-ES_tradnl" sz="2800" dirty="0"/>
              <a:t>ni sus causas</a:t>
            </a:r>
            <a:r>
              <a:rPr lang="es-ES_tradnl" sz="2800" dirty="0" smtClean="0"/>
              <a:t>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06375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09710" y="228601"/>
            <a:ext cx="10018713" cy="6629399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Una </a:t>
            </a:r>
            <a:r>
              <a:rPr lang="es-ES_tradnl" sz="2800" u="sng" dirty="0"/>
              <a:t>política </a:t>
            </a:r>
            <a:r>
              <a:rPr lang="es-ES_tradnl" sz="2800" dirty="0"/>
              <a:t>de un gobierno municipal </a:t>
            </a:r>
            <a:r>
              <a:rPr lang="es-ES_tradnl" sz="2800" dirty="0" smtClean="0"/>
              <a:t>para </a:t>
            </a:r>
            <a:r>
              <a:rPr lang="es-ES_tradnl" sz="2800" dirty="0"/>
              <a:t>el desarrollo del </a:t>
            </a:r>
            <a:r>
              <a:rPr lang="es-ES_tradnl" sz="2800" dirty="0" smtClean="0"/>
              <a:t>capital físico </a:t>
            </a:r>
            <a:r>
              <a:rPr lang="es-ES_tradnl" sz="2800" dirty="0"/>
              <a:t>de una </a:t>
            </a:r>
            <a:r>
              <a:rPr lang="es-ES_tradnl" sz="2800" dirty="0" smtClean="0"/>
              <a:t>localidad; </a:t>
            </a:r>
            <a:r>
              <a:rPr lang="es-ES_tradnl" sz="2800" dirty="0"/>
              <a:t>las </a:t>
            </a:r>
            <a:r>
              <a:rPr lang="es-ES_tradnl" sz="2800" u="sng" dirty="0"/>
              <a:t>necesidades</a:t>
            </a:r>
            <a:r>
              <a:rPr lang="es-ES_tradnl" sz="2800" dirty="0"/>
              <a:t> sociales identificadas podrían ser, entre otras, </a:t>
            </a:r>
            <a:r>
              <a:rPr lang="es-ES_tradnl" sz="2800" dirty="0" smtClean="0"/>
              <a:t>la vivienda </a:t>
            </a:r>
            <a:r>
              <a:rPr lang="es-ES_tradnl" sz="2800" dirty="0"/>
              <a:t>y la infraestructura de servicios (obras públicas y servicios públicos</a:t>
            </a:r>
            <a:r>
              <a:rPr lang="es-ES_tradnl" sz="2800" dirty="0" smtClean="0"/>
              <a:t>).</a:t>
            </a:r>
          </a:p>
          <a:p>
            <a:pPr algn="just"/>
            <a:r>
              <a:rPr lang="es-ES_tradnl" sz="2800" dirty="0"/>
              <a:t>una </a:t>
            </a:r>
            <a:r>
              <a:rPr lang="es-ES_tradnl" sz="2800" u="sng" dirty="0"/>
              <a:t>política</a:t>
            </a:r>
            <a:r>
              <a:rPr lang="es-ES_tradnl" sz="2800" dirty="0"/>
              <a:t> de un gobierno municipal </a:t>
            </a:r>
            <a:r>
              <a:rPr lang="es-ES_tradnl" sz="2800" dirty="0" smtClean="0"/>
              <a:t>para </a:t>
            </a:r>
            <a:r>
              <a:rPr lang="es-ES_tradnl" sz="2800" dirty="0"/>
              <a:t>el desarrollo de la </a:t>
            </a:r>
            <a:r>
              <a:rPr lang="es-ES_tradnl" sz="2800" dirty="0" smtClean="0"/>
              <a:t>actividad económica </a:t>
            </a:r>
            <a:r>
              <a:rPr lang="es-ES_tradnl" sz="2800" dirty="0"/>
              <a:t>de una localidad o región, las </a:t>
            </a:r>
            <a:r>
              <a:rPr lang="es-ES_tradnl" sz="2800" u="sng" dirty="0"/>
              <a:t>necesidades</a:t>
            </a:r>
            <a:r>
              <a:rPr lang="es-ES_tradnl" sz="2800" dirty="0"/>
              <a:t> sociales identificadas podrían </a:t>
            </a:r>
            <a:r>
              <a:rPr lang="es-ES_tradnl" sz="2800" dirty="0" smtClean="0"/>
              <a:t>ser, entre </a:t>
            </a:r>
            <a:r>
              <a:rPr lang="es-ES_tradnl" sz="2800" dirty="0"/>
              <a:t>otras, el empleo y el crecimiento de la economía local y regional. A su vez, el </a:t>
            </a:r>
            <a:r>
              <a:rPr lang="es-ES_tradnl" sz="2800" u="sng" dirty="0" smtClean="0"/>
              <a:t>problema</a:t>
            </a:r>
            <a:r>
              <a:rPr lang="es-ES_tradnl" sz="2800" dirty="0" smtClean="0"/>
              <a:t> prioritario </a:t>
            </a:r>
            <a:r>
              <a:rPr lang="es-ES_tradnl" sz="2800" dirty="0"/>
              <a:t>identificado podría ser la “incapacidad institucional” y sus causas principales, las </a:t>
            </a:r>
            <a:r>
              <a:rPr lang="es-ES_tradnl" sz="2800" dirty="0" smtClean="0"/>
              <a:t>fallas en </a:t>
            </a:r>
            <a:r>
              <a:rPr lang="es-ES_tradnl" sz="2800" dirty="0"/>
              <a:t>la gestión asociada, el planeamiento del desarrollo o la </a:t>
            </a:r>
            <a:r>
              <a:rPr lang="es-ES_tradnl" sz="2800" dirty="0" smtClean="0"/>
              <a:t>gestión organizacional </a:t>
            </a:r>
            <a:r>
              <a:rPr lang="es-ES_tradnl" sz="2800" dirty="0"/>
              <a:t>de los </a:t>
            </a:r>
            <a:r>
              <a:rPr lang="es-ES_tradnl" sz="2800" dirty="0" smtClean="0"/>
              <a:t>recursos humanos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02197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1905001"/>
            <a:ext cx="10018713" cy="3886200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En una </a:t>
            </a:r>
            <a:r>
              <a:rPr lang="es-ES_tradnl" sz="2800" u="sng" dirty="0" smtClean="0"/>
              <a:t>política</a:t>
            </a:r>
            <a:r>
              <a:rPr lang="es-ES_tradnl" sz="2800" dirty="0" smtClean="0"/>
              <a:t> </a:t>
            </a:r>
            <a:r>
              <a:rPr lang="es-ES_tradnl" sz="2800" dirty="0"/>
              <a:t>de un gobierno </a:t>
            </a:r>
            <a:r>
              <a:rPr lang="es-ES_tradnl" sz="2800" dirty="0" err="1"/>
              <a:t>subnacional</a:t>
            </a:r>
            <a:r>
              <a:rPr lang="es-ES_tradnl" sz="2800" dirty="0"/>
              <a:t> </a:t>
            </a:r>
            <a:r>
              <a:rPr lang="es-ES_tradnl" sz="2800" dirty="0" smtClean="0"/>
              <a:t>para </a:t>
            </a:r>
            <a:r>
              <a:rPr lang="es-ES_tradnl" sz="2800" dirty="0"/>
              <a:t>el desarrollo </a:t>
            </a:r>
            <a:r>
              <a:rPr lang="es-ES_tradnl" sz="2800" dirty="0" smtClean="0"/>
              <a:t>del capital </a:t>
            </a:r>
            <a:r>
              <a:rPr lang="es-ES_tradnl" sz="2800" dirty="0"/>
              <a:t>humano de una o varias localidades o </a:t>
            </a:r>
            <a:r>
              <a:rPr lang="es-ES_tradnl" sz="2800" dirty="0" smtClean="0"/>
              <a:t>regiones, las </a:t>
            </a:r>
            <a:r>
              <a:rPr lang="es-ES_tradnl" sz="2800" u="sng" dirty="0" smtClean="0"/>
              <a:t>necesidades</a:t>
            </a:r>
            <a:r>
              <a:rPr lang="es-ES_tradnl" sz="2800" dirty="0" smtClean="0"/>
              <a:t> </a:t>
            </a:r>
            <a:r>
              <a:rPr lang="es-ES_tradnl" sz="2800" dirty="0"/>
              <a:t>sociales identificadas </a:t>
            </a:r>
            <a:r>
              <a:rPr lang="es-ES_tradnl" sz="2800" dirty="0" smtClean="0"/>
              <a:t>podrían ser</a:t>
            </a:r>
            <a:r>
              <a:rPr lang="es-ES_tradnl" sz="2800" dirty="0"/>
              <a:t>, entre otras, la educación, la salud y el ambiente. A su vez, el </a:t>
            </a:r>
            <a:r>
              <a:rPr lang="es-ES_tradnl" sz="2800" u="sng" dirty="0"/>
              <a:t>problema</a:t>
            </a:r>
            <a:r>
              <a:rPr lang="es-ES_tradnl" sz="2800" dirty="0"/>
              <a:t> prioritario </a:t>
            </a:r>
            <a:r>
              <a:rPr lang="es-ES_tradnl" sz="2800" dirty="0" smtClean="0"/>
              <a:t>identificado </a:t>
            </a:r>
            <a:r>
              <a:rPr lang="es-ES_tradnl" sz="2800" dirty="0"/>
              <a:t>podría ser la “falta de transparencia” y sus causas principales, las deficiencias en la publicidad </a:t>
            </a:r>
            <a:r>
              <a:rPr lang="es-ES_tradnl" sz="2800" dirty="0" smtClean="0"/>
              <a:t>del presupuesto </a:t>
            </a:r>
            <a:r>
              <a:rPr lang="es-ES_tradnl" sz="2800" dirty="0"/>
              <a:t>o el acceso a la información pública</a:t>
            </a:r>
            <a:r>
              <a:rPr lang="es-ES_tradnl" sz="2800" dirty="0" smtClean="0"/>
              <a:t>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49738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85910" y="1625599"/>
            <a:ext cx="10018713" cy="4419601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En una </a:t>
            </a:r>
            <a:r>
              <a:rPr lang="es-ES_tradnl" sz="2800" u="sng" dirty="0" smtClean="0"/>
              <a:t>política</a:t>
            </a:r>
            <a:r>
              <a:rPr lang="es-ES_tradnl" sz="2800" dirty="0" smtClean="0"/>
              <a:t> </a:t>
            </a:r>
            <a:r>
              <a:rPr lang="es-ES_tradnl" sz="2800" dirty="0"/>
              <a:t>de un gobierno </a:t>
            </a:r>
            <a:r>
              <a:rPr lang="es-ES_tradnl" sz="2800" dirty="0" err="1"/>
              <a:t>subnacional</a:t>
            </a:r>
            <a:r>
              <a:rPr lang="es-ES_tradnl" sz="2800" dirty="0"/>
              <a:t> </a:t>
            </a:r>
            <a:r>
              <a:rPr lang="es-ES_tradnl" sz="2800" dirty="0" smtClean="0"/>
              <a:t>para </a:t>
            </a:r>
            <a:r>
              <a:rPr lang="es-ES_tradnl" sz="2800" dirty="0"/>
              <a:t>el desarrollo del </a:t>
            </a:r>
            <a:r>
              <a:rPr lang="es-ES_tradnl" sz="2800" dirty="0" smtClean="0"/>
              <a:t>capital social </a:t>
            </a:r>
            <a:r>
              <a:rPr lang="es-ES_tradnl" sz="2800" dirty="0"/>
              <a:t>de una o varias </a:t>
            </a:r>
            <a:r>
              <a:rPr lang="es-ES_tradnl" sz="2800" dirty="0" smtClean="0"/>
              <a:t>localidades, </a:t>
            </a:r>
            <a:r>
              <a:rPr lang="es-ES_tradnl" sz="2800" dirty="0"/>
              <a:t>las </a:t>
            </a:r>
            <a:r>
              <a:rPr lang="es-ES_tradnl" sz="2800" u="sng" dirty="0"/>
              <a:t>necesidades </a:t>
            </a:r>
            <a:r>
              <a:rPr lang="es-ES_tradnl" sz="2800" dirty="0"/>
              <a:t>sociales identificadas podrían ser, </a:t>
            </a:r>
            <a:r>
              <a:rPr lang="es-ES_tradnl" sz="2800" dirty="0" smtClean="0"/>
              <a:t>entre otras</a:t>
            </a:r>
            <a:r>
              <a:rPr lang="es-ES_tradnl" sz="2800" dirty="0"/>
              <a:t>, la seguridad, la convivencia y el fortalecimiento de la sociedad civil. A su vez, el </a:t>
            </a:r>
            <a:r>
              <a:rPr lang="es-ES_tradnl" sz="2800" u="sng" dirty="0" smtClean="0"/>
              <a:t>problema </a:t>
            </a:r>
            <a:r>
              <a:rPr lang="es-ES_tradnl" sz="2800" dirty="0" smtClean="0"/>
              <a:t>prioritario </a:t>
            </a:r>
            <a:r>
              <a:rPr lang="es-ES_tradnl" sz="2800" dirty="0"/>
              <a:t>identificado podría </a:t>
            </a:r>
            <a:r>
              <a:rPr lang="es-ES_tradnl" sz="2800" dirty="0" smtClean="0"/>
              <a:t>ser la </a:t>
            </a:r>
            <a:r>
              <a:rPr lang="es-ES_tradnl" sz="2800" dirty="0"/>
              <a:t>“falta de participación política” y sus causas principales, la baja de </a:t>
            </a:r>
            <a:r>
              <a:rPr lang="es-ES_tradnl" sz="2800" dirty="0" smtClean="0"/>
              <a:t>la participación </a:t>
            </a:r>
            <a:r>
              <a:rPr lang="es-ES_tradnl" sz="2800" dirty="0"/>
              <a:t>en las elecciones competitivas y en los consejos consultivos y foros de la sociedad </a:t>
            </a:r>
            <a:r>
              <a:rPr lang="es-ES_tradnl" sz="2800" dirty="0" smtClean="0"/>
              <a:t>civil existentes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61196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66800"/>
          </a:xfrm>
        </p:spPr>
        <p:txBody>
          <a:bodyPr>
            <a:normAutofit/>
          </a:bodyPr>
          <a:lstStyle/>
          <a:p>
            <a:r>
              <a:rPr lang="es-ES_tradnl" dirty="0" smtClean="0"/>
              <a:t>Planes, programas y proyectos existentes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3711" y="2082801"/>
            <a:ext cx="10018713" cy="4724399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Una </a:t>
            </a:r>
            <a:r>
              <a:rPr lang="es-ES_tradnl" sz="2800" u="sng" dirty="0"/>
              <a:t>política</a:t>
            </a:r>
            <a:r>
              <a:rPr lang="es-ES_tradnl" sz="2800" dirty="0"/>
              <a:t> de un gobierno municipal </a:t>
            </a:r>
            <a:r>
              <a:rPr lang="es-ES_tradnl" sz="2800" dirty="0" smtClean="0"/>
              <a:t>para </a:t>
            </a:r>
            <a:r>
              <a:rPr lang="es-ES_tradnl" sz="2800" dirty="0"/>
              <a:t>el desarrollo del </a:t>
            </a:r>
            <a:r>
              <a:rPr lang="es-ES_tradnl" sz="2800" dirty="0" smtClean="0"/>
              <a:t>capital físico </a:t>
            </a:r>
            <a:r>
              <a:rPr lang="es-ES_tradnl" sz="2800" dirty="0"/>
              <a:t>de una </a:t>
            </a:r>
            <a:r>
              <a:rPr lang="es-ES_tradnl" sz="2800" dirty="0" smtClean="0"/>
              <a:t>localidad, que consiste en (por ejemplo) el </a:t>
            </a:r>
            <a:r>
              <a:rPr lang="es-ES_tradnl" sz="2800" u="sng" dirty="0"/>
              <a:t>“plan </a:t>
            </a:r>
            <a:r>
              <a:rPr lang="es-ES_tradnl" sz="2800" dirty="0"/>
              <a:t>para el desarrollo físico de la localidad o región de…” </a:t>
            </a:r>
            <a:r>
              <a:rPr lang="es-ES_tradnl" sz="2800" dirty="0" smtClean="0"/>
              <a:t>podría incluir </a:t>
            </a:r>
            <a:r>
              <a:rPr lang="es-ES_tradnl" sz="2800" dirty="0"/>
              <a:t>un “</a:t>
            </a:r>
            <a:r>
              <a:rPr lang="es-ES_tradnl" sz="2800" u="sng" dirty="0"/>
              <a:t>Programa</a:t>
            </a:r>
            <a:r>
              <a:rPr lang="es-ES_tradnl" sz="2800" dirty="0"/>
              <a:t> de vivienda” (</a:t>
            </a:r>
            <a:r>
              <a:rPr lang="es-ES_tradnl" sz="2800" u="sng" dirty="0"/>
              <a:t>con proyectos </a:t>
            </a:r>
            <a:r>
              <a:rPr lang="es-ES_tradnl" sz="2800" dirty="0"/>
              <a:t>de refacción o ampliación de viviendas existentes </a:t>
            </a:r>
            <a:r>
              <a:rPr lang="es-ES_tradnl" sz="2800" dirty="0" smtClean="0"/>
              <a:t>y de </a:t>
            </a:r>
            <a:r>
              <a:rPr lang="es-ES_tradnl" sz="2800" dirty="0"/>
              <a:t>construcción de nuevas viviendas) y un “</a:t>
            </a:r>
            <a:r>
              <a:rPr lang="es-ES_tradnl" sz="2800" u="sng" dirty="0"/>
              <a:t>Programa</a:t>
            </a:r>
            <a:r>
              <a:rPr lang="es-ES_tradnl" sz="2800" dirty="0"/>
              <a:t> de infraestructura de servicios” (con </a:t>
            </a:r>
            <a:r>
              <a:rPr lang="es-ES_tradnl" sz="2800" u="sng" dirty="0" smtClean="0"/>
              <a:t>proyectos</a:t>
            </a:r>
            <a:r>
              <a:rPr lang="es-ES_tradnl" sz="2800" dirty="0" smtClean="0"/>
              <a:t> de </a:t>
            </a:r>
            <a:r>
              <a:rPr lang="es-ES_tradnl" sz="2800" dirty="0"/>
              <a:t>infraestructura vial, agua de red, electricidad y gas natural y de movilidad y comunicación, </a:t>
            </a:r>
            <a:r>
              <a:rPr lang="es-ES_tradnl" sz="2800" dirty="0" smtClean="0"/>
              <a:t>transporte interurbano</a:t>
            </a:r>
            <a:r>
              <a:rPr lang="es-ES_tradnl" sz="2800" dirty="0"/>
              <a:t>, teléfono e internet por banda ancha</a:t>
            </a:r>
            <a:r>
              <a:rPr lang="es-ES_tradnl" sz="2800" dirty="0" smtClean="0"/>
              <a:t>).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9126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9910" y="1651000"/>
            <a:ext cx="10018713" cy="4394199"/>
          </a:xfrm>
        </p:spPr>
        <p:txBody>
          <a:bodyPr>
            <a:noAutofit/>
          </a:bodyPr>
          <a:lstStyle/>
          <a:p>
            <a:pPr algn="just"/>
            <a:r>
              <a:rPr lang="es-ES_tradnl" sz="2800" dirty="0" smtClean="0"/>
              <a:t>Una </a:t>
            </a:r>
            <a:r>
              <a:rPr lang="es-ES_tradnl" sz="2800" u="sng" dirty="0"/>
              <a:t>política</a:t>
            </a:r>
            <a:r>
              <a:rPr lang="es-ES_tradnl" sz="2800" dirty="0"/>
              <a:t> de un gobierno </a:t>
            </a:r>
            <a:r>
              <a:rPr lang="es-ES_tradnl" sz="2800" dirty="0" smtClean="0"/>
              <a:t>municipal para </a:t>
            </a:r>
            <a:r>
              <a:rPr lang="es-ES_tradnl" sz="2800" dirty="0"/>
              <a:t>el desarrollo </a:t>
            </a:r>
            <a:r>
              <a:rPr lang="es-ES_tradnl" sz="2800" dirty="0" smtClean="0"/>
              <a:t>de la </a:t>
            </a:r>
            <a:r>
              <a:rPr lang="es-ES_tradnl" sz="2800" dirty="0"/>
              <a:t>actividad económica de una localidad o región</a:t>
            </a:r>
            <a:r>
              <a:rPr lang="es-ES_tradnl" sz="2800" dirty="0" smtClean="0"/>
              <a:t>, puede incluir un </a:t>
            </a:r>
            <a:r>
              <a:rPr lang="es-ES_tradnl" sz="2800" dirty="0"/>
              <a:t>“</a:t>
            </a:r>
            <a:r>
              <a:rPr lang="es-ES_tradnl" sz="2800" u="sng" dirty="0"/>
              <a:t>plan</a:t>
            </a:r>
            <a:r>
              <a:rPr lang="es-ES_tradnl" sz="2800" dirty="0"/>
              <a:t> para el desarrollo económico de la </a:t>
            </a:r>
            <a:r>
              <a:rPr lang="es-ES_tradnl" sz="2800" dirty="0" smtClean="0"/>
              <a:t>localidad </a:t>
            </a:r>
            <a:r>
              <a:rPr lang="mr-IN" sz="2800" dirty="0" smtClean="0"/>
              <a:t>…</a:t>
            </a:r>
            <a:r>
              <a:rPr lang="es-ES" sz="2800" dirty="0" smtClean="0"/>
              <a:t>.”</a:t>
            </a:r>
            <a:r>
              <a:rPr lang="es-ES_tradnl" sz="2800" dirty="0" smtClean="0"/>
              <a:t> que incluya un </a:t>
            </a:r>
            <a:r>
              <a:rPr lang="es-ES_tradnl" sz="2800" dirty="0"/>
              <a:t>“</a:t>
            </a:r>
            <a:r>
              <a:rPr lang="es-ES_tradnl" sz="2800" u="sng" dirty="0"/>
              <a:t>Programa</a:t>
            </a:r>
            <a:r>
              <a:rPr lang="es-ES_tradnl" sz="2800" dirty="0"/>
              <a:t> de empleo” (con </a:t>
            </a:r>
            <a:r>
              <a:rPr lang="es-ES_tradnl" sz="2800" u="sng" dirty="0"/>
              <a:t>proyectos</a:t>
            </a:r>
            <a:r>
              <a:rPr lang="es-ES_tradnl" sz="2800" dirty="0"/>
              <a:t> de identificación de la </a:t>
            </a:r>
            <a:r>
              <a:rPr lang="es-ES_tradnl" sz="2800" dirty="0" smtClean="0"/>
              <a:t>demanda laboral </a:t>
            </a:r>
            <a:r>
              <a:rPr lang="es-ES_tradnl" sz="2800" dirty="0"/>
              <a:t>y de formación y capacitación de oferta laboral a escala local y regional) y un “</a:t>
            </a:r>
            <a:r>
              <a:rPr lang="es-ES_tradnl" sz="2800" u="sng" dirty="0"/>
              <a:t>Programa</a:t>
            </a:r>
            <a:r>
              <a:rPr lang="es-ES_tradnl" sz="2800" dirty="0"/>
              <a:t> </a:t>
            </a:r>
            <a:r>
              <a:rPr lang="es-ES_tradnl" sz="2800" dirty="0" smtClean="0"/>
              <a:t>de crecimiento </a:t>
            </a:r>
            <a:r>
              <a:rPr lang="es-ES_tradnl" sz="2800" dirty="0"/>
              <a:t>de la economía de la localidad o región” (con </a:t>
            </a:r>
            <a:r>
              <a:rPr lang="es-ES_tradnl" sz="2800" u="sng" dirty="0"/>
              <a:t>proyectos</a:t>
            </a:r>
            <a:r>
              <a:rPr lang="es-ES_tradnl" sz="2800" dirty="0"/>
              <a:t> de identificación de fortalezas </a:t>
            </a:r>
            <a:r>
              <a:rPr lang="es-ES_tradnl" sz="2800" dirty="0" smtClean="0"/>
              <a:t>y oportunidades </a:t>
            </a:r>
            <a:r>
              <a:rPr lang="es-ES_tradnl" sz="2800" dirty="0"/>
              <a:t>del comercio interno y externo y de concertación intersectorial para la producción).</a:t>
            </a:r>
          </a:p>
          <a:p>
            <a:pPr algn="just"/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0925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2715</TotalTime>
  <Words>1715</Words>
  <Application>Microsoft Macintosh PowerPoint</Application>
  <PresentationFormat>Panorámica</PresentationFormat>
  <Paragraphs>66</Paragraphs>
  <Slides>28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Calibri</vt:lpstr>
      <vt:lpstr>Corbel</vt:lpstr>
      <vt:lpstr>Mangal</vt:lpstr>
      <vt:lpstr>Arial</vt:lpstr>
      <vt:lpstr>Parallax</vt:lpstr>
      <vt:lpstr>Análisis de la política pública orientada al desarrollo local dentro del territorio municipal</vt:lpstr>
      <vt:lpstr>Análisis y diseño del desarrollo local desde la perspectiva de las políticas públicas</vt:lpstr>
      <vt:lpstr>Necesidades y problemas</vt:lpstr>
      <vt:lpstr>Presentación de PowerPoint</vt:lpstr>
      <vt:lpstr>Presentación de PowerPoint</vt:lpstr>
      <vt:lpstr>Presentación de PowerPoint</vt:lpstr>
      <vt:lpstr>Presentación de PowerPoint</vt:lpstr>
      <vt:lpstr>Planes, programas y proyectos existentes</vt:lpstr>
      <vt:lpstr>Presentación de PowerPoint</vt:lpstr>
      <vt:lpstr>Planes, programas o proyectos “sobrantes” y “faltantes”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Gestión y evaluación del desarrollo local, desde la perspectiva de las políticas públicas</vt:lpstr>
      <vt:lpstr>Fases de la dirección</vt:lpstr>
      <vt:lpstr>2. Operar los planes, programas y proyectos decididos:</vt:lpstr>
      <vt:lpstr>3. Analizar lo ejecutado:   el monitoreo y la supervisión Ambos tratan de analizar y, sobre esa base, corregir tempranamente los desvíos de la ejecución </vt:lpstr>
      <vt:lpstr>4. Corregir la ejecución: por inacción o por inercia</vt:lpstr>
      <vt:lpstr>Presentación de PowerPoint</vt:lpstr>
      <vt:lpstr>Presentación de PowerPoint</vt:lpstr>
      <vt:lpstr>Papel de los gobiernos subnacionales en el desarrollo local</vt:lpstr>
      <vt:lpstr>Presentación de PowerPoint</vt:lpstr>
      <vt:lpstr>Presentación de PowerPoint</vt:lpstr>
      <vt:lpstr>Elementos para lograr un proceso de desarrollo local exitoso </vt:lpstr>
      <vt:lpstr>Presentación de PowerPoint</vt:lpstr>
      <vt:lpstr>Algunos elementos que retrasan el desarrollo local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la política pública orientada al desarrollo local dentro del territorio municipal</dc:title>
  <dc:creator>Horacio Barrancos Bellot</dc:creator>
  <cp:lastModifiedBy>Horacio Barrancos Bellot</cp:lastModifiedBy>
  <cp:revision>20</cp:revision>
  <dcterms:created xsi:type="dcterms:W3CDTF">2017-07-03T13:22:07Z</dcterms:created>
  <dcterms:modified xsi:type="dcterms:W3CDTF">2017-07-07T15:32:49Z</dcterms:modified>
</cp:coreProperties>
</file>