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C66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93335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76456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17054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673346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08306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0570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04595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6351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71529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786641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1285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1F2BB-E0FD-46C1-8515-F2C8617CFA6D}" type="datetimeFigureOut">
              <a:rPr lang="es-BO" smtClean="0"/>
              <a:t>20/08/2017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CCD29-05A0-4FD2-BAA8-4EC160F1777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69625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8075" y="2460682"/>
            <a:ext cx="2491854" cy="968992"/>
          </a:xfrm>
        </p:spPr>
        <p:txBody>
          <a:bodyPr>
            <a:normAutofit/>
          </a:bodyPr>
          <a:lstStyle/>
          <a:p>
            <a:r>
              <a:rPr lang="es-BO" sz="2000" b="1" i="1" dirty="0" smtClean="0">
                <a:solidFill>
                  <a:srgbClr val="FF0066"/>
                </a:solidFill>
              </a:rPr>
              <a:t>MÓDULO</a:t>
            </a:r>
            <a:br>
              <a:rPr lang="es-BO" sz="2000" b="1" i="1" dirty="0" smtClean="0">
                <a:solidFill>
                  <a:srgbClr val="FF0066"/>
                </a:solidFill>
              </a:rPr>
            </a:br>
            <a:r>
              <a:rPr lang="es-BO" sz="2000" b="1" i="1" dirty="0" smtClean="0">
                <a:solidFill>
                  <a:srgbClr val="FF0066"/>
                </a:solidFill>
              </a:rPr>
              <a:t>GOBERNANZA</a:t>
            </a:r>
            <a:br>
              <a:rPr lang="es-BO" sz="2000" b="1" i="1" dirty="0" smtClean="0">
                <a:solidFill>
                  <a:srgbClr val="FF0066"/>
                </a:solidFill>
              </a:rPr>
            </a:br>
            <a:r>
              <a:rPr lang="es-BO" sz="2000" b="1" i="1" dirty="0" smtClean="0">
                <a:solidFill>
                  <a:srgbClr val="FF0066"/>
                </a:solidFill>
              </a:rPr>
              <a:t>Y DESARROLLO LOCAL</a:t>
            </a:r>
            <a:endParaRPr lang="es-BO" sz="2000" b="1" i="1" dirty="0">
              <a:solidFill>
                <a:srgbClr val="FF0066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94578" y="1883391"/>
            <a:ext cx="7301553" cy="4293572"/>
          </a:xfrm>
        </p:spPr>
        <p:txBody>
          <a:bodyPr/>
          <a:lstStyle/>
          <a:p>
            <a:pPr marL="0" indent="0" algn="ctr">
              <a:buNone/>
            </a:pPr>
            <a:endParaRPr lang="es-BO" b="1" i="1" dirty="0" smtClean="0"/>
          </a:p>
          <a:p>
            <a:r>
              <a:rPr lang="es-BO" b="1" i="1" dirty="0" smtClean="0"/>
              <a:t>¿</a:t>
            </a:r>
            <a:r>
              <a:rPr lang="es-BO" b="1" i="1" dirty="0"/>
              <a:t>Cuáles son los principales problemas en la planificación del espacio público?</a:t>
            </a:r>
          </a:p>
          <a:p>
            <a:pPr marL="0" indent="0">
              <a:buNone/>
            </a:pPr>
            <a:endParaRPr lang="es-BO" b="1" i="1" dirty="0" smtClean="0"/>
          </a:p>
          <a:p>
            <a:pPr marL="0" indent="0" algn="ctr">
              <a:buNone/>
            </a:pPr>
            <a:r>
              <a:rPr lang="es-BO" i="1" dirty="0"/>
              <a:t>Existe una forma difícil del </a:t>
            </a:r>
            <a:r>
              <a:rPr lang="es-BO" i="1" dirty="0" smtClean="0"/>
              <a:t>tema</a:t>
            </a:r>
          </a:p>
          <a:p>
            <a:pPr marL="0" indent="0" algn="ctr">
              <a:buNone/>
            </a:pPr>
            <a:endParaRPr lang="es-BO" i="1" dirty="0"/>
          </a:p>
          <a:p>
            <a:pPr marL="0" indent="0" algn="ctr">
              <a:buNone/>
            </a:pPr>
            <a:r>
              <a:rPr lang="es-BO" i="1" dirty="0"/>
              <a:t>Existe una parte positiva en cuanto a los recursos (no a la forma) </a:t>
            </a:r>
          </a:p>
          <a:p>
            <a:pPr marL="0" indent="0">
              <a:buNone/>
            </a:pPr>
            <a:endParaRPr lang="es-B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79794"/>
            <a:ext cx="1875885" cy="683275"/>
          </a:xfrm>
          <a:prstGeom prst="rect">
            <a:avLst/>
          </a:prstGeom>
        </p:spPr>
      </p:pic>
      <p:pic>
        <p:nvPicPr>
          <p:cNvPr id="5" name="Imagen 4" descr="C:\uvita 2015\diplomado GAMLP\U3\EGMS.jp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791570"/>
            <a:ext cx="1727579" cy="13647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4640239" y="504964"/>
            <a:ext cx="6660107" cy="1542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BO" sz="2800" b="1" i="1" dirty="0" smtClean="0"/>
          </a:p>
          <a:p>
            <a:pPr algn="ctr"/>
            <a:r>
              <a:rPr lang="es-BO" sz="2800" b="1" i="1" dirty="0" smtClean="0">
                <a:solidFill>
                  <a:srgbClr val="FF0066"/>
                </a:solidFill>
              </a:rPr>
              <a:t>Acción colectiva y gobernanza en las calles </a:t>
            </a:r>
          </a:p>
          <a:p>
            <a:pPr algn="ctr"/>
            <a:r>
              <a:rPr lang="es-BO" sz="2800" b="1" i="1" dirty="0" smtClean="0">
                <a:solidFill>
                  <a:srgbClr val="FF0066"/>
                </a:solidFill>
              </a:rPr>
              <a:t>de la ciudad de La Paz </a:t>
            </a:r>
          </a:p>
          <a:p>
            <a:pPr algn="ctr"/>
            <a:r>
              <a:rPr lang="es-BO" sz="2800" b="1" i="1" dirty="0" smtClean="0">
                <a:solidFill>
                  <a:srgbClr val="FF0066"/>
                </a:solidFill>
              </a:rPr>
              <a:t>(sesión 4)</a:t>
            </a:r>
          </a:p>
          <a:p>
            <a:endParaRPr lang="es-BO" sz="2000" b="1" i="1" dirty="0">
              <a:solidFill>
                <a:srgbClr val="CC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989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8075" y="2460682"/>
            <a:ext cx="2491854" cy="968992"/>
          </a:xfrm>
        </p:spPr>
        <p:txBody>
          <a:bodyPr>
            <a:normAutofit/>
          </a:bodyPr>
          <a:lstStyle/>
          <a:p>
            <a:r>
              <a:rPr lang="es-BO" sz="2000" b="1" i="1" dirty="0" smtClean="0">
                <a:solidFill>
                  <a:srgbClr val="FF0066"/>
                </a:solidFill>
              </a:rPr>
              <a:t>MÓDULO</a:t>
            </a:r>
            <a:br>
              <a:rPr lang="es-BO" sz="2000" b="1" i="1" dirty="0" smtClean="0">
                <a:solidFill>
                  <a:srgbClr val="FF0066"/>
                </a:solidFill>
              </a:rPr>
            </a:br>
            <a:r>
              <a:rPr lang="es-BO" sz="2000" b="1" i="1" dirty="0" smtClean="0">
                <a:solidFill>
                  <a:srgbClr val="FF0066"/>
                </a:solidFill>
              </a:rPr>
              <a:t>GOBERNANZA</a:t>
            </a:r>
            <a:br>
              <a:rPr lang="es-BO" sz="2000" b="1" i="1" dirty="0" smtClean="0">
                <a:solidFill>
                  <a:srgbClr val="FF0066"/>
                </a:solidFill>
              </a:rPr>
            </a:br>
            <a:r>
              <a:rPr lang="es-BO" sz="2000" b="1" i="1" dirty="0" smtClean="0">
                <a:solidFill>
                  <a:srgbClr val="FF0066"/>
                </a:solidFill>
              </a:rPr>
              <a:t>Y DESARROLLO LOCAL</a:t>
            </a:r>
            <a:endParaRPr lang="es-BO" sz="2000" b="1" i="1" dirty="0">
              <a:solidFill>
                <a:srgbClr val="FF0066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94578" y="1883391"/>
            <a:ext cx="7301553" cy="429357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s-BO" b="1" i="1" dirty="0" smtClean="0"/>
          </a:p>
          <a:p>
            <a:r>
              <a:rPr lang="es-BO" i="1" dirty="0" smtClean="0"/>
              <a:t>¿</a:t>
            </a:r>
            <a:r>
              <a:rPr lang="es-BO" i="1" dirty="0"/>
              <a:t>Qué factores se deberían tomar en cuenta y porque?</a:t>
            </a:r>
            <a:endParaRPr lang="es-BO" dirty="0"/>
          </a:p>
          <a:p>
            <a:pPr lvl="0" fontAlgn="base"/>
            <a:r>
              <a:rPr lang="es-BO" sz="2200" i="1" dirty="0"/>
              <a:t>Las Organización gremial</a:t>
            </a:r>
          </a:p>
          <a:p>
            <a:pPr lvl="0" fontAlgn="base"/>
            <a:r>
              <a:rPr lang="es-BO" sz="2200" i="1" dirty="0"/>
              <a:t>Responsabilidades con el territorio </a:t>
            </a:r>
          </a:p>
          <a:p>
            <a:pPr lvl="0" fontAlgn="base"/>
            <a:r>
              <a:rPr lang="es-BO" sz="2200" i="1" dirty="0"/>
              <a:t>Relación con el territorio </a:t>
            </a:r>
          </a:p>
          <a:p>
            <a:pPr lvl="0" fontAlgn="base"/>
            <a:r>
              <a:rPr lang="es-BO" sz="2200" i="1" dirty="0"/>
              <a:t>Institucionalidad desde abajo </a:t>
            </a:r>
          </a:p>
          <a:p>
            <a:pPr lvl="0" fontAlgn="base"/>
            <a:r>
              <a:rPr lang="es-BO" sz="2200" i="1" dirty="0"/>
              <a:t>Definición de labores </a:t>
            </a:r>
          </a:p>
          <a:p>
            <a:pPr lvl="0" fontAlgn="base"/>
            <a:r>
              <a:rPr lang="es-BO" sz="2200" i="1" dirty="0"/>
              <a:t>perfil de los actores, que se caracteriza porque la mayoría del sector gremial es de la misma ciudad y altamente feminizada.</a:t>
            </a:r>
          </a:p>
          <a:p>
            <a:pPr marL="0" indent="0">
              <a:buNone/>
            </a:pPr>
            <a:endParaRPr lang="es-B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79794"/>
            <a:ext cx="1875885" cy="683275"/>
          </a:xfrm>
          <a:prstGeom prst="rect">
            <a:avLst/>
          </a:prstGeom>
        </p:spPr>
      </p:pic>
      <p:pic>
        <p:nvPicPr>
          <p:cNvPr id="5" name="Imagen 4" descr="C:\uvita 2015\diplomado GAMLP\U3\EGMS.jp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791570"/>
            <a:ext cx="1727579" cy="13647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4640239" y="504964"/>
            <a:ext cx="6660107" cy="1542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BO" sz="2800" b="1" i="1" dirty="0" smtClean="0"/>
          </a:p>
          <a:p>
            <a:pPr algn="ctr"/>
            <a:r>
              <a:rPr lang="es-BO" sz="2800" b="1" i="1" dirty="0" smtClean="0">
                <a:solidFill>
                  <a:srgbClr val="FF0066"/>
                </a:solidFill>
              </a:rPr>
              <a:t>Acción colectiva y gobernanza en las calles </a:t>
            </a:r>
          </a:p>
          <a:p>
            <a:pPr algn="ctr"/>
            <a:r>
              <a:rPr lang="es-BO" sz="2800" b="1" i="1" dirty="0" smtClean="0">
                <a:solidFill>
                  <a:srgbClr val="FF0066"/>
                </a:solidFill>
              </a:rPr>
              <a:t>de la ciudad de La Paz </a:t>
            </a:r>
          </a:p>
          <a:p>
            <a:pPr algn="ctr"/>
            <a:r>
              <a:rPr lang="es-BO" sz="2800" b="1" i="1" dirty="0" smtClean="0">
                <a:solidFill>
                  <a:srgbClr val="FF0066"/>
                </a:solidFill>
              </a:rPr>
              <a:t>(sesión 4)</a:t>
            </a:r>
          </a:p>
          <a:p>
            <a:endParaRPr lang="es-BO" sz="2000" b="1" i="1" dirty="0">
              <a:solidFill>
                <a:srgbClr val="CC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947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8075" y="2460682"/>
            <a:ext cx="2491854" cy="968992"/>
          </a:xfrm>
        </p:spPr>
        <p:txBody>
          <a:bodyPr>
            <a:normAutofit/>
          </a:bodyPr>
          <a:lstStyle/>
          <a:p>
            <a:r>
              <a:rPr lang="es-BO" sz="2000" b="1" i="1" dirty="0" smtClean="0">
                <a:solidFill>
                  <a:srgbClr val="FF0066"/>
                </a:solidFill>
              </a:rPr>
              <a:t>MÓDULO</a:t>
            </a:r>
            <a:br>
              <a:rPr lang="es-BO" sz="2000" b="1" i="1" dirty="0" smtClean="0">
                <a:solidFill>
                  <a:srgbClr val="FF0066"/>
                </a:solidFill>
              </a:rPr>
            </a:br>
            <a:r>
              <a:rPr lang="es-BO" sz="2000" b="1" i="1" dirty="0" smtClean="0">
                <a:solidFill>
                  <a:srgbClr val="FF0066"/>
                </a:solidFill>
              </a:rPr>
              <a:t>GOBERNANZA</a:t>
            </a:r>
            <a:br>
              <a:rPr lang="es-BO" sz="2000" b="1" i="1" dirty="0" smtClean="0">
                <a:solidFill>
                  <a:srgbClr val="FF0066"/>
                </a:solidFill>
              </a:rPr>
            </a:br>
            <a:r>
              <a:rPr lang="es-BO" sz="2000" b="1" i="1" dirty="0" smtClean="0">
                <a:solidFill>
                  <a:srgbClr val="FF0066"/>
                </a:solidFill>
              </a:rPr>
              <a:t>Y DESARROLLO LOCAL</a:t>
            </a:r>
            <a:endParaRPr lang="es-BO" sz="2000" b="1" i="1" dirty="0">
              <a:solidFill>
                <a:srgbClr val="FF0066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94578" y="1883391"/>
            <a:ext cx="7301553" cy="4293572"/>
          </a:xfrm>
        </p:spPr>
        <p:txBody>
          <a:bodyPr>
            <a:normAutofit/>
          </a:bodyPr>
          <a:lstStyle/>
          <a:p>
            <a:r>
              <a:rPr lang="es-BO" b="1" i="1" dirty="0" smtClean="0"/>
              <a:t>¿</a:t>
            </a:r>
            <a:r>
              <a:rPr lang="es-BO" b="1" i="1" dirty="0"/>
              <a:t>Hasta qué punto es importante conocer “mejor” (investigación) los actores y procesos del comercio en vía pública?</a:t>
            </a:r>
          </a:p>
          <a:p>
            <a:pPr marL="0" indent="0">
              <a:buNone/>
            </a:pPr>
            <a:r>
              <a:rPr lang="es-BO" i="1" dirty="0" smtClean="0"/>
              <a:t>Esta </a:t>
            </a:r>
            <a:r>
              <a:rPr lang="es-BO" i="1" dirty="0"/>
              <a:t>investigación muestra claramente que esta actividad, ligada al comercio popular, es para algunas familias mucho más que un colchón que ayuda a superar la crisis del empleo. Es decir, ésta ya no es sólo una actividad de sobrevivencia, sino que se ha convertido en el motor de </a:t>
            </a:r>
            <a:r>
              <a:rPr lang="es-BO" i="1"/>
              <a:t>sus </a:t>
            </a:r>
            <a:r>
              <a:rPr lang="es-BO" i="1" smtClean="0"/>
              <a:t>economías.</a:t>
            </a:r>
            <a:endParaRPr lang="es-BO" i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79794"/>
            <a:ext cx="1875885" cy="683275"/>
          </a:xfrm>
          <a:prstGeom prst="rect">
            <a:avLst/>
          </a:prstGeom>
        </p:spPr>
      </p:pic>
      <p:pic>
        <p:nvPicPr>
          <p:cNvPr id="5" name="Imagen 4" descr="C:\uvita 2015\diplomado GAMLP\U3\EGMS.jp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791570"/>
            <a:ext cx="1727579" cy="13647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4640239" y="504964"/>
            <a:ext cx="6660107" cy="1542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BO" sz="2800" b="1" i="1" dirty="0" smtClean="0"/>
          </a:p>
          <a:p>
            <a:pPr algn="ctr"/>
            <a:r>
              <a:rPr lang="es-BO" sz="2800" b="1" i="1" dirty="0" smtClean="0">
                <a:solidFill>
                  <a:srgbClr val="FF0066"/>
                </a:solidFill>
              </a:rPr>
              <a:t>Acción colectiva y gobernanza en las calles </a:t>
            </a:r>
          </a:p>
          <a:p>
            <a:pPr algn="ctr"/>
            <a:r>
              <a:rPr lang="es-BO" sz="2800" b="1" i="1" dirty="0" smtClean="0">
                <a:solidFill>
                  <a:srgbClr val="FF0066"/>
                </a:solidFill>
              </a:rPr>
              <a:t>de la ciudad de La Paz </a:t>
            </a:r>
          </a:p>
          <a:p>
            <a:pPr algn="ctr"/>
            <a:r>
              <a:rPr lang="es-BO" sz="2800" b="1" i="1" dirty="0" smtClean="0">
                <a:solidFill>
                  <a:srgbClr val="FF0066"/>
                </a:solidFill>
              </a:rPr>
              <a:t>(sesión 4)</a:t>
            </a:r>
          </a:p>
          <a:p>
            <a:endParaRPr lang="es-BO" sz="2000" b="1" i="1" dirty="0">
              <a:solidFill>
                <a:srgbClr val="CC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4673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218</Words>
  <Application>Microsoft Office PowerPoint</Application>
  <PresentationFormat>Panorámica</PresentationFormat>
  <Paragraphs>31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MÓDULO GOBERNANZA Y DESARROLLO LOCAL</vt:lpstr>
      <vt:lpstr>MÓDULO GOBERNANZA Y DESARROLLO LOCAL</vt:lpstr>
      <vt:lpstr>MÓDULO GOBERNANZA Y DESARROLLO LOCAL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</dc:title>
  <dc:creator>Eva</dc:creator>
  <cp:lastModifiedBy>Eva</cp:lastModifiedBy>
  <cp:revision>35</cp:revision>
  <dcterms:created xsi:type="dcterms:W3CDTF">2017-08-14T03:23:04Z</dcterms:created>
  <dcterms:modified xsi:type="dcterms:W3CDTF">2017-08-21T04:43:20Z</dcterms:modified>
</cp:coreProperties>
</file>