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B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BO"/>
          </a:p>
        </p:txBody>
      </p:sp>
      <p:sp>
        <p:nvSpPr>
          <p:cNvPr id="4" name="Marcador de fecha 3"/>
          <p:cNvSpPr>
            <a:spLocks noGrp="1"/>
          </p:cNvSpPr>
          <p:nvPr>
            <p:ph type="dt" sz="half" idx="10"/>
          </p:nvPr>
        </p:nvSpPr>
        <p:spPr/>
        <p:txBody>
          <a:bodyPr/>
          <a:lstStyle/>
          <a:p>
            <a:fld id="{1E10CFF2-0B35-448B-BBA9-EE0DBE346BFD}" type="datetimeFigureOut">
              <a:rPr lang="es-BO" smtClean="0"/>
              <a:t>15/08/2017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954325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fecha 3"/>
          <p:cNvSpPr>
            <a:spLocks noGrp="1"/>
          </p:cNvSpPr>
          <p:nvPr>
            <p:ph type="dt" sz="half" idx="10"/>
          </p:nvPr>
        </p:nvSpPr>
        <p:spPr/>
        <p:txBody>
          <a:bodyPr/>
          <a:lstStyle/>
          <a:p>
            <a:fld id="{1E10CFF2-0B35-448B-BBA9-EE0DBE346BFD}" type="datetimeFigureOut">
              <a:rPr lang="es-BO" smtClean="0"/>
              <a:t>15/08/2017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186103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B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fecha 3"/>
          <p:cNvSpPr>
            <a:spLocks noGrp="1"/>
          </p:cNvSpPr>
          <p:nvPr>
            <p:ph type="dt" sz="half" idx="10"/>
          </p:nvPr>
        </p:nvSpPr>
        <p:spPr/>
        <p:txBody>
          <a:bodyPr/>
          <a:lstStyle/>
          <a:p>
            <a:fld id="{1E10CFF2-0B35-448B-BBA9-EE0DBE346BFD}" type="datetimeFigureOut">
              <a:rPr lang="es-BO" smtClean="0"/>
              <a:t>15/08/2017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3332484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fecha 3"/>
          <p:cNvSpPr>
            <a:spLocks noGrp="1"/>
          </p:cNvSpPr>
          <p:nvPr>
            <p:ph type="dt" sz="half" idx="10"/>
          </p:nvPr>
        </p:nvSpPr>
        <p:spPr/>
        <p:txBody>
          <a:bodyPr/>
          <a:lstStyle/>
          <a:p>
            <a:fld id="{1E10CFF2-0B35-448B-BBA9-EE0DBE346BFD}" type="datetimeFigureOut">
              <a:rPr lang="es-BO" smtClean="0"/>
              <a:t>15/08/2017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2662005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B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E10CFF2-0B35-448B-BBA9-EE0DBE346BFD}" type="datetimeFigureOut">
              <a:rPr lang="es-BO" smtClean="0"/>
              <a:t>15/08/2017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62059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Marcador de fecha 4"/>
          <p:cNvSpPr>
            <a:spLocks noGrp="1"/>
          </p:cNvSpPr>
          <p:nvPr>
            <p:ph type="dt" sz="half" idx="10"/>
          </p:nvPr>
        </p:nvSpPr>
        <p:spPr/>
        <p:txBody>
          <a:bodyPr/>
          <a:lstStyle/>
          <a:p>
            <a:fld id="{1E10CFF2-0B35-448B-BBA9-EE0DBE346BFD}" type="datetimeFigureOut">
              <a:rPr lang="es-BO" smtClean="0"/>
              <a:t>15/08/2017</a:t>
            </a:fld>
            <a:endParaRPr lang="es-BO"/>
          </a:p>
        </p:txBody>
      </p:sp>
      <p:sp>
        <p:nvSpPr>
          <p:cNvPr id="6" name="Marcador de pie de página 5"/>
          <p:cNvSpPr>
            <a:spLocks noGrp="1"/>
          </p:cNvSpPr>
          <p:nvPr>
            <p:ph type="ftr" sz="quarter" idx="11"/>
          </p:nvPr>
        </p:nvSpPr>
        <p:spPr/>
        <p:txBody>
          <a:bodyPr/>
          <a:lstStyle/>
          <a:p>
            <a:endParaRPr lang="es-BO"/>
          </a:p>
        </p:txBody>
      </p:sp>
      <p:sp>
        <p:nvSpPr>
          <p:cNvPr id="7" name="Marcador de número de diapositiva 6"/>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1546054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B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7" name="Marcador de fecha 6"/>
          <p:cNvSpPr>
            <a:spLocks noGrp="1"/>
          </p:cNvSpPr>
          <p:nvPr>
            <p:ph type="dt" sz="half" idx="10"/>
          </p:nvPr>
        </p:nvSpPr>
        <p:spPr/>
        <p:txBody>
          <a:bodyPr/>
          <a:lstStyle/>
          <a:p>
            <a:fld id="{1E10CFF2-0B35-448B-BBA9-EE0DBE346BFD}" type="datetimeFigureOut">
              <a:rPr lang="es-BO" smtClean="0"/>
              <a:t>15/08/2017</a:t>
            </a:fld>
            <a:endParaRPr lang="es-BO"/>
          </a:p>
        </p:txBody>
      </p:sp>
      <p:sp>
        <p:nvSpPr>
          <p:cNvPr id="8" name="Marcador de pie de página 7"/>
          <p:cNvSpPr>
            <a:spLocks noGrp="1"/>
          </p:cNvSpPr>
          <p:nvPr>
            <p:ph type="ftr" sz="quarter" idx="11"/>
          </p:nvPr>
        </p:nvSpPr>
        <p:spPr/>
        <p:txBody>
          <a:bodyPr/>
          <a:lstStyle/>
          <a:p>
            <a:endParaRPr lang="es-BO"/>
          </a:p>
        </p:txBody>
      </p:sp>
      <p:sp>
        <p:nvSpPr>
          <p:cNvPr id="9" name="Marcador de número de diapositiva 8"/>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292870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fecha 2"/>
          <p:cNvSpPr>
            <a:spLocks noGrp="1"/>
          </p:cNvSpPr>
          <p:nvPr>
            <p:ph type="dt" sz="half" idx="10"/>
          </p:nvPr>
        </p:nvSpPr>
        <p:spPr/>
        <p:txBody>
          <a:bodyPr/>
          <a:lstStyle/>
          <a:p>
            <a:fld id="{1E10CFF2-0B35-448B-BBA9-EE0DBE346BFD}" type="datetimeFigureOut">
              <a:rPr lang="es-BO" smtClean="0"/>
              <a:t>15/08/2017</a:t>
            </a:fld>
            <a:endParaRPr lang="es-BO"/>
          </a:p>
        </p:txBody>
      </p:sp>
      <p:sp>
        <p:nvSpPr>
          <p:cNvPr id="4" name="Marcador de pie de página 3"/>
          <p:cNvSpPr>
            <a:spLocks noGrp="1"/>
          </p:cNvSpPr>
          <p:nvPr>
            <p:ph type="ftr" sz="quarter" idx="11"/>
          </p:nvPr>
        </p:nvSpPr>
        <p:spPr/>
        <p:txBody>
          <a:bodyPr/>
          <a:lstStyle/>
          <a:p>
            <a:endParaRPr lang="es-BO"/>
          </a:p>
        </p:txBody>
      </p:sp>
      <p:sp>
        <p:nvSpPr>
          <p:cNvPr id="5" name="Marcador de número de diapositiva 4"/>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3599871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E10CFF2-0B35-448B-BBA9-EE0DBE346BFD}" type="datetimeFigureOut">
              <a:rPr lang="es-BO" smtClean="0"/>
              <a:t>15/08/2017</a:t>
            </a:fld>
            <a:endParaRPr lang="es-BO"/>
          </a:p>
        </p:txBody>
      </p:sp>
      <p:sp>
        <p:nvSpPr>
          <p:cNvPr id="3" name="Marcador de pie de página 2"/>
          <p:cNvSpPr>
            <a:spLocks noGrp="1"/>
          </p:cNvSpPr>
          <p:nvPr>
            <p:ph type="ftr" sz="quarter" idx="11"/>
          </p:nvPr>
        </p:nvSpPr>
        <p:spPr/>
        <p:txBody>
          <a:bodyPr/>
          <a:lstStyle/>
          <a:p>
            <a:endParaRPr lang="es-BO"/>
          </a:p>
        </p:txBody>
      </p:sp>
      <p:sp>
        <p:nvSpPr>
          <p:cNvPr id="4" name="Marcador de número de diapositiva 3"/>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2547496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B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E10CFF2-0B35-448B-BBA9-EE0DBE346BFD}" type="datetimeFigureOut">
              <a:rPr lang="es-BO" smtClean="0"/>
              <a:t>15/08/2017</a:t>
            </a:fld>
            <a:endParaRPr lang="es-BO"/>
          </a:p>
        </p:txBody>
      </p:sp>
      <p:sp>
        <p:nvSpPr>
          <p:cNvPr id="6" name="Marcador de pie de página 5"/>
          <p:cNvSpPr>
            <a:spLocks noGrp="1"/>
          </p:cNvSpPr>
          <p:nvPr>
            <p:ph type="ftr" sz="quarter" idx="11"/>
          </p:nvPr>
        </p:nvSpPr>
        <p:spPr/>
        <p:txBody>
          <a:bodyPr/>
          <a:lstStyle/>
          <a:p>
            <a:endParaRPr lang="es-BO"/>
          </a:p>
        </p:txBody>
      </p:sp>
      <p:sp>
        <p:nvSpPr>
          <p:cNvPr id="7" name="Marcador de número de diapositiva 6"/>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28993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B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B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E10CFF2-0B35-448B-BBA9-EE0DBE346BFD}" type="datetimeFigureOut">
              <a:rPr lang="es-BO" smtClean="0"/>
              <a:t>15/08/2017</a:t>
            </a:fld>
            <a:endParaRPr lang="es-BO"/>
          </a:p>
        </p:txBody>
      </p:sp>
      <p:sp>
        <p:nvSpPr>
          <p:cNvPr id="6" name="Marcador de pie de página 5"/>
          <p:cNvSpPr>
            <a:spLocks noGrp="1"/>
          </p:cNvSpPr>
          <p:nvPr>
            <p:ph type="ftr" sz="quarter" idx="11"/>
          </p:nvPr>
        </p:nvSpPr>
        <p:spPr/>
        <p:txBody>
          <a:bodyPr/>
          <a:lstStyle/>
          <a:p>
            <a:endParaRPr lang="es-BO"/>
          </a:p>
        </p:txBody>
      </p:sp>
      <p:sp>
        <p:nvSpPr>
          <p:cNvPr id="7" name="Marcador de número de diapositiva 6"/>
          <p:cNvSpPr>
            <a:spLocks noGrp="1"/>
          </p:cNvSpPr>
          <p:nvPr>
            <p:ph type="sldNum" sz="quarter" idx="12"/>
          </p:nvPr>
        </p:nvSpPr>
        <p:spPr/>
        <p:txBody>
          <a:bodyPr/>
          <a:lstStyle/>
          <a:p>
            <a:fld id="{6AEE703B-16B2-4918-9296-90BC6B78B820}" type="slidenum">
              <a:rPr lang="es-BO" smtClean="0"/>
              <a:t>‹Nº›</a:t>
            </a:fld>
            <a:endParaRPr lang="es-BO"/>
          </a:p>
        </p:txBody>
      </p:sp>
    </p:spTree>
    <p:extLst>
      <p:ext uri="{BB962C8B-B14F-4D97-AF65-F5344CB8AC3E}">
        <p14:creationId xmlns:p14="http://schemas.microsoft.com/office/powerpoint/2010/main" val="3646434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B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10CFF2-0B35-448B-BBA9-EE0DBE346BFD}" type="datetimeFigureOut">
              <a:rPr lang="es-BO" smtClean="0"/>
              <a:t>15/08/2017</a:t>
            </a:fld>
            <a:endParaRPr lang="es-B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B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EE703B-16B2-4918-9296-90BC6B78B820}" type="slidenum">
              <a:rPr lang="es-BO" smtClean="0"/>
              <a:t>‹Nº›</a:t>
            </a:fld>
            <a:endParaRPr lang="es-BO"/>
          </a:p>
        </p:txBody>
      </p:sp>
    </p:spTree>
    <p:extLst>
      <p:ext uri="{BB962C8B-B14F-4D97-AF65-F5344CB8AC3E}">
        <p14:creationId xmlns:p14="http://schemas.microsoft.com/office/powerpoint/2010/main" val="103069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70634"/>
          </a:xfrm>
          <a:prstGeom prst="rect">
            <a:avLst/>
          </a:prstGeom>
        </p:spPr>
      </p:pic>
      <p:sp>
        <p:nvSpPr>
          <p:cNvPr id="2" name="Título 1"/>
          <p:cNvSpPr>
            <a:spLocks noGrp="1"/>
          </p:cNvSpPr>
          <p:nvPr>
            <p:ph type="ctrTitle"/>
          </p:nvPr>
        </p:nvSpPr>
        <p:spPr>
          <a:xfrm>
            <a:off x="1524000" y="563418"/>
            <a:ext cx="9144000" cy="2946545"/>
          </a:xfrm>
        </p:spPr>
        <p:txBody>
          <a:bodyPr>
            <a:normAutofit/>
          </a:bodyPr>
          <a:lstStyle/>
          <a:p>
            <a:r>
              <a:rPr lang="es-BO" sz="4400" b="1" dirty="0">
                <a:solidFill>
                  <a:srgbClr val="FFC000"/>
                </a:solidFill>
                <a:effectLst>
                  <a:outerShdw blurRad="38100" dist="38100" dir="2700000" algn="tl">
                    <a:srgbClr val="000000">
                      <a:alpha val="43137"/>
                    </a:srgbClr>
                  </a:outerShdw>
                </a:effectLst>
              </a:rPr>
              <a:t>ANALISIS DEL MANEJO DE </a:t>
            </a:r>
            <a:r>
              <a:rPr lang="es-BO" sz="4400" b="1" dirty="0" smtClean="0">
                <a:solidFill>
                  <a:srgbClr val="FFC000"/>
                </a:solidFill>
                <a:effectLst>
                  <a:outerShdw blurRad="38100" dist="38100" dir="2700000" algn="tl">
                    <a:srgbClr val="000000">
                      <a:alpha val="43137"/>
                    </a:srgbClr>
                  </a:outerShdw>
                </a:effectLst>
              </a:rPr>
              <a:t/>
            </a:r>
            <a:br>
              <a:rPr lang="es-BO" sz="4400" b="1" dirty="0" smtClean="0">
                <a:solidFill>
                  <a:srgbClr val="FFC000"/>
                </a:solidFill>
                <a:effectLst>
                  <a:outerShdw blurRad="38100" dist="38100" dir="2700000" algn="tl">
                    <a:srgbClr val="000000">
                      <a:alpha val="43137"/>
                    </a:srgbClr>
                  </a:outerShdw>
                </a:effectLst>
              </a:rPr>
            </a:br>
            <a:r>
              <a:rPr lang="es-BO" sz="4400" b="1" dirty="0" smtClean="0">
                <a:solidFill>
                  <a:srgbClr val="FFC000"/>
                </a:solidFill>
                <a:effectLst>
                  <a:outerShdw blurRad="38100" dist="38100" dir="2700000" algn="tl">
                    <a:srgbClr val="000000">
                      <a:alpha val="43137"/>
                    </a:srgbClr>
                  </a:outerShdw>
                </a:effectLst>
              </a:rPr>
              <a:t>LOS </a:t>
            </a:r>
            <a:r>
              <a:rPr lang="es-BO" sz="4400" b="1" dirty="0">
                <a:solidFill>
                  <a:srgbClr val="FFC000"/>
                </a:solidFill>
                <a:effectLst>
                  <a:outerShdw blurRad="38100" dist="38100" dir="2700000" algn="tl">
                    <a:srgbClr val="000000">
                      <a:alpha val="43137"/>
                    </a:srgbClr>
                  </a:outerShdw>
                </a:effectLst>
              </a:rPr>
              <a:t>COMUNES </a:t>
            </a:r>
            <a:r>
              <a:rPr lang="es-BO" sz="4400" b="1" dirty="0" smtClean="0">
                <a:solidFill>
                  <a:srgbClr val="FFC000"/>
                </a:solidFill>
                <a:effectLst>
                  <a:outerShdw blurRad="38100" dist="38100" dir="2700000" algn="tl">
                    <a:srgbClr val="000000">
                      <a:alpha val="43137"/>
                    </a:srgbClr>
                  </a:outerShdw>
                </a:effectLst>
              </a:rPr>
              <a:t>DE</a:t>
            </a:r>
            <a:br>
              <a:rPr lang="es-BO" sz="4400" b="1" dirty="0" smtClean="0">
                <a:solidFill>
                  <a:srgbClr val="FFC000"/>
                </a:solidFill>
                <a:effectLst>
                  <a:outerShdw blurRad="38100" dist="38100" dir="2700000" algn="tl">
                    <a:srgbClr val="000000">
                      <a:alpha val="43137"/>
                    </a:srgbClr>
                  </a:outerShdw>
                </a:effectLst>
              </a:rPr>
            </a:br>
            <a:r>
              <a:rPr lang="es-BO" sz="4400" b="1" dirty="0" smtClean="0">
                <a:solidFill>
                  <a:srgbClr val="FFC000"/>
                </a:solidFill>
                <a:effectLst>
                  <a:outerShdw blurRad="38100" dist="38100" dir="2700000" algn="tl">
                    <a:srgbClr val="000000">
                      <a:alpha val="43137"/>
                    </a:srgbClr>
                  </a:outerShdw>
                </a:effectLst>
              </a:rPr>
              <a:t>ELINOR OSTROM</a:t>
            </a:r>
            <a:br>
              <a:rPr lang="es-BO" sz="4400" b="1" dirty="0" smtClean="0">
                <a:solidFill>
                  <a:srgbClr val="FFC000"/>
                </a:solidFill>
                <a:effectLst>
                  <a:outerShdw blurRad="38100" dist="38100" dir="2700000" algn="tl">
                    <a:srgbClr val="000000">
                      <a:alpha val="43137"/>
                    </a:srgbClr>
                  </a:outerShdw>
                </a:effectLst>
              </a:rPr>
            </a:br>
            <a:endParaRPr lang="es-BO" sz="4400" b="1" dirty="0">
              <a:solidFill>
                <a:srgbClr val="FFC000"/>
              </a:solidFill>
              <a:effectLst>
                <a:outerShdw blurRad="38100" dist="38100" dir="2700000" algn="tl">
                  <a:srgbClr val="000000">
                    <a:alpha val="43137"/>
                  </a:srgbClr>
                </a:outerShdw>
              </a:effectLst>
            </a:endParaRPr>
          </a:p>
        </p:txBody>
      </p:sp>
      <p:sp>
        <p:nvSpPr>
          <p:cNvPr id="3" name="Subtítulo 2"/>
          <p:cNvSpPr>
            <a:spLocks noGrp="1"/>
          </p:cNvSpPr>
          <p:nvPr>
            <p:ph type="subTitle" idx="1"/>
          </p:nvPr>
        </p:nvSpPr>
        <p:spPr>
          <a:xfrm>
            <a:off x="1524000" y="3602038"/>
            <a:ext cx="9144000" cy="2102076"/>
          </a:xfrm>
        </p:spPr>
        <p:txBody>
          <a:bodyPr>
            <a:normAutofit fontScale="92500" lnSpcReduction="20000"/>
          </a:bodyPr>
          <a:lstStyle/>
          <a:p>
            <a:r>
              <a:rPr lang="es-BO" sz="4000" dirty="0" smtClean="0">
                <a:solidFill>
                  <a:schemeClr val="bg1"/>
                </a:solidFill>
              </a:rPr>
              <a:t>Participantes:</a:t>
            </a:r>
          </a:p>
          <a:p>
            <a:r>
              <a:rPr lang="es-BO" sz="4000" dirty="0" smtClean="0">
                <a:solidFill>
                  <a:schemeClr val="bg1"/>
                </a:solidFill>
              </a:rPr>
              <a:t>M</a:t>
            </a:r>
            <a:r>
              <a:rPr lang="es-BO" sz="4000" dirty="0">
                <a:solidFill>
                  <a:schemeClr val="bg1"/>
                </a:solidFill>
              </a:rPr>
              <a:t>. Antonieta </a:t>
            </a:r>
            <a:r>
              <a:rPr lang="es-BO" sz="4000" dirty="0" err="1">
                <a:solidFill>
                  <a:schemeClr val="bg1"/>
                </a:solidFill>
              </a:rPr>
              <a:t>Montevilla</a:t>
            </a:r>
            <a:r>
              <a:rPr lang="es-BO" sz="4000" dirty="0">
                <a:solidFill>
                  <a:schemeClr val="bg1"/>
                </a:solidFill>
              </a:rPr>
              <a:t> </a:t>
            </a:r>
            <a:r>
              <a:rPr lang="es-BO" sz="4000" dirty="0" smtClean="0">
                <a:solidFill>
                  <a:schemeClr val="bg1"/>
                </a:solidFill>
              </a:rPr>
              <a:t>Vera</a:t>
            </a:r>
            <a:endParaRPr lang="es-BO" sz="4000" dirty="0">
              <a:solidFill>
                <a:schemeClr val="bg1"/>
              </a:solidFill>
            </a:endParaRPr>
          </a:p>
          <a:p>
            <a:r>
              <a:rPr lang="es-BO" sz="4000" dirty="0">
                <a:solidFill>
                  <a:schemeClr val="bg1"/>
                </a:solidFill>
              </a:rPr>
              <a:t>Dario Alcazar Postigo</a:t>
            </a:r>
          </a:p>
          <a:p>
            <a:r>
              <a:rPr lang="es-BO" sz="4000" dirty="0">
                <a:solidFill>
                  <a:schemeClr val="bg1"/>
                </a:solidFill>
              </a:rPr>
              <a:t>Adriana Cornejo Masco</a:t>
            </a:r>
          </a:p>
          <a:p>
            <a:endParaRPr lang="es-BO" dirty="0"/>
          </a:p>
        </p:txBody>
      </p:sp>
    </p:spTree>
    <p:extLst>
      <p:ext uri="{BB962C8B-B14F-4D97-AF65-F5344CB8AC3E}">
        <p14:creationId xmlns:p14="http://schemas.microsoft.com/office/powerpoint/2010/main" val="2350227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70634"/>
          </a:xfrm>
          <a:prstGeom prst="rect">
            <a:avLst/>
          </a:prstGeom>
        </p:spPr>
      </p:pic>
      <p:sp>
        <p:nvSpPr>
          <p:cNvPr id="2" name="Título 1"/>
          <p:cNvSpPr>
            <a:spLocks noGrp="1"/>
          </p:cNvSpPr>
          <p:nvPr>
            <p:ph type="title"/>
          </p:nvPr>
        </p:nvSpPr>
        <p:spPr>
          <a:xfrm>
            <a:off x="838200" y="365125"/>
            <a:ext cx="10515600" cy="4231589"/>
          </a:xfrm>
        </p:spPr>
        <p:txBody>
          <a:bodyPr>
            <a:normAutofit/>
          </a:bodyPr>
          <a:lstStyle/>
          <a:p>
            <a:r>
              <a:rPr lang="es-BO" sz="4900" b="1" dirty="0">
                <a:solidFill>
                  <a:srgbClr val="FFC000"/>
                </a:solidFill>
                <a:effectLst>
                  <a:outerShdw blurRad="38100" dist="38100" dir="2700000" algn="tl">
                    <a:srgbClr val="000000">
                      <a:alpha val="43137"/>
                    </a:srgbClr>
                  </a:outerShdw>
                </a:effectLst>
              </a:rPr>
              <a:t>1.- Cuales las fortalezas (lo novedoso e interesante) del enfoque de “manejo de los comunes” –auto-gobernanza- presentado en el trabajo de </a:t>
            </a:r>
            <a:r>
              <a:rPr lang="es-BO" sz="4900" b="1" dirty="0" err="1">
                <a:solidFill>
                  <a:srgbClr val="FFC000"/>
                </a:solidFill>
                <a:effectLst>
                  <a:outerShdw blurRad="38100" dist="38100" dir="2700000" algn="tl">
                    <a:srgbClr val="000000">
                      <a:alpha val="43137"/>
                    </a:srgbClr>
                  </a:outerShdw>
                </a:effectLst>
              </a:rPr>
              <a:t>Elinor</a:t>
            </a:r>
            <a:r>
              <a:rPr lang="es-BO" sz="4900" b="1" dirty="0">
                <a:solidFill>
                  <a:srgbClr val="FFC000"/>
                </a:solidFill>
                <a:effectLst>
                  <a:outerShdw blurRad="38100" dist="38100" dir="2700000" algn="tl">
                    <a:srgbClr val="000000">
                      <a:alpha val="43137"/>
                    </a:srgbClr>
                  </a:outerShdw>
                </a:effectLst>
              </a:rPr>
              <a:t> </a:t>
            </a:r>
            <a:r>
              <a:rPr lang="es-BO" sz="4900" b="1" dirty="0" err="1">
                <a:solidFill>
                  <a:srgbClr val="FFC000"/>
                </a:solidFill>
                <a:effectLst>
                  <a:outerShdw blurRad="38100" dist="38100" dir="2700000" algn="tl">
                    <a:srgbClr val="000000">
                      <a:alpha val="43137"/>
                    </a:srgbClr>
                  </a:outerShdw>
                </a:effectLst>
              </a:rPr>
              <a:t>Ostrom</a:t>
            </a:r>
            <a:r>
              <a:rPr lang="es-BO" sz="4900" b="1" dirty="0">
                <a:solidFill>
                  <a:srgbClr val="FFC000"/>
                </a:solidFill>
                <a:effectLst>
                  <a:outerShdw blurRad="38100" dist="38100" dir="2700000" algn="tl">
                    <a:srgbClr val="000000">
                      <a:alpha val="43137"/>
                    </a:srgbClr>
                  </a:outerShdw>
                </a:effectLst>
              </a:rPr>
              <a:t>? Cuáles sus debilidades? (los vacíos y las contradiccione</a:t>
            </a:r>
            <a:r>
              <a:rPr lang="es-BO" sz="4900" b="1" dirty="0">
                <a:solidFill>
                  <a:srgbClr val="FFC000"/>
                </a:solidFill>
                <a:effectLst>
                  <a:outerShdw blurRad="38100" dist="38100" dir="2700000" algn="tl">
                    <a:srgbClr val="000000">
                      <a:alpha val="43137"/>
                    </a:srgbClr>
                  </a:outerShdw>
                </a:effectLst>
              </a:rPr>
              <a:t>s)</a:t>
            </a:r>
          </a:p>
        </p:txBody>
      </p:sp>
    </p:spTree>
    <p:extLst>
      <p:ext uri="{BB962C8B-B14F-4D97-AF65-F5344CB8AC3E}">
        <p14:creationId xmlns:p14="http://schemas.microsoft.com/office/powerpoint/2010/main" val="3152044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70634"/>
          </a:xfrm>
          <a:prstGeom prst="rect">
            <a:avLst/>
          </a:prstGeom>
        </p:spPr>
      </p:pic>
      <p:sp>
        <p:nvSpPr>
          <p:cNvPr id="2" name="Título 1"/>
          <p:cNvSpPr>
            <a:spLocks noGrp="1"/>
          </p:cNvSpPr>
          <p:nvPr>
            <p:ph type="title"/>
          </p:nvPr>
        </p:nvSpPr>
        <p:spPr>
          <a:xfrm>
            <a:off x="642553" y="0"/>
            <a:ext cx="2743200" cy="1325563"/>
          </a:xfrm>
        </p:spPr>
        <p:txBody>
          <a:bodyPr/>
          <a:lstStyle/>
          <a:p>
            <a:pPr algn="ctr"/>
            <a:r>
              <a:rPr lang="es-BO" b="1" dirty="0" smtClean="0">
                <a:solidFill>
                  <a:schemeClr val="accent4"/>
                </a:solidFill>
                <a:effectLst>
                  <a:outerShdw blurRad="38100" dist="38100" dir="2700000" algn="tl">
                    <a:srgbClr val="000000">
                      <a:alpha val="43137"/>
                    </a:srgbClr>
                  </a:outerShdw>
                </a:effectLst>
              </a:rPr>
              <a:t>Fortalezas</a:t>
            </a:r>
            <a:endParaRPr lang="es-BO" b="1" dirty="0">
              <a:solidFill>
                <a:schemeClr val="accent4"/>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1894703" y="1210962"/>
            <a:ext cx="10065068" cy="5647038"/>
          </a:xfrm>
        </p:spPr>
        <p:txBody>
          <a:bodyPr>
            <a:normAutofit/>
          </a:bodyPr>
          <a:lstStyle/>
          <a:p>
            <a:pPr marL="0" indent="0">
              <a:buNone/>
            </a:pPr>
            <a:r>
              <a:rPr lang="es-BO" sz="3000" dirty="0">
                <a:solidFill>
                  <a:schemeClr val="bg1"/>
                </a:solidFill>
              </a:rPr>
              <a:t>Basándose en la premisa de que </a:t>
            </a:r>
            <a:r>
              <a:rPr lang="es-BO" sz="3000" i="1" u="sng" dirty="0">
                <a:solidFill>
                  <a:schemeClr val="bg1"/>
                </a:solidFill>
              </a:rPr>
              <a:t>“no existe nadie mejor para gestionar sosteniblemente un “recurso de uso común” que los propios implicados”</a:t>
            </a:r>
            <a:r>
              <a:rPr lang="es-BO" sz="3000" dirty="0">
                <a:solidFill>
                  <a:schemeClr val="bg1"/>
                </a:solidFill>
              </a:rPr>
              <a:t>, la mayor fortaleza es el empoderamiento de los directamente involucrados, quienes generaran un equilibrio de fuerzas participando de manera activa. Esto es muy efectivo si se basa en tres premisas de cumplimiento estricto:</a:t>
            </a:r>
          </a:p>
          <a:p>
            <a:pPr lvl="0"/>
            <a:r>
              <a:rPr lang="es-BO" sz="3000" dirty="0">
                <a:solidFill>
                  <a:schemeClr val="bg1"/>
                </a:solidFill>
              </a:rPr>
              <a:t>Disponer de los medios e incentivos para hacerlo.</a:t>
            </a:r>
          </a:p>
          <a:p>
            <a:pPr lvl="0"/>
            <a:r>
              <a:rPr lang="es-BO" sz="3000" dirty="0">
                <a:solidFill>
                  <a:schemeClr val="bg1"/>
                </a:solidFill>
              </a:rPr>
              <a:t>La existencia de mecanismos de comunicación necesarios para su implicación. </a:t>
            </a:r>
          </a:p>
          <a:p>
            <a:pPr lvl="0"/>
            <a:r>
              <a:rPr lang="es-BO" sz="3000" dirty="0">
                <a:solidFill>
                  <a:schemeClr val="bg1"/>
                </a:solidFill>
              </a:rPr>
              <a:t>Un criterio de justicia basado en el reparto equitativo de los costos y beneficios.</a:t>
            </a:r>
          </a:p>
          <a:p>
            <a:pPr marL="0" indent="0">
              <a:buNone/>
            </a:pPr>
            <a:endParaRPr lang="es-BO" dirty="0"/>
          </a:p>
        </p:txBody>
      </p:sp>
    </p:spTree>
    <p:extLst>
      <p:ext uri="{BB962C8B-B14F-4D97-AF65-F5344CB8AC3E}">
        <p14:creationId xmlns:p14="http://schemas.microsoft.com/office/powerpoint/2010/main" val="1821295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399" y="152400"/>
            <a:ext cx="12192001" cy="6870634"/>
          </a:xfrm>
          <a:prstGeom prst="rect">
            <a:avLst/>
          </a:prstGeom>
        </p:spPr>
      </p:pic>
      <p:sp>
        <p:nvSpPr>
          <p:cNvPr id="3" name="Marcador de contenido 2"/>
          <p:cNvSpPr>
            <a:spLocks noGrp="1"/>
          </p:cNvSpPr>
          <p:nvPr>
            <p:ph idx="1"/>
          </p:nvPr>
        </p:nvSpPr>
        <p:spPr>
          <a:xfrm>
            <a:off x="838200" y="1161535"/>
            <a:ext cx="10515600" cy="5515036"/>
          </a:xfrm>
        </p:spPr>
        <p:txBody>
          <a:bodyPr>
            <a:normAutofit fontScale="92500" lnSpcReduction="10000"/>
          </a:bodyPr>
          <a:lstStyle/>
          <a:p>
            <a:pPr marL="0" indent="0">
              <a:buNone/>
            </a:pPr>
            <a:r>
              <a:rPr lang="es-BO" sz="3200" dirty="0">
                <a:solidFill>
                  <a:schemeClr val="bg1"/>
                </a:solidFill>
              </a:rPr>
              <a:t>Basada en las formas de ejercer el derecho de propiedad en el ámbito de bienes comunes que son: el acceso, la extracción, el manejo, la exclusión y la alienación.</a:t>
            </a:r>
          </a:p>
          <a:p>
            <a:pPr marL="0" indent="0">
              <a:buNone/>
            </a:pPr>
            <a:r>
              <a:rPr lang="es-BO" sz="3200" dirty="0">
                <a:solidFill>
                  <a:schemeClr val="bg1"/>
                </a:solidFill>
              </a:rPr>
              <a:t> </a:t>
            </a:r>
          </a:p>
          <a:p>
            <a:pPr marL="0" indent="0">
              <a:buNone/>
            </a:pPr>
            <a:r>
              <a:rPr lang="es-BO" sz="3200" dirty="0">
                <a:solidFill>
                  <a:schemeClr val="bg1"/>
                </a:solidFill>
              </a:rPr>
              <a:t>Este tipo de regulación demanda a su vez:</a:t>
            </a:r>
          </a:p>
          <a:p>
            <a:pPr lvl="0"/>
            <a:r>
              <a:rPr lang="es-BO" sz="3200" dirty="0">
                <a:solidFill>
                  <a:schemeClr val="bg1"/>
                </a:solidFill>
              </a:rPr>
              <a:t>La gestión de los bienes comunes.</a:t>
            </a:r>
          </a:p>
          <a:p>
            <a:pPr lvl="0"/>
            <a:r>
              <a:rPr lang="es-BO" sz="3200" dirty="0">
                <a:solidFill>
                  <a:schemeClr val="bg1"/>
                </a:solidFill>
              </a:rPr>
              <a:t>Acción colectiva.</a:t>
            </a:r>
          </a:p>
          <a:p>
            <a:pPr lvl="0"/>
            <a:r>
              <a:rPr lang="es-BO" sz="3200" dirty="0">
                <a:solidFill>
                  <a:schemeClr val="bg1"/>
                </a:solidFill>
              </a:rPr>
              <a:t>Adaptabilidad en las reglas de regulación y administración de los bienes.</a:t>
            </a:r>
          </a:p>
          <a:p>
            <a:pPr lvl="0"/>
            <a:r>
              <a:rPr lang="es-BO" sz="3200" dirty="0">
                <a:solidFill>
                  <a:schemeClr val="bg1"/>
                </a:solidFill>
              </a:rPr>
              <a:t>Incentivos sustanciales para actuar en forma oportuna.</a:t>
            </a:r>
          </a:p>
          <a:p>
            <a:pPr lvl="0"/>
            <a:r>
              <a:rPr lang="es-BO" sz="3200" dirty="0">
                <a:solidFill>
                  <a:schemeClr val="bg1"/>
                </a:solidFill>
              </a:rPr>
              <a:t>Regulación horizontal basada en la integración de redes más que una subordinación jerárquica. </a:t>
            </a:r>
          </a:p>
          <a:p>
            <a:endParaRPr lang="es-BO" dirty="0">
              <a:solidFill>
                <a:schemeClr val="bg1"/>
              </a:solidFill>
            </a:endParaRPr>
          </a:p>
        </p:txBody>
      </p:sp>
    </p:spTree>
    <p:extLst>
      <p:ext uri="{BB962C8B-B14F-4D97-AF65-F5344CB8AC3E}">
        <p14:creationId xmlns:p14="http://schemas.microsoft.com/office/powerpoint/2010/main" val="5931219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70634"/>
          </a:xfrm>
          <a:prstGeom prst="rect">
            <a:avLst/>
          </a:prstGeom>
        </p:spPr>
      </p:pic>
      <p:sp>
        <p:nvSpPr>
          <p:cNvPr id="2" name="Título 1"/>
          <p:cNvSpPr>
            <a:spLocks noGrp="1"/>
          </p:cNvSpPr>
          <p:nvPr>
            <p:ph type="title"/>
          </p:nvPr>
        </p:nvSpPr>
        <p:spPr>
          <a:xfrm>
            <a:off x="838200" y="82377"/>
            <a:ext cx="10515600" cy="1048137"/>
          </a:xfrm>
        </p:spPr>
        <p:txBody>
          <a:bodyPr/>
          <a:lstStyle/>
          <a:p>
            <a:r>
              <a:rPr lang="es-BO" b="1" dirty="0" smtClean="0">
                <a:solidFill>
                  <a:srgbClr val="FFC000"/>
                </a:solidFill>
                <a:effectLst>
                  <a:outerShdw blurRad="38100" dist="38100" dir="2700000" algn="tl">
                    <a:srgbClr val="000000">
                      <a:alpha val="43137"/>
                    </a:srgbClr>
                  </a:outerShdw>
                </a:effectLst>
              </a:rPr>
              <a:t>Debilidades</a:t>
            </a:r>
            <a:endParaRPr lang="es-BO" dirty="0">
              <a:solidFill>
                <a:srgbClr val="FFC000"/>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1637271" y="1153301"/>
            <a:ext cx="10515600" cy="5659395"/>
          </a:xfrm>
        </p:spPr>
        <p:txBody>
          <a:bodyPr>
            <a:normAutofit fontScale="92500" lnSpcReduction="20000"/>
          </a:bodyPr>
          <a:lstStyle/>
          <a:p>
            <a:pPr lvl="0"/>
            <a:r>
              <a:rPr lang="es-BO" sz="3200" dirty="0">
                <a:solidFill>
                  <a:schemeClr val="bg1"/>
                </a:solidFill>
              </a:rPr>
              <a:t>La debilidad radica en que el poder tiende a corromper a las cabezas que conlleven poder transitorio y quieran salir de lo preestablecido o regulado para satisfacerse a sí mismos o a su grupo específico. </a:t>
            </a:r>
          </a:p>
          <a:p>
            <a:pPr lvl="0"/>
            <a:r>
              <a:rPr lang="es-BO" sz="3200" dirty="0">
                <a:solidFill>
                  <a:schemeClr val="bg1"/>
                </a:solidFill>
              </a:rPr>
              <a:t>La informalidad es una debilidad seria que podría complicar la naturaleza clara del porque se gestionó la </a:t>
            </a:r>
            <a:r>
              <a:rPr lang="es-BO" sz="3200" dirty="0" err="1">
                <a:solidFill>
                  <a:schemeClr val="bg1"/>
                </a:solidFill>
              </a:rPr>
              <a:t>autogobernanza</a:t>
            </a:r>
            <a:r>
              <a:rPr lang="es-BO" sz="3200" dirty="0">
                <a:solidFill>
                  <a:schemeClr val="bg1"/>
                </a:solidFill>
              </a:rPr>
              <a:t>, es importante a la larga legitimar el origen de dicha asociación, sus integrantes, sus competencias y legalizarla en la medida de lo posible, lógicamente se deberá complementar con política de gestión pública la formalización de estos grupos.</a:t>
            </a:r>
          </a:p>
          <a:p>
            <a:pPr lvl="0"/>
            <a:r>
              <a:rPr lang="es-BO" sz="3200" dirty="0">
                <a:solidFill>
                  <a:schemeClr val="bg1"/>
                </a:solidFill>
              </a:rPr>
              <a:t>Regularmente los más activos en las gestiones colectivas son los que primero encabezan estos grupos y los que más requieren ese poder para fines personales.</a:t>
            </a:r>
          </a:p>
          <a:p>
            <a:pPr lvl="0"/>
            <a:r>
              <a:rPr lang="es-BO" sz="3200" dirty="0">
                <a:solidFill>
                  <a:schemeClr val="bg1"/>
                </a:solidFill>
              </a:rPr>
              <a:t>La informalidad puede llevarnos a replicar modelos funcionales que no coadyuven en la soberanía tecnológica e investigación.</a:t>
            </a:r>
          </a:p>
          <a:p>
            <a:endParaRPr lang="es-BO" dirty="0"/>
          </a:p>
        </p:txBody>
      </p:sp>
    </p:spTree>
    <p:extLst>
      <p:ext uri="{BB962C8B-B14F-4D97-AF65-F5344CB8AC3E}">
        <p14:creationId xmlns:p14="http://schemas.microsoft.com/office/powerpoint/2010/main" val="211277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537"/>
            <a:ext cx="12192001" cy="6870634"/>
          </a:xfrm>
          <a:prstGeom prst="rect">
            <a:avLst/>
          </a:prstGeom>
        </p:spPr>
      </p:pic>
      <p:sp>
        <p:nvSpPr>
          <p:cNvPr id="2" name="Título 1"/>
          <p:cNvSpPr>
            <a:spLocks noGrp="1"/>
          </p:cNvSpPr>
          <p:nvPr>
            <p:ph type="title"/>
          </p:nvPr>
        </p:nvSpPr>
        <p:spPr>
          <a:xfrm>
            <a:off x="953530" y="1272514"/>
            <a:ext cx="10515600" cy="4338680"/>
          </a:xfrm>
        </p:spPr>
        <p:txBody>
          <a:bodyPr>
            <a:noAutofit/>
          </a:bodyPr>
          <a:lstStyle/>
          <a:p>
            <a:pPr algn="ctr"/>
            <a:r>
              <a:rPr lang="es-BO" b="1" dirty="0">
                <a:solidFill>
                  <a:srgbClr val="FFC000"/>
                </a:solidFill>
                <a:effectLst>
                  <a:outerShdw blurRad="38100" dist="38100" dir="2700000" algn="tl">
                    <a:srgbClr val="000000">
                      <a:alpha val="43137"/>
                    </a:srgbClr>
                  </a:outerShdw>
                </a:effectLst>
              </a:rPr>
              <a:t>2.- Utilizando el estudio sobre los comerciantes en vía pública explicar cómo y hasta que punto el concepto de Auto-gobernanza en el manejo de los recursos comunes podría ayudarnos a comprender mejor los desafíos y oportunidades de la planificación del espacio público?</a:t>
            </a:r>
            <a:br>
              <a:rPr lang="es-BO" b="1" dirty="0">
                <a:solidFill>
                  <a:srgbClr val="FFC000"/>
                </a:solidFill>
                <a:effectLst>
                  <a:outerShdw blurRad="38100" dist="38100" dir="2700000" algn="tl">
                    <a:srgbClr val="000000">
                      <a:alpha val="43137"/>
                    </a:srgbClr>
                  </a:outerShdw>
                </a:effectLst>
              </a:rPr>
            </a:br>
            <a:endParaRPr lang="es-BO"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64748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537"/>
            <a:ext cx="12192001" cy="6870634"/>
          </a:xfrm>
          <a:prstGeom prst="rect">
            <a:avLst/>
          </a:prstGeom>
        </p:spPr>
      </p:pic>
      <p:sp>
        <p:nvSpPr>
          <p:cNvPr id="3" name="Marcador de contenido 2"/>
          <p:cNvSpPr>
            <a:spLocks noGrp="1"/>
          </p:cNvSpPr>
          <p:nvPr>
            <p:ph idx="1"/>
          </p:nvPr>
        </p:nvSpPr>
        <p:spPr>
          <a:xfrm>
            <a:off x="838200" y="411892"/>
            <a:ext cx="10515600" cy="6244281"/>
          </a:xfrm>
        </p:spPr>
        <p:txBody>
          <a:bodyPr>
            <a:noAutofit/>
          </a:bodyPr>
          <a:lstStyle/>
          <a:p>
            <a:r>
              <a:rPr lang="es-BO" sz="3000" dirty="0">
                <a:solidFill>
                  <a:schemeClr val="bg1"/>
                </a:solidFill>
              </a:rPr>
              <a:t>Bueno en el caso de los comerciantes de la vía publica, ellos tienen el imaginario de que su legitimación sencilla y llanamente les significara mayores inversiones, control y regulación debido a que su lógica de expansión está basada en un manejo de clanes familiares que utilizan distintas estrategias en los diferentes sectores de la ciudad y no perciben un incentivo real al ser </a:t>
            </a:r>
            <a:r>
              <a:rPr lang="es-BO" sz="3000" dirty="0" err="1">
                <a:solidFill>
                  <a:schemeClr val="bg1"/>
                </a:solidFill>
              </a:rPr>
              <a:t>carnetizados</a:t>
            </a:r>
            <a:r>
              <a:rPr lang="es-BO" sz="3000" dirty="0">
                <a:solidFill>
                  <a:schemeClr val="bg1"/>
                </a:solidFill>
              </a:rPr>
              <a:t>.</a:t>
            </a:r>
          </a:p>
          <a:p>
            <a:r>
              <a:rPr lang="es-BO" sz="3000" dirty="0">
                <a:solidFill>
                  <a:schemeClr val="bg1"/>
                </a:solidFill>
              </a:rPr>
              <a:t>Sin embargo la regulación de sus actividades económicas puede llevar a una mejor distribución de oportunidades, por ende riqueza, que signifique una mejor calidad de vida para todos los involucrados y nos permita desarrollar un mayor control de las vías públicas como áreas de transito de la población. Adicionalmente el identificar con claridad la magnitud del sector dedicad al comercio informal nos brindaría insumos de generación de políticas de gestión para este gremio.</a:t>
            </a:r>
          </a:p>
          <a:p>
            <a:endParaRPr lang="es-BO" sz="3000" dirty="0">
              <a:solidFill>
                <a:schemeClr val="bg1"/>
              </a:solidFill>
            </a:endParaRPr>
          </a:p>
        </p:txBody>
      </p:sp>
    </p:spTree>
    <p:extLst>
      <p:ext uri="{BB962C8B-B14F-4D97-AF65-F5344CB8AC3E}">
        <p14:creationId xmlns:p14="http://schemas.microsoft.com/office/powerpoint/2010/main" val="23444699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537"/>
            <a:ext cx="12192001" cy="6870634"/>
          </a:xfrm>
          <a:prstGeom prst="rect">
            <a:avLst/>
          </a:prstGeom>
        </p:spPr>
      </p:pic>
      <p:sp>
        <p:nvSpPr>
          <p:cNvPr id="3" name="Marcador de contenido 2"/>
          <p:cNvSpPr>
            <a:spLocks noGrp="1"/>
          </p:cNvSpPr>
          <p:nvPr>
            <p:ph idx="1"/>
          </p:nvPr>
        </p:nvSpPr>
        <p:spPr>
          <a:xfrm>
            <a:off x="838200" y="411892"/>
            <a:ext cx="10515600" cy="6244281"/>
          </a:xfrm>
        </p:spPr>
        <p:txBody>
          <a:bodyPr>
            <a:noAutofit/>
          </a:bodyPr>
          <a:lstStyle/>
          <a:p>
            <a:r>
              <a:rPr lang="es-BO" sz="3000" dirty="0">
                <a:solidFill>
                  <a:schemeClr val="bg1"/>
                </a:solidFill>
              </a:rPr>
              <a:t>Adicionalmente el entender de acuerdo al concepto de </a:t>
            </a:r>
            <a:r>
              <a:rPr lang="es-BO" sz="3000" dirty="0" err="1">
                <a:solidFill>
                  <a:schemeClr val="bg1"/>
                </a:solidFill>
              </a:rPr>
              <a:t>autogobernanza</a:t>
            </a:r>
            <a:r>
              <a:rPr lang="es-BO" sz="3000" dirty="0">
                <a:solidFill>
                  <a:schemeClr val="bg1"/>
                </a:solidFill>
              </a:rPr>
              <a:t> que su propia autorregulación puede llegar a ser más efectiva que una regulación municipal, nos hace entender de otra manera los flujos de comercio de la ciudad y las posibilidades de desarrollo que tenemos al afrontar este desafío, reduciendo costos y maximizando su satisfacción y efectividad. </a:t>
            </a:r>
          </a:p>
          <a:p>
            <a:pPr marL="0" indent="0">
              <a:buNone/>
            </a:pPr>
            <a:endParaRPr lang="es-BO" sz="3000" dirty="0">
              <a:solidFill>
                <a:schemeClr val="bg1"/>
              </a:solidFill>
            </a:endParaRPr>
          </a:p>
        </p:txBody>
      </p:sp>
    </p:spTree>
    <p:extLst>
      <p:ext uri="{BB962C8B-B14F-4D97-AF65-F5344CB8AC3E}">
        <p14:creationId xmlns:p14="http://schemas.microsoft.com/office/powerpoint/2010/main" val="165715162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577</Words>
  <Application>Microsoft Office PowerPoint</Application>
  <PresentationFormat>Panorámica</PresentationFormat>
  <Paragraphs>28</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Calibri</vt:lpstr>
      <vt:lpstr>Calibri Light</vt:lpstr>
      <vt:lpstr>Tema de Office</vt:lpstr>
      <vt:lpstr>ANALISIS DEL MANEJO DE  LOS COMUNES DE ELINOR OSTROM </vt:lpstr>
      <vt:lpstr>1.- Cuales las fortalezas (lo novedoso e interesante) del enfoque de “manejo de los comunes” –auto-gobernanza- presentado en el trabajo de Elinor Ostrom? Cuáles sus debilidades? (los vacíos y las contradicciones)</vt:lpstr>
      <vt:lpstr>Fortalezas</vt:lpstr>
      <vt:lpstr>Presentación de PowerPoint</vt:lpstr>
      <vt:lpstr>Debilidades</vt:lpstr>
      <vt:lpstr>2.- Utilizando el estudio sobre los comerciantes en vía pública explicar cómo y hasta que punto el concepto de Auto-gobernanza en el manejo de los recursos comunes podría ayudarnos a comprender mejor los desafíos y oportunidades de la planificación del espacio público? </vt:lpstr>
      <vt:lpstr>Presentación de PowerPoint</vt:lpstr>
      <vt:lpstr>Presentación de PowerPoint</vt:lpstr>
    </vt:vector>
  </TitlesOfParts>
  <Company>GAMLP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REFLEXION SOBRE EL LIBRO “ECONOMÍA POPULAR EN BOLIVIA”</dc:title>
  <dc:creator>Dario Eduardo Alcazar Postigo</dc:creator>
  <cp:lastModifiedBy>Dario Eduardo Alcazar Postigo</cp:lastModifiedBy>
  <cp:revision>10</cp:revision>
  <dcterms:created xsi:type="dcterms:W3CDTF">2017-08-14T21:14:47Z</dcterms:created>
  <dcterms:modified xsi:type="dcterms:W3CDTF">2017-08-15T22:30:19Z</dcterms:modified>
</cp:coreProperties>
</file>