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Lst>
  <p:sldSz cx="9144000" cy="6858000" type="screen4x3"/>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1ADF0A03-303F-42E3-9A90-2626254DA75C}" type="datetimeFigureOut">
              <a:rPr lang="es-BO" smtClean="0"/>
              <a:pPr/>
              <a:t>14/08/2017</a:t>
            </a:fld>
            <a:endParaRPr lang="es-BO"/>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BO"/>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2B66EFD1-1D32-4583-BB25-EE8D68AEF04C}" type="slidenum">
              <a:rPr lang="es-BO" smtClean="0"/>
              <a:pPr/>
              <a:t>‹Nº›</a:t>
            </a:fld>
            <a:endParaRPr lang="es-B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ADF0A03-303F-42E3-9A90-2626254DA75C}" type="datetimeFigureOut">
              <a:rPr lang="es-BO" smtClean="0"/>
              <a:pPr/>
              <a:t>14/08/2017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2B66EFD1-1D32-4583-BB25-EE8D68AEF04C}" type="slidenum">
              <a:rPr lang="es-BO" smtClean="0"/>
              <a:pPr/>
              <a:t>‹Nº›</a:t>
            </a:fld>
            <a:endParaRPr lang="es-B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ADF0A03-303F-42E3-9A90-2626254DA75C}" type="datetimeFigureOut">
              <a:rPr lang="es-BO" smtClean="0"/>
              <a:pPr/>
              <a:t>14/08/2017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2B66EFD1-1D32-4583-BB25-EE8D68AEF04C}" type="slidenum">
              <a:rPr lang="es-BO" smtClean="0"/>
              <a:pPr/>
              <a:t>‹Nº›</a:t>
            </a:fld>
            <a:endParaRPr lang="es-B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1ADF0A03-303F-42E3-9A90-2626254DA75C}" type="datetimeFigureOut">
              <a:rPr lang="es-BO" smtClean="0"/>
              <a:pPr/>
              <a:t>14/08/2017</a:t>
            </a:fld>
            <a:endParaRPr lang="es-BO"/>
          </a:p>
        </p:txBody>
      </p:sp>
      <p:sp>
        <p:nvSpPr>
          <p:cNvPr id="9" name="8 Marcador de número de diapositiva"/>
          <p:cNvSpPr>
            <a:spLocks noGrp="1"/>
          </p:cNvSpPr>
          <p:nvPr>
            <p:ph type="sldNum" sz="quarter" idx="15"/>
          </p:nvPr>
        </p:nvSpPr>
        <p:spPr/>
        <p:txBody>
          <a:bodyPr rtlCol="0"/>
          <a:lstStyle/>
          <a:p>
            <a:fld id="{2B66EFD1-1D32-4583-BB25-EE8D68AEF04C}" type="slidenum">
              <a:rPr lang="es-BO" smtClean="0"/>
              <a:pPr/>
              <a:t>‹Nº›</a:t>
            </a:fld>
            <a:endParaRPr lang="es-BO"/>
          </a:p>
        </p:txBody>
      </p:sp>
      <p:sp>
        <p:nvSpPr>
          <p:cNvPr id="10" name="9 Marcador de pie de página"/>
          <p:cNvSpPr>
            <a:spLocks noGrp="1"/>
          </p:cNvSpPr>
          <p:nvPr>
            <p:ph type="ftr" sz="quarter" idx="16"/>
          </p:nvPr>
        </p:nvSpPr>
        <p:spPr/>
        <p:txBody>
          <a:bodyPr rtlCol="0"/>
          <a:lstStyle/>
          <a:p>
            <a:endParaRPr lang="es-B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1ADF0A03-303F-42E3-9A90-2626254DA75C}" type="datetimeFigureOut">
              <a:rPr lang="es-BO" smtClean="0"/>
              <a:pPr/>
              <a:t>14/08/2017</a:t>
            </a:fld>
            <a:endParaRPr lang="es-BO"/>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BO"/>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2B66EFD1-1D32-4583-BB25-EE8D68AEF04C}" type="slidenum">
              <a:rPr lang="es-BO" smtClean="0"/>
              <a:pPr/>
              <a:t>‹Nº›</a:t>
            </a:fld>
            <a:endParaRPr lang="es-B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1ADF0A03-303F-42E3-9A90-2626254DA75C}" type="datetimeFigureOut">
              <a:rPr lang="es-BO" smtClean="0"/>
              <a:pPr/>
              <a:t>14/08/2017</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2B66EFD1-1D32-4583-BB25-EE8D68AEF04C}" type="slidenum">
              <a:rPr lang="es-BO" smtClean="0"/>
              <a:pPr/>
              <a:t>‹Nº›</a:t>
            </a:fld>
            <a:endParaRPr lang="es-BO"/>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1ADF0A03-303F-42E3-9A90-2626254DA75C}" type="datetimeFigureOut">
              <a:rPr lang="es-BO" smtClean="0"/>
              <a:pPr/>
              <a:t>14/08/2017</a:t>
            </a:fld>
            <a:endParaRPr lang="es-BO"/>
          </a:p>
        </p:txBody>
      </p:sp>
      <p:sp>
        <p:nvSpPr>
          <p:cNvPr id="8" name="7 Marcador de pie de página"/>
          <p:cNvSpPr>
            <a:spLocks noGrp="1"/>
          </p:cNvSpPr>
          <p:nvPr>
            <p:ph type="ftr" sz="quarter" idx="11"/>
          </p:nvPr>
        </p:nvSpPr>
        <p:spPr/>
        <p:txBody>
          <a:bodyPr/>
          <a:lstStyle/>
          <a:p>
            <a:endParaRPr lang="es-BO"/>
          </a:p>
        </p:txBody>
      </p:sp>
      <p:sp>
        <p:nvSpPr>
          <p:cNvPr id="9" name="8 Marcador de número de diapositiva"/>
          <p:cNvSpPr>
            <a:spLocks noGrp="1"/>
          </p:cNvSpPr>
          <p:nvPr>
            <p:ph type="sldNum" sz="quarter" idx="12"/>
          </p:nvPr>
        </p:nvSpPr>
        <p:spPr/>
        <p:txBody>
          <a:bodyPr/>
          <a:lstStyle/>
          <a:p>
            <a:fld id="{2B66EFD1-1D32-4583-BB25-EE8D68AEF04C}" type="slidenum">
              <a:rPr lang="es-BO" smtClean="0"/>
              <a:pPr/>
              <a:t>‹Nº›</a:t>
            </a:fld>
            <a:endParaRPr lang="es-BO"/>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1ADF0A03-303F-42E3-9A90-2626254DA75C}" type="datetimeFigureOut">
              <a:rPr lang="es-BO" smtClean="0"/>
              <a:pPr/>
              <a:t>14/08/2017</a:t>
            </a:fld>
            <a:endParaRPr lang="es-BO"/>
          </a:p>
        </p:txBody>
      </p:sp>
      <p:sp>
        <p:nvSpPr>
          <p:cNvPr id="7" name="6 Marcador de número de diapositiva"/>
          <p:cNvSpPr>
            <a:spLocks noGrp="1"/>
          </p:cNvSpPr>
          <p:nvPr>
            <p:ph type="sldNum" sz="quarter" idx="11"/>
          </p:nvPr>
        </p:nvSpPr>
        <p:spPr/>
        <p:txBody>
          <a:bodyPr rtlCol="0"/>
          <a:lstStyle/>
          <a:p>
            <a:fld id="{2B66EFD1-1D32-4583-BB25-EE8D68AEF04C}" type="slidenum">
              <a:rPr lang="es-BO" smtClean="0"/>
              <a:pPr/>
              <a:t>‹Nº›</a:t>
            </a:fld>
            <a:endParaRPr lang="es-BO"/>
          </a:p>
        </p:txBody>
      </p:sp>
      <p:sp>
        <p:nvSpPr>
          <p:cNvPr id="8" name="7 Marcador de pie de página"/>
          <p:cNvSpPr>
            <a:spLocks noGrp="1"/>
          </p:cNvSpPr>
          <p:nvPr>
            <p:ph type="ftr" sz="quarter" idx="12"/>
          </p:nvPr>
        </p:nvSpPr>
        <p:spPr/>
        <p:txBody>
          <a:bodyPr rtlCol="0"/>
          <a:lstStyle/>
          <a:p>
            <a:endParaRPr lang="es-B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ADF0A03-303F-42E3-9A90-2626254DA75C}" type="datetimeFigureOut">
              <a:rPr lang="es-BO" smtClean="0"/>
              <a:pPr/>
              <a:t>14/08/2017</a:t>
            </a:fld>
            <a:endParaRPr lang="es-BO"/>
          </a:p>
        </p:txBody>
      </p:sp>
      <p:sp>
        <p:nvSpPr>
          <p:cNvPr id="3" name="2 Marcador de pie de página"/>
          <p:cNvSpPr>
            <a:spLocks noGrp="1"/>
          </p:cNvSpPr>
          <p:nvPr>
            <p:ph type="ftr" sz="quarter" idx="11"/>
          </p:nvPr>
        </p:nvSpPr>
        <p:spPr/>
        <p:txBody>
          <a:bodyPr/>
          <a:lstStyle/>
          <a:p>
            <a:endParaRPr lang="es-BO"/>
          </a:p>
        </p:txBody>
      </p:sp>
      <p:sp>
        <p:nvSpPr>
          <p:cNvPr id="4" name="3 Marcador de número de diapositiva"/>
          <p:cNvSpPr>
            <a:spLocks noGrp="1"/>
          </p:cNvSpPr>
          <p:nvPr>
            <p:ph type="sldNum" sz="quarter" idx="12"/>
          </p:nvPr>
        </p:nvSpPr>
        <p:spPr/>
        <p:txBody>
          <a:bodyPr/>
          <a:lstStyle/>
          <a:p>
            <a:fld id="{2B66EFD1-1D32-4583-BB25-EE8D68AEF04C}" type="slidenum">
              <a:rPr lang="es-BO" smtClean="0"/>
              <a:pPr/>
              <a:t>‹Nº›</a:t>
            </a:fld>
            <a:endParaRPr lang="es-B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1ADF0A03-303F-42E3-9A90-2626254DA75C}" type="datetimeFigureOut">
              <a:rPr lang="es-BO" smtClean="0"/>
              <a:pPr/>
              <a:t>14/08/2017</a:t>
            </a:fld>
            <a:endParaRPr lang="es-BO"/>
          </a:p>
        </p:txBody>
      </p:sp>
      <p:sp>
        <p:nvSpPr>
          <p:cNvPr id="22" name="21 Marcador de número de diapositiva"/>
          <p:cNvSpPr>
            <a:spLocks noGrp="1"/>
          </p:cNvSpPr>
          <p:nvPr>
            <p:ph type="sldNum" sz="quarter" idx="15"/>
          </p:nvPr>
        </p:nvSpPr>
        <p:spPr/>
        <p:txBody>
          <a:bodyPr rtlCol="0"/>
          <a:lstStyle/>
          <a:p>
            <a:fld id="{2B66EFD1-1D32-4583-BB25-EE8D68AEF04C}" type="slidenum">
              <a:rPr lang="es-BO" smtClean="0"/>
              <a:pPr/>
              <a:t>‹Nº›</a:t>
            </a:fld>
            <a:endParaRPr lang="es-BO"/>
          </a:p>
        </p:txBody>
      </p:sp>
      <p:sp>
        <p:nvSpPr>
          <p:cNvPr id="23" name="22 Marcador de pie de página"/>
          <p:cNvSpPr>
            <a:spLocks noGrp="1"/>
          </p:cNvSpPr>
          <p:nvPr>
            <p:ph type="ftr" sz="quarter" idx="16"/>
          </p:nvPr>
        </p:nvSpPr>
        <p:spPr/>
        <p:txBody>
          <a:bodyPr rtlCol="0"/>
          <a:lstStyle/>
          <a:p>
            <a:endParaRPr lang="es-B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1ADF0A03-303F-42E3-9A90-2626254DA75C}" type="datetimeFigureOut">
              <a:rPr lang="es-BO" smtClean="0"/>
              <a:pPr/>
              <a:t>14/08/2017</a:t>
            </a:fld>
            <a:endParaRPr lang="es-BO"/>
          </a:p>
        </p:txBody>
      </p:sp>
      <p:sp>
        <p:nvSpPr>
          <p:cNvPr id="18" name="17 Marcador de número de diapositiva"/>
          <p:cNvSpPr>
            <a:spLocks noGrp="1"/>
          </p:cNvSpPr>
          <p:nvPr>
            <p:ph type="sldNum" sz="quarter" idx="11"/>
          </p:nvPr>
        </p:nvSpPr>
        <p:spPr/>
        <p:txBody>
          <a:bodyPr rtlCol="0"/>
          <a:lstStyle/>
          <a:p>
            <a:fld id="{2B66EFD1-1D32-4583-BB25-EE8D68AEF04C}" type="slidenum">
              <a:rPr lang="es-BO" smtClean="0"/>
              <a:pPr/>
              <a:t>‹Nº›</a:t>
            </a:fld>
            <a:endParaRPr lang="es-BO"/>
          </a:p>
        </p:txBody>
      </p:sp>
      <p:sp>
        <p:nvSpPr>
          <p:cNvPr id="21" name="20 Marcador de pie de página"/>
          <p:cNvSpPr>
            <a:spLocks noGrp="1"/>
          </p:cNvSpPr>
          <p:nvPr>
            <p:ph type="ftr" sz="quarter" idx="12"/>
          </p:nvPr>
        </p:nvSpPr>
        <p:spPr/>
        <p:txBody>
          <a:bodyPr rtlCol="0"/>
          <a:lstStyle/>
          <a:p>
            <a:endParaRPr lang="es-B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ADF0A03-303F-42E3-9A90-2626254DA75C}" type="datetimeFigureOut">
              <a:rPr lang="es-BO" smtClean="0"/>
              <a:pPr/>
              <a:t>14/08/2017</a:t>
            </a:fld>
            <a:endParaRPr lang="es-BO"/>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BO"/>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B66EFD1-1D32-4583-BB25-EE8D68AEF04C}" type="slidenum">
              <a:rPr lang="es-BO" smtClean="0"/>
              <a:pPr/>
              <a:t>‹Nº›</a:t>
            </a:fld>
            <a:endParaRPr lang="es-BO"/>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BO" dirty="0" smtClean="0"/>
              <a:t>“Acción colectiva y gobernanza en las calles de la ciudad de La Paz” </a:t>
            </a:r>
            <a:endParaRPr lang="es-BO" dirty="0"/>
          </a:p>
        </p:txBody>
      </p:sp>
      <p:sp>
        <p:nvSpPr>
          <p:cNvPr id="3" name="2 Subtítulo"/>
          <p:cNvSpPr>
            <a:spLocks noGrp="1"/>
          </p:cNvSpPr>
          <p:nvPr>
            <p:ph type="subTitle" idx="1"/>
          </p:nvPr>
        </p:nvSpPr>
        <p:spPr>
          <a:xfrm>
            <a:off x="2411760" y="5229200"/>
            <a:ext cx="6480720" cy="1145722"/>
          </a:xfrm>
        </p:spPr>
        <p:txBody>
          <a:bodyPr>
            <a:noAutofit/>
          </a:bodyPr>
          <a:lstStyle/>
          <a:p>
            <a:r>
              <a:rPr lang="es-BO" sz="2000" dirty="0" smtClean="0"/>
              <a:t>PARTICIPANTES:  </a:t>
            </a:r>
            <a:r>
              <a:rPr lang="es-BO" sz="2000" dirty="0" err="1" smtClean="0"/>
              <a:t>Heidy</a:t>
            </a:r>
            <a:r>
              <a:rPr lang="es-BO" sz="2000" dirty="0" smtClean="0"/>
              <a:t> </a:t>
            </a:r>
            <a:r>
              <a:rPr lang="es-BO" sz="2000" dirty="0" smtClean="0"/>
              <a:t>Carrasco </a:t>
            </a:r>
            <a:r>
              <a:rPr lang="es-BO" sz="2000" dirty="0" smtClean="0"/>
              <a:t>Herrera</a:t>
            </a:r>
          </a:p>
          <a:p>
            <a:r>
              <a:rPr lang="es-BO" sz="2000" dirty="0" smtClean="0"/>
              <a:t>		           </a:t>
            </a:r>
            <a:r>
              <a:rPr lang="es-BO" sz="2000" dirty="0" err="1" smtClean="0"/>
              <a:t>Hermi</a:t>
            </a:r>
            <a:r>
              <a:rPr lang="es-BO" sz="2000" dirty="0" smtClean="0"/>
              <a:t> Cristina Aliaga Vaca</a:t>
            </a:r>
            <a:endParaRPr lang="es-BO"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901014" cy="1143000"/>
          </a:xfrm>
        </p:spPr>
        <p:txBody>
          <a:bodyPr>
            <a:normAutofit fontScale="90000"/>
          </a:bodyPr>
          <a:lstStyle/>
          <a:p>
            <a:r>
              <a:rPr lang="es-BO" sz="2000" dirty="0" smtClean="0">
                <a:solidFill>
                  <a:srgbClr val="7030A0"/>
                </a:solidFill>
              </a:rPr>
              <a:t>1) Cuales las fortalezas (lo novedoso e interesante) del enfoque de “manejo de los comunes” –auto-gobernanza- presentado en el trabajo de </a:t>
            </a:r>
            <a:r>
              <a:rPr lang="es-BO" sz="2000" dirty="0" err="1" smtClean="0">
                <a:solidFill>
                  <a:srgbClr val="7030A0"/>
                </a:solidFill>
              </a:rPr>
              <a:t>Elinor</a:t>
            </a:r>
            <a:r>
              <a:rPr lang="es-BO" sz="2000" dirty="0" smtClean="0">
                <a:solidFill>
                  <a:srgbClr val="7030A0"/>
                </a:solidFill>
              </a:rPr>
              <a:t> </a:t>
            </a:r>
            <a:r>
              <a:rPr lang="es-BO" sz="2000" dirty="0" err="1" smtClean="0">
                <a:solidFill>
                  <a:srgbClr val="7030A0"/>
                </a:solidFill>
              </a:rPr>
              <a:t>Ostrom</a:t>
            </a:r>
            <a:r>
              <a:rPr lang="es-BO" sz="2000" dirty="0" smtClean="0">
                <a:solidFill>
                  <a:srgbClr val="7030A0"/>
                </a:solidFill>
              </a:rPr>
              <a:t>? Cuáles sus debilidades? (los vacíos y las contradicciones)</a:t>
            </a:r>
            <a:endParaRPr lang="es-BO" dirty="0">
              <a:solidFill>
                <a:srgbClr val="7030A0"/>
              </a:solidFill>
            </a:endParaRPr>
          </a:p>
        </p:txBody>
      </p:sp>
      <p:sp>
        <p:nvSpPr>
          <p:cNvPr id="3" name="2 Marcador de contenido"/>
          <p:cNvSpPr>
            <a:spLocks noGrp="1"/>
          </p:cNvSpPr>
          <p:nvPr>
            <p:ph sz="quarter" idx="1"/>
          </p:nvPr>
        </p:nvSpPr>
        <p:spPr>
          <a:xfrm>
            <a:off x="457200" y="1600200"/>
            <a:ext cx="8329642" cy="4873752"/>
          </a:xfrm>
        </p:spPr>
        <p:txBody>
          <a:bodyPr>
            <a:normAutofit fontScale="92500" lnSpcReduction="20000"/>
          </a:bodyPr>
          <a:lstStyle/>
          <a:p>
            <a:pPr algn="just"/>
            <a:r>
              <a:rPr lang="es-BO" dirty="0" smtClean="0"/>
              <a:t>Parte de la premisa que no existe nadie mejor para gestionar sosteniblemente un «recurso de uso común» que los propios implicados siendo que para ello existen condiciones de posibilidad: disponer de los medios e incentivos para hacerlo, la existencia de mecanismos de comunicación necesarios para su implicación, y un criterio de justicia basado en el reparto equitativo de los costos y beneficios. Que la propuesta de  </a:t>
            </a:r>
            <a:r>
              <a:rPr lang="es-BO" dirty="0" err="1" smtClean="0"/>
              <a:t>Ostrom</a:t>
            </a:r>
            <a:r>
              <a:rPr lang="es-BO" dirty="0" smtClean="0"/>
              <a:t>, requiere tomar en cuenta los aportes de la teoría de los bienes públicos desarrollada por Paul </a:t>
            </a:r>
            <a:r>
              <a:rPr lang="es-BO" dirty="0" err="1" smtClean="0"/>
              <a:t>Samuelson</a:t>
            </a:r>
            <a:r>
              <a:rPr lang="es-BO" dirty="0" smtClean="0"/>
              <a:t>  que los define como aquellos bienes que no es viable ni deseable racionar su uso y cuyo uso o consumo individual no impide el uso o consumo de otros. La gobernanza ligada a la política pública o social que está en constante relación con la sociedad, y que es ella precisamente la que requiere gestiona la política. La interacción constante entre gobernantes y gobernados que conocen lo que necesitan.  </a:t>
            </a:r>
          </a:p>
          <a:p>
            <a:endParaRPr lang="es-B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357166"/>
            <a:ext cx="8115328" cy="6116786"/>
          </a:xfrm>
        </p:spPr>
        <p:txBody>
          <a:bodyPr>
            <a:normAutofit fontScale="85000" lnSpcReduction="10000"/>
          </a:bodyPr>
          <a:lstStyle/>
          <a:p>
            <a:pPr algn="just">
              <a:spcAft>
                <a:spcPts val="0"/>
              </a:spcAft>
            </a:pPr>
            <a:r>
              <a:rPr lang="es-BO" dirty="0" smtClean="0">
                <a:solidFill>
                  <a:srgbClr val="222222"/>
                </a:solidFill>
                <a:latin typeface="Century Gothic"/>
                <a:ea typeface="Times New Roman"/>
                <a:cs typeface="Times New Roman"/>
              </a:rPr>
              <a:t>2) Utilizando el estudio sobre los comerciantes en vía pública explicar cómo y hasta que punto el concepto de Auto-gobernanza en el manejo de los recursos comunes podría ayudarnos a comprender mejor los desafíos y oportunidades de la planificación del espacio público?</a:t>
            </a:r>
            <a:endParaRPr lang="es-BO" dirty="0" smtClean="0">
              <a:latin typeface="Arial"/>
              <a:ea typeface="Calibri"/>
              <a:cs typeface="Times New Roman"/>
            </a:endParaRPr>
          </a:p>
          <a:p>
            <a:pPr algn="just">
              <a:spcAft>
                <a:spcPts val="0"/>
              </a:spcAft>
              <a:buNone/>
            </a:pPr>
            <a:endParaRPr lang="es-BO" dirty="0" smtClean="0">
              <a:latin typeface="Arial"/>
              <a:ea typeface="Calibri"/>
              <a:cs typeface="Times New Roman"/>
            </a:endParaRPr>
          </a:p>
          <a:p>
            <a:pPr algn="just">
              <a:spcAft>
                <a:spcPts val="0"/>
              </a:spcAft>
            </a:pPr>
            <a:r>
              <a:rPr lang="es-BO" dirty="0" smtClean="0">
                <a:latin typeface="Century Gothic"/>
                <a:ea typeface="Calibri"/>
                <a:cs typeface="Times New Roman"/>
              </a:rPr>
              <a:t>La gobernanza orienta a que los gobernantes deben mantener </a:t>
            </a:r>
            <a:r>
              <a:rPr lang="es-BO" dirty="0" smtClean="0">
                <a:solidFill>
                  <a:srgbClr val="222222"/>
                </a:solidFill>
                <a:latin typeface="Century Gothic"/>
                <a:ea typeface="Calibri"/>
                <a:cs typeface="Arial"/>
              </a:rPr>
              <a:t>las interacciones y acuerdos con los gobernados, para generar oportunidades y solucionar los problemas de los ciudadanos, y para construir las instituciones y normas necesarias para generar esos cambios.</a:t>
            </a:r>
            <a:r>
              <a:rPr lang="es-BO" dirty="0" smtClean="0">
                <a:latin typeface="Arial"/>
                <a:ea typeface="Calibri"/>
                <a:cs typeface="Times New Roman"/>
              </a:rPr>
              <a:t> </a:t>
            </a:r>
          </a:p>
          <a:p>
            <a:pPr algn="just">
              <a:spcAft>
                <a:spcPts val="0"/>
              </a:spcAft>
              <a:buNone/>
            </a:pPr>
            <a:endParaRPr lang="es-BO" dirty="0" smtClean="0">
              <a:latin typeface="Arial"/>
              <a:ea typeface="Calibri"/>
              <a:cs typeface="Times New Roman"/>
            </a:endParaRPr>
          </a:p>
          <a:p>
            <a:pPr algn="just">
              <a:spcAft>
                <a:spcPts val="0"/>
              </a:spcAft>
            </a:pPr>
            <a:r>
              <a:rPr lang="es-BO" dirty="0" smtClean="0">
                <a:solidFill>
                  <a:srgbClr val="222222"/>
                </a:solidFill>
                <a:latin typeface="Century Gothic"/>
                <a:ea typeface="Calibri"/>
                <a:cs typeface="Arial"/>
              </a:rPr>
              <a:t>En ese contexto el Gobierno Municipal debe generar acciones que permitan que el marco legal del mismo municipio vaya en concordancia con la realidad de la sociedad paceña, lo que a su vez permitirá una gobernabilidad mas sustentable. Los comercios se encuentran fuera de lo normado precisamente por que no se realiza esta interacción, que debiera ser el factor principal antes de la generación de la norma.</a:t>
            </a:r>
            <a:endParaRPr lang="es-BO" dirty="0" smtClean="0">
              <a:latin typeface="Arial"/>
              <a:ea typeface="Calibri"/>
              <a:cs typeface="Times New Roman"/>
            </a:endParaRPr>
          </a:p>
          <a:p>
            <a:endParaRPr lang="es-B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71</TotalTime>
  <Words>381</Words>
  <Application>Microsoft Office PowerPoint</Application>
  <PresentationFormat>Presentación en pantalla (4:3)</PresentationFormat>
  <Paragraphs>10</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Mirador</vt:lpstr>
      <vt:lpstr>“Acción colectiva y gobernanza en las calles de la ciudad de La Paz” </vt:lpstr>
      <vt:lpstr>1) Cuales las fortalezas (lo novedoso e interesante) del enfoque de “manejo de los comunes” –auto-gobernanza- presentado en el trabajo de Elinor Ostrom? Cuáles sus debilidades? (los vacíos y las contradicciones)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PC-6</dc:creator>
  <cp:lastModifiedBy>pc</cp:lastModifiedBy>
  <cp:revision>7</cp:revision>
  <dcterms:created xsi:type="dcterms:W3CDTF">2017-08-13T22:57:47Z</dcterms:created>
  <dcterms:modified xsi:type="dcterms:W3CDTF">2017-08-14T22:59:41Z</dcterms:modified>
</cp:coreProperties>
</file>