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9" r:id="rId3"/>
    <p:sldId id="260" r:id="rId4"/>
    <p:sldId id="261" r:id="rId5"/>
    <p:sldId id="262" r:id="rId6"/>
    <p:sldId id="258" r:id="rId7"/>
    <p:sldId id="263" r:id="rId8"/>
  </p:sldIdLst>
  <p:sldSz cx="12192000" cy="6858000"/>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4" d="100"/>
          <a:sy n="74" d="100"/>
        </p:scale>
        <p:origin x="57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1524000" y="1122363"/>
            <a:ext cx="9144000" cy="2387600"/>
          </a:xfrm>
        </p:spPr>
        <p:txBody>
          <a:bodyPr anchor="b"/>
          <a:lstStyle>
            <a:lvl1pPr algn="ctr">
              <a:defRPr sz="6000"/>
            </a:lvl1pPr>
          </a:lstStyle>
          <a:p>
            <a:r>
              <a:rPr lang="es-ES" smtClean="0"/>
              <a:t>Haga clic para modificar el estilo de título del patrón</a:t>
            </a:r>
            <a:endParaRPr lang="es-ES"/>
          </a:p>
        </p:txBody>
      </p:sp>
      <p:sp>
        <p:nvSpPr>
          <p:cNvPr id="3" name="Subtítu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smtClean="0"/>
              <a:t>Haga clic para modificar el estilo de subtítulo del patrón</a:t>
            </a:r>
            <a:endParaRPr lang="es-ES"/>
          </a:p>
        </p:txBody>
      </p:sp>
      <p:sp>
        <p:nvSpPr>
          <p:cNvPr id="4" name="Marcador de fecha 3"/>
          <p:cNvSpPr>
            <a:spLocks noGrp="1"/>
          </p:cNvSpPr>
          <p:nvPr>
            <p:ph type="dt" sz="half" idx="10"/>
          </p:nvPr>
        </p:nvSpPr>
        <p:spPr/>
        <p:txBody>
          <a:bodyPr/>
          <a:lstStyle/>
          <a:p>
            <a:fld id="{9A470EBE-2765-4684-9CBE-A96F6E67AFB1}" type="datetimeFigureOut">
              <a:rPr lang="es-ES" smtClean="0"/>
              <a:t>14/08/2017</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42ED2D10-ABC6-4193-85AF-1B21891F5038}" type="slidenum">
              <a:rPr lang="es-ES" smtClean="0"/>
              <a:t>‹Nº›</a:t>
            </a:fld>
            <a:endParaRPr lang="es-ES"/>
          </a:p>
        </p:txBody>
      </p:sp>
    </p:spTree>
    <p:extLst>
      <p:ext uri="{BB962C8B-B14F-4D97-AF65-F5344CB8AC3E}">
        <p14:creationId xmlns:p14="http://schemas.microsoft.com/office/powerpoint/2010/main" val="376290037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ES"/>
          </a:p>
        </p:txBody>
      </p:sp>
      <p:sp>
        <p:nvSpPr>
          <p:cNvPr id="3" name="Marcador de texto vertical 2"/>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Marcador de fecha 3"/>
          <p:cNvSpPr>
            <a:spLocks noGrp="1"/>
          </p:cNvSpPr>
          <p:nvPr>
            <p:ph type="dt" sz="half" idx="10"/>
          </p:nvPr>
        </p:nvSpPr>
        <p:spPr/>
        <p:txBody>
          <a:bodyPr/>
          <a:lstStyle/>
          <a:p>
            <a:fld id="{9A470EBE-2765-4684-9CBE-A96F6E67AFB1}" type="datetimeFigureOut">
              <a:rPr lang="es-ES" smtClean="0"/>
              <a:t>14/08/2017</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42ED2D10-ABC6-4193-85AF-1B21891F5038}" type="slidenum">
              <a:rPr lang="es-ES" smtClean="0"/>
              <a:t>‹Nº›</a:t>
            </a:fld>
            <a:endParaRPr lang="es-ES"/>
          </a:p>
        </p:txBody>
      </p:sp>
    </p:spTree>
    <p:extLst>
      <p:ext uri="{BB962C8B-B14F-4D97-AF65-F5344CB8AC3E}">
        <p14:creationId xmlns:p14="http://schemas.microsoft.com/office/powerpoint/2010/main" val="197244445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8724900" y="365125"/>
            <a:ext cx="2628900" cy="5811838"/>
          </a:xfrm>
        </p:spPr>
        <p:txBody>
          <a:bodyPr vert="eaVert"/>
          <a:lstStyle/>
          <a:p>
            <a:r>
              <a:rPr lang="es-ES" smtClean="0"/>
              <a:t>Haga clic para modificar el estilo de título del patrón</a:t>
            </a:r>
            <a:endParaRPr lang="es-ES"/>
          </a:p>
        </p:txBody>
      </p:sp>
      <p:sp>
        <p:nvSpPr>
          <p:cNvPr id="3" name="Marcador de texto vertical 2"/>
          <p:cNvSpPr>
            <a:spLocks noGrp="1"/>
          </p:cNvSpPr>
          <p:nvPr>
            <p:ph type="body" orient="vert" idx="1"/>
          </p:nvPr>
        </p:nvSpPr>
        <p:spPr>
          <a:xfrm>
            <a:off x="838200" y="365125"/>
            <a:ext cx="7734300" cy="5811838"/>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Marcador de fecha 3"/>
          <p:cNvSpPr>
            <a:spLocks noGrp="1"/>
          </p:cNvSpPr>
          <p:nvPr>
            <p:ph type="dt" sz="half" idx="10"/>
          </p:nvPr>
        </p:nvSpPr>
        <p:spPr/>
        <p:txBody>
          <a:bodyPr/>
          <a:lstStyle/>
          <a:p>
            <a:fld id="{9A470EBE-2765-4684-9CBE-A96F6E67AFB1}" type="datetimeFigureOut">
              <a:rPr lang="es-ES" smtClean="0"/>
              <a:t>14/08/2017</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42ED2D10-ABC6-4193-85AF-1B21891F5038}" type="slidenum">
              <a:rPr lang="es-ES" smtClean="0"/>
              <a:t>‹Nº›</a:t>
            </a:fld>
            <a:endParaRPr lang="es-ES"/>
          </a:p>
        </p:txBody>
      </p:sp>
    </p:spTree>
    <p:extLst>
      <p:ext uri="{BB962C8B-B14F-4D97-AF65-F5344CB8AC3E}">
        <p14:creationId xmlns:p14="http://schemas.microsoft.com/office/powerpoint/2010/main" val="22941843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ES"/>
          </a:p>
        </p:txBody>
      </p:sp>
      <p:sp>
        <p:nvSpPr>
          <p:cNvPr id="3" name="Marcador de contenido 2"/>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Marcador de fecha 3"/>
          <p:cNvSpPr>
            <a:spLocks noGrp="1"/>
          </p:cNvSpPr>
          <p:nvPr>
            <p:ph type="dt" sz="half" idx="10"/>
          </p:nvPr>
        </p:nvSpPr>
        <p:spPr/>
        <p:txBody>
          <a:bodyPr/>
          <a:lstStyle/>
          <a:p>
            <a:fld id="{9A470EBE-2765-4684-9CBE-A96F6E67AFB1}" type="datetimeFigureOut">
              <a:rPr lang="es-ES" smtClean="0"/>
              <a:t>14/08/2017</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42ED2D10-ABC6-4193-85AF-1B21891F5038}" type="slidenum">
              <a:rPr lang="es-ES" smtClean="0"/>
              <a:t>‹Nº›</a:t>
            </a:fld>
            <a:endParaRPr lang="es-ES"/>
          </a:p>
        </p:txBody>
      </p:sp>
    </p:spTree>
    <p:extLst>
      <p:ext uri="{BB962C8B-B14F-4D97-AF65-F5344CB8AC3E}">
        <p14:creationId xmlns:p14="http://schemas.microsoft.com/office/powerpoint/2010/main" val="382984205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p:cNvSpPr>
            <a:spLocks noGrp="1"/>
          </p:cNvSpPr>
          <p:nvPr>
            <p:ph type="title"/>
          </p:nvPr>
        </p:nvSpPr>
        <p:spPr>
          <a:xfrm>
            <a:off x="831850" y="1709738"/>
            <a:ext cx="10515600" cy="2852737"/>
          </a:xfrm>
        </p:spPr>
        <p:txBody>
          <a:bodyPr anchor="b"/>
          <a:lstStyle>
            <a:lvl1pPr>
              <a:defRPr sz="6000"/>
            </a:lvl1pPr>
          </a:lstStyle>
          <a:p>
            <a:r>
              <a:rPr lang="es-ES" smtClean="0"/>
              <a:t>Haga clic para modificar el estilo de título del patrón</a:t>
            </a:r>
            <a:endParaRPr lang="es-ES"/>
          </a:p>
        </p:txBody>
      </p:sp>
      <p:sp>
        <p:nvSpPr>
          <p:cNvPr id="3" name="Marcador de texto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smtClean="0"/>
              <a:t>Haga clic para modificar el estilo de texto del patrón</a:t>
            </a:r>
          </a:p>
        </p:txBody>
      </p:sp>
      <p:sp>
        <p:nvSpPr>
          <p:cNvPr id="4" name="Marcador de fecha 3"/>
          <p:cNvSpPr>
            <a:spLocks noGrp="1"/>
          </p:cNvSpPr>
          <p:nvPr>
            <p:ph type="dt" sz="half" idx="10"/>
          </p:nvPr>
        </p:nvSpPr>
        <p:spPr/>
        <p:txBody>
          <a:bodyPr/>
          <a:lstStyle/>
          <a:p>
            <a:fld id="{9A470EBE-2765-4684-9CBE-A96F6E67AFB1}" type="datetimeFigureOut">
              <a:rPr lang="es-ES" smtClean="0"/>
              <a:t>14/08/2017</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42ED2D10-ABC6-4193-85AF-1B21891F5038}" type="slidenum">
              <a:rPr lang="es-ES" smtClean="0"/>
              <a:t>‹Nº›</a:t>
            </a:fld>
            <a:endParaRPr lang="es-ES"/>
          </a:p>
        </p:txBody>
      </p:sp>
    </p:spTree>
    <p:extLst>
      <p:ext uri="{BB962C8B-B14F-4D97-AF65-F5344CB8AC3E}">
        <p14:creationId xmlns:p14="http://schemas.microsoft.com/office/powerpoint/2010/main" val="310730524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ES"/>
          </a:p>
        </p:txBody>
      </p:sp>
      <p:sp>
        <p:nvSpPr>
          <p:cNvPr id="3" name="Marcador de contenido 2"/>
          <p:cNvSpPr>
            <a:spLocks noGrp="1"/>
          </p:cNvSpPr>
          <p:nvPr>
            <p:ph sz="half" idx="1"/>
          </p:nvPr>
        </p:nvSpPr>
        <p:spPr>
          <a:xfrm>
            <a:off x="838200" y="1825625"/>
            <a:ext cx="5181600" cy="435133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Marcador de contenido 3"/>
          <p:cNvSpPr>
            <a:spLocks noGrp="1"/>
          </p:cNvSpPr>
          <p:nvPr>
            <p:ph sz="half" idx="2"/>
          </p:nvPr>
        </p:nvSpPr>
        <p:spPr>
          <a:xfrm>
            <a:off x="6172200" y="1825625"/>
            <a:ext cx="5181600" cy="435133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Marcador de fecha 4"/>
          <p:cNvSpPr>
            <a:spLocks noGrp="1"/>
          </p:cNvSpPr>
          <p:nvPr>
            <p:ph type="dt" sz="half" idx="10"/>
          </p:nvPr>
        </p:nvSpPr>
        <p:spPr/>
        <p:txBody>
          <a:bodyPr/>
          <a:lstStyle/>
          <a:p>
            <a:fld id="{9A470EBE-2765-4684-9CBE-A96F6E67AFB1}" type="datetimeFigureOut">
              <a:rPr lang="es-ES" smtClean="0"/>
              <a:t>14/08/2017</a:t>
            </a:fld>
            <a:endParaRPr lang="es-ES"/>
          </a:p>
        </p:txBody>
      </p:sp>
      <p:sp>
        <p:nvSpPr>
          <p:cNvPr id="6" name="Marcador de pie de página 5"/>
          <p:cNvSpPr>
            <a:spLocks noGrp="1"/>
          </p:cNvSpPr>
          <p:nvPr>
            <p:ph type="ftr" sz="quarter" idx="11"/>
          </p:nvPr>
        </p:nvSpPr>
        <p:spPr/>
        <p:txBody>
          <a:bodyPr/>
          <a:lstStyle/>
          <a:p>
            <a:endParaRPr lang="es-ES"/>
          </a:p>
        </p:txBody>
      </p:sp>
      <p:sp>
        <p:nvSpPr>
          <p:cNvPr id="7" name="Marcador de número de diapositiva 6"/>
          <p:cNvSpPr>
            <a:spLocks noGrp="1"/>
          </p:cNvSpPr>
          <p:nvPr>
            <p:ph type="sldNum" sz="quarter" idx="12"/>
          </p:nvPr>
        </p:nvSpPr>
        <p:spPr/>
        <p:txBody>
          <a:bodyPr/>
          <a:lstStyle/>
          <a:p>
            <a:fld id="{42ED2D10-ABC6-4193-85AF-1B21891F5038}" type="slidenum">
              <a:rPr lang="es-ES" smtClean="0"/>
              <a:t>‹Nº›</a:t>
            </a:fld>
            <a:endParaRPr lang="es-ES"/>
          </a:p>
        </p:txBody>
      </p:sp>
    </p:spTree>
    <p:extLst>
      <p:ext uri="{BB962C8B-B14F-4D97-AF65-F5344CB8AC3E}">
        <p14:creationId xmlns:p14="http://schemas.microsoft.com/office/powerpoint/2010/main" val="148231312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p:cNvSpPr>
            <a:spLocks noGrp="1"/>
          </p:cNvSpPr>
          <p:nvPr>
            <p:ph type="title"/>
          </p:nvPr>
        </p:nvSpPr>
        <p:spPr>
          <a:xfrm>
            <a:off x="839788" y="365125"/>
            <a:ext cx="10515600" cy="1325563"/>
          </a:xfrm>
        </p:spPr>
        <p:txBody>
          <a:bodyPr/>
          <a:lstStyle/>
          <a:p>
            <a:r>
              <a:rPr lang="es-ES" smtClean="0"/>
              <a:t>Haga clic para modificar el estilo de título del patrón</a:t>
            </a:r>
            <a:endParaRPr lang="es-ES"/>
          </a:p>
        </p:txBody>
      </p:sp>
      <p:sp>
        <p:nvSpPr>
          <p:cNvPr id="3" name="Marcador de tex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Marcador de contenido 3"/>
          <p:cNvSpPr>
            <a:spLocks noGrp="1"/>
          </p:cNvSpPr>
          <p:nvPr>
            <p:ph sz="half" idx="2"/>
          </p:nvPr>
        </p:nvSpPr>
        <p:spPr>
          <a:xfrm>
            <a:off x="839788" y="2505075"/>
            <a:ext cx="5157787" cy="368458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Marcador de tex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Marcador de contenido 5"/>
          <p:cNvSpPr>
            <a:spLocks noGrp="1"/>
          </p:cNvSpPr>
          <p:nvPr>
            <p:ph sz="quarter" idx="4"/>
          </p:nvPr>
        </p:nvSpPr>
        <p:spPr>
          <a:xfrm>
            <a:off x="6172200" y="2505075"/>
            <a:ext cx="5183188" cy="368458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7" name="Marcador de fecha 6"/>
          <p:cNvSpPr>
            <a:spLocks noGrp="1"/>
          </p:cNvSpPr>
          <p:nvPr>
            <p:ph type="dt" sz="half" idx="10"/>
          </p:nvPr>
        </p:nvSpPr>
        <p:spPr/>
        <p:txBody>
          <a:bodyPr/>
          <a:lstStyle/>
          <a:p>
            <a:fld id="{9A470EBE-2765-4684-9CBE-A96F6E67AFB1}" type="datetimeFigureOut">
              <a:rPr lang="es-ES" smtClean="0"/>
              <a:t>14/08/2017</a:t>
            </a:fld>
            <a:endParaRPr lang="es-ES"/>
          </a:p>
        </p:txBody>
      </p:sp>
      <p:sp>
        <p:nvSpPr>
          <p:cNvPr id="8" name="Marcador de pie de página 7"/>
          <p:cNvSpPr>
            <a:spLocks noGrp="1"/>
          </p:cNvSpPr>
          <p:nvPr>
            <p:ph type="ftr" sz="quarter" idx="11"/>
          </p:nvPr>
        </p:nvSpPr>
        <p:spPr/>
        <p:txBody>
          <a:bodyPr/>
          <a:lstStyle/>
          <a:p>
            <a:endParaRPr lang="es-ES"/>
          </a:p>
        </p:txBody>
      </p:sp>
      <p:sp>
        <p:nvSpPr>
          <p:cNvPr id="9" name="Marcador de número de diapositiva 8"/>
          <p:cNvSpPr>
            <a:spLocks noGrp="1"/>
          </p:cNvSpPr>
          <p:nvPr>
            <p:ph type="sldNum" sz="quarter" idx="12"/>
          </p:nvPr>
        </p:nvSpPr>
        <p:spPr/>
        <p:txBody>
          <a:bodyPr/>
          <a:lstStyle/>
          <a:p>
            <a:fld id="{42ED2D10-ABC6-4193-85AF-1B21891F5038}" type="slidenum">
              <a:rPr lang="es-ES" smtClean="0"/>
              <a:t>‹Nº›</a:t>
            </a:fld>
            <a:endParaRPr lang="es-ES"/>
          </a:p>
        </p:txBody>
      </p:sp>
    </p:spTree>
    <p:extLst>
      <p:ext uri="{BB962C8B-B14F-4D97-AF65-F5344CB8AC3E}">
        <p14:creationId xmlns:p14="http://schemas.microsoft.com/office/powerpoint/2010/main" val="40339523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ES"/>
          </a:p>
        </p:txBody>
      </p:sp>
      <p:sp>
        <p:nvSpPr>
          <p:cNvPr id="3" name="Marcador de fecha 2"/>
          <p:cNvSpPr>
            <a:spLocks noGrp="1"/>
          </p:cNvSpPr>
          <p:nvPr>
            <p:ph type="dt" sz="half" idx="10"/>
          </p:nvPr>
        </p:nvSpPr>
        <p:spPr/>
        <p:txBody>
          <a:bodyPr/>
          <a:lstStyle/>
          <a:p>
            <a:fld id="{9A470EBE-2765-4684-9CBE-A96F6E67AFB1}" type="datetimeFigureOut">
              <a:rPr lang="es-ES" smtClean="0"/>
              <a:t>14/08/2017</a:t>
            </a:fld>
            <a:endParaRPr lang="es-ES"/>
          </a:p>
        </p:txBody>
      </p:sp>
      <p:sp>
        <p:nvSpPr>
          <p:cNvPr id="4" name="Marcador de pie de página 3"/>
          <p:cNvSpPr>
            <a:spLocks noGrp="1"/>
          </p:cNvSpPr>
          <p:nvPr>
            <p:ph type="ftr" sz="quarter" idx="11"/>
          </p:nvPr>
        </p:nvSpPr>
        <p:spPr/>
        <p:txBody>
          <a:bodyPr/>
          <a:lstStyle/>
          <a:p>
            <a:endParaRPr lang="es-ES"/>
          </a:p>
        </p:txBody>
      </p:sp>
      <p:sp>
        <p:nvSpPr>
          <p:cNvPr id="5" name="Marcador de número de diapositiva 4"/>
          <p:cNvSpPr>
            <a:spLocks noGrp="1"/>
          </p:cNvSpPr>
          <p:nvPr>
            <p:ph type="sldNum" sz="quarter" idx="12"/>
          </p:nvPr>
        </p:nvSpPr>
        <p:spPr/>
        <p:txBody>
          <a:bodyPr/>
          <a:lstStyle/>
          <a:p>
            <a:fld id="{42ED2D10-ABC6-4193-85AF-1B21891F5038}" type="slidenum">
              <a:rPr lang="es-ES" smtClean="0"/>
              <a:t>‹Nº›</a:t>
            </a:fld>
            <a:endParaRPr lang="es-ES"/>
          </a:p>
        </p:txBody>
      </p:sp>
    </p:spTree>
    <p:extLst>
      <p:ext uri="{BB962C8B-B14F-4D97-AF65-F5344CB8AC3E}">
        <p14:creationId xmlns:p14="http://schemas.microsoft.com/office/powerpoint/2010/main" val="265805043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p:cNvSpPr>
            <a:spLocks noGrp="1"/>
          </p:cNvSpPr>
          <p:nvPr>
            <p:ph type="dt" sz="half" idx="10"/>
          </p:nvPr>
        </p:nvSpPr>
        <p:spPr/>
        <p:txBody>
          <a:bodyPr/>
          <a:lstStyle/>
          <a:p>
            <a:fld id="{9A470EBE-2765-4684-9CBE-A96F6E67AFB1}" type="datetimeFigureOut">
              <a:rPr lang="es-ES" smtClean="0"/>
              <a:t>14/08/2017</a:t>
            </a:fld>
            <a:endParaRPr lang="es-ES"/>
          </a:p>
        </p:txBody>
      </p:sp>
      <p:sp>
        <p:nvSpPr>
          <p:cNvPr id="3" name="Marcador de pie de página 2"/>
          <p:cNvSpPr>
            <a:spLocks noGrp="1"/>
          </p:cNvSpPr>
          <p:nvPr>
            <p:ph type="ftr" sz="quarter" idx="11"/>
          </p:nvPr>
        </p:nvSpPr>
        <p:spPr/>
        <p:txBody>
          <a:bodyPr/>
          <a:lstStyle/>
          <a:p>
            <a:endParaRPr lang="es-ES"/>
          </a:p>
        </p:txBody>
      </p:sp>
      <p:sp>
        <p:nvSpPr>
          <p:cNvPr id="4" name="Marcador de número de diapositiva 3"/>
          <p:cNvSpPr>
            <a:spLocks noGrp="1"/>
          </p:cNvSpPr>
          <p:nvPr>
            <p:ph type="sldNum" sz="quarter" idx="12"/>
          </p:nvPr>
        </p:nvSpPr>
        <p:spPr/>
        <p:txBody>
          <a:bodyPr/>
          <a:lstStyle/>
          <a:p>
            <a:fld id="{42ED2D10-ABC6-4193-85AF-1B21891F5038}" type="slidenum">
              <a:rPr lang="es-ES" smtClean="0"/>
              <a:t>‹Nº›</a:t>
            </a:fld>
            <a:endParaRPr lang="es-ES"/>
          </a:p>
        </p:txBody>
      </p:sp>
    </p:spTree>
    <p:extLst>
      <p:ext uri="{BB962C8B-B14F-4D97-AF65-F5344CB8AC3E}">
        <p14:creationId xmlns:p14="http://schemas.microsoft.com/office/powerpoint/2010/main" val="245433024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smtClean="0"/>
              <a:t>Haga clic para modificar el estilo de título del patrón</a:t>
            </a:r>
            <a:endParaRPr lang="es-ES"/>
          </a:p>
        </p:txBody>
      </p:sp>
      <p:sp>
        <p:nvSpPr>
          <p:cNvPr id="3" name="Marcador de contenid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Haga clic para modificar el estilo de texto del patrón</a:t>
            </a:r>
          </a:p>
        </p:txBody>
      </p:sp>
      <p:sp>
        <p:nvSpPr>
          <p:cNvPr id="5" name="Marcador de fecha 4"/>
          <p:cNvSpPr>
            <a:spLocks noGrp="1"/>
          </p:cNvSpPr>
          <p:nvPr>
            <p:ph type="dt" sz="half" idx="10"/>
          </p:nvPr>
        </p:nvSpPr>
        <p:spPr/>
        <p:txBody>
          <a:bodyPr/>
          <a:lstStyle/>
          <a:p>
            <a:fld id="{9A470EBE-2765-4684-9CBE-A96F6E67AFB1}" type="datetimeFigureOut">
              <a:rPr lang="es-ES" smtClean="0"/>
              <a:t>14/08/2017</a:t>
            </a:fld>
            <a:endParaRPr lang="es-ES"/>
          </a:p>
        </p:txBody>
      </p:sp>
      <p:sp>
        <p:nvSpPr>
          <p:cNvPr id="6" name="Marcador de pie de página 5"/>
          <p:cNvSpPr>
            <a:spLocks noGrp="1"/>
          </p:cNvSpPr>
          <p:nvPr>
            <p:ph type="ftr" sz="quarter" idx="11"/>
          </p:nvPr>
        </p:nvSpPr>
        <p:spPr/>
        <p:txBody>
          <a:bodyPr/>
          <a:lstStyle/>
          <a:p>
            <a:endParaRPr lang="es-ES"/>
          </a:p>
        </p:txBody>
      </p:sp>
      <p:sp>
        <p:nvSpPr>
          <p:cNvPr id="7" name="Marcador de número de diapositiva 6"/>
          <p:cNvSpPr>
            <a:spLocks noGrp="1"/>
          </p:cNvSpPr>
          <p:nvPr>
            <p:ph type="sldNum" sz="quarter" idx="12"/>
          </p:nvPr>
        </p:nvSpPr>
        <p:spPr/>
        <p:txBody>
          <a:bodyPr/>
          <a:lstStyle/>
          <a:p>
            <a:fld id="{42ED2D10-ABC6-4193-85AF-1B21891F5038}" type="slidenum">
              <a:rPr lang="es-ES" smtClean="0"/>
              <a:t>‹Nº›</a:t>
            </a:fld>
            <a:endParaRPr lang="es-ES"/>
          </a:p>
        </p:txBody>
      </p:sp>
    </p:spTree>
    <p:extLst>
      <p:ext uri="{BB962C8B-B14F-4D97-AF65-F5344CB8AC3E}">
        <p14:creationId xmlns:p14="http://schemas.microsoft.com/office/powerpoint/2010/main" val="38770122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smtClean="0"/>
              <a:t>Haga clic para modificar el estilo de título del patrón</a:t>
            </a:r>
            <a:endParaRPr lang="es-ES"/>
          </a:p>
        </p:txBody>
      </p:sp>
      <p:sp>
        <p:nvSpPr>
          <p:cNvPr id="3" name="Marcador de posición de imagen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ES"/>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Haga clic para modificar el estilo de texto del patrón</a:t>
            </a:r>
          </a:p>
        </p:txBody>
      </p:sp>
      <p:sp>
        <p:nvSpPr>
          <p:cNvPr id="5" name="Marcador de fecha 4"/>
          <p:cNvSpPr>
            <a:spLocks noGrp="1"/>
          </p:cNvSpPr>
          <p:nvPr>
            <p:ph type="dt" sz="half" idx="10"/>
          </p:nvPr>
        </p:nvSpPr>
        <p:spPr/>
        <p:txBody>
          <a:bodyPr/>
          <a:lstStyle/>
          <a:p>
            <a:fld id="{9A470EBE-2765-4684-9CBE-A96F6E67AFB1}" type="datetimeFigureOut">
              <a:rPr lang="es-ES" smtClean="0"/>
              <a:t>14/08/2017</a:t>
            </a:fld>
            <a:endParaRPr lang="es-ES"/>
          </a:p>
        </p:txBody>
      </p:sp>
      <p:sp>
        <p:nvSpPr>
          <p:cNvPr id="6" name="Marcador de pie de página 5"/>
          <p:cNvSpPr>
            <a:spLocks noGrp="1"/>
          </p:cNvSpPr>
          <p:nvPr>
            <p:ph type="ftr" sz="quarter" idx="11"/>
          </p:nvPr>
        </p:nvSpPr>
        <p:spPr/>
        <p:txBody>
          <a:bodyPr/>
          <a:lstStyle/>
          <a:p>
            <a:endParaRPr lang="es-ES"/>
          </a:p>
        </p:txBody>
      </p:sp>
      <p:sp>
        <p:nvSpPr>
          <p:cNvPr id="7" name="Marcador de número de diapositiva 6"/>
          <p:cNvSpPr>
            <a:spLocks noGrp="1"/>
          </p:cNvSpPr>
          <p:nvPr>
            <p:ph type="sldNum" sz="quarter" idx="12"/>
          </p:nvPr>
        </p:nvSpPr>
        <p:spPr/>
        <p:txBody>
          <a:bodyPr/>
          <a:lstStyle/>
          <a:p>
            <a:fld id="{42ED2D10-ABC6-4193-85AF-1B21891F5038}" type="slidenum">
              <a:rPr lang="es-ES" smtClean="0"/>
              <a:t>‹Nº›</a:t>
            </a:fld>
            <a:endParaRPr lang="es-ES"/>
          </a:p>
        </p:txBody>
      </p:sp>
    </p:spTree>
    <p:extLst>
      <p:ext uri="{BB962C8B-B14F-4D97-AF65-F5344CB8AC3E}">
        <p14:creationId xmlns:p14="http://schemas.microsoft.com/office/powerpoint/2010/main" val="3440049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smtClean="0"/>
              <a:t>Haga clic para modificar el estilo de título del patrón</a:t>
            </a:r>
            <a:endParaRPr lang="es-ES"/>
          </a:p>
        </p:txBody>
      </p:sp>
      <p:sp>
        <p:nvSpPr>
          <p:cNvPr id="3" name="Marcador de tex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Marcador de fech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A470EBE-2765-4684-9CBE-A96F6E67AFB1}" type="datetimeFigureOut">
              <a:rPr lang="es-ES" smtClean="0"/>
              <a:t>14/08/2017</a:t>
            </a:fld>
            <a:endParaRPr lang="es-ES"/>
          </a:p>
        </p:txBody>
      </p:sp>
      <p:sp>
        <p:nvSpPr>
          <p:cNvPr id="5" name="Marcador de pie de página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ES"/>
          </a:p>
        </p:txBody>
      </p:sp>
      <p:sp>
        <p:nvSpPr>
          <p:cNvPr id="6" name="Marcador de número de diapositiva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2ED2D10-ABC6-4193-85AF-1B21891F5038}" type="slidenum">
              <a:rPr lang="es-ES" smtClean="0"/>
              <a:t>‹Nº›</a:t>
            </a:fld>
            <a:endParaRPr lang="es-ES"/>
          </a:p>
        </p:txBody>
      </p:sp>
    </p:spTree>
    <p:extLst>
      <p:ext uri="{BB962C8B-B14F-4D97-AF65-F5344CB8AC3E}">
        <p14:creationId xmlns:p14="http://schemas.microsoft.com/office/powerpoint/2010/main" val="174005139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es-BO" sz="2400" b="1" dirty="0"/>
              <a:t>1 ¿Cuáles las fortalezas (lo novedoso o interesante) del enfoque de “manejo de los comunes” </a:t>
            </a:r>
            <a:r>
              <a:rPr lang="es-BO" sz="2400" b="1" dirty="0" err="1"/>
              <a:t>autogobernanza</a:t>
            </a:r>
            <a:r>
              <a:rPr lang="es-BO" sz="2400" b="1" dirty="0"/>
              <a:t> presentado por el trabajo de </a:t>
            </a:r>
            <a:r>
              <a:rPr lang="es-BO" sz="2400" b="1" dirty="0" err="1"/>
              <a:t>Elinor</a:t>
            </a:r>
            <a:r>
              <a:rPr lang="es-BO" sz="2400" b="1" dirty="0"/>
              <a:t> </a:t>
            </a:r>
            <a:r>
              <a:rPr lang="es-BO" sz="2400" b="1" dirty="0" err="1"/>
              <a:t>Ostrom</a:t>
            </a:r>
            <a:r>
              <a:rPr lang="es-BO" sz="2400" b="1" dirty="0"/>
              <a:t>?, ¿Cuáles sus debilidades? (los vacíos y las contradicciones</a:t>
            </a:r>
            <a:r>
              <a:rPr lang="es-BO" sz="2400" b="1" dirty="0" smtClean="0"/>
              <a:t>?)</a:t>
            </a:r>
            <a:endParaRPr lang="es-ES" sz="2400" dirty="0"/>
          </a:p>
        </p:txBody>
      </p:sp>
      <p:sp>
        <p:nvSpPr>
          <p:cNvPr id="3" name="Marcador de contenido 2"/>
          <p:cNvSpPr>
            <a:spLocks noGrp="1"/>
          </p:cNvSpPr>
          <p:nvPr>
            <p:ph idx="1"/>
          </p:nvPr>
        </p:nvSpPr>
        <p:spPr/>
        <p:txBody>
          <a:bodyPr>
            <a:normAutofit fontScale="85000" lnSpcReduction="20000"/>
          </a:bodyPr>
          <a:lstStyle/>
          <a:p>
            <a:r>
              <a:rPr lang="es-BO" dirty="0" err="1"/>
              <a:t>Ostrom</a:t>
            </a:r>
            <a:r>
              <a:rPr lang="es-BO" dirty="0"/>
              <a:t> analiza los mecanismos institucionales orientados a administrar y gestionar recursos de uso común.</a:t>
            </a:r>
            <a:endParaRPr lang="es-ES" dirty="0"/>
          </a:p>
          <a:p>
            <a:pPr marL="0" indent="0">
              <a:buNone/>
            </a:pPr>
            <a:r>
              <a:rPr lang="es-BO" dirty="0"/>
              <a:t>Las fortalezas son: </a:t>
            </a:r>
            <a:endParaRPr lang="es-BO" dirty="0" smtClean="0"/>
          </a:p>
          <a:p>
            <a:r>
              <a:rPr lang="es-BO" dirty="0" smtClean="0"/>
              <a:t>a</a:t>
            </a:r>
            <a:r>
              <a:rPr lang="es-BO" dirty="0"/>
              <a:t>) propone la existencia de una forma colectiva de uso y explotación sustentable de los campos de pastoreo, acción que abarca largos periodos de tiempo, que está regulada y cuyos interesados interactúan para mantener la rentabilidad sostenible a largo plazo de estos bienes; </a:t>
            </a:r>
            <a:endParaRPr lang="es-BO" dirty="0" smtClean="0"/>
          </a:p>
          <a:p>
            <a:r>
              <a:rPr lang="es-BO" dirty="0" smtClean="0"/>
              <a:t>b</a:t>
            </a:r>
            <a:r>
              <a:rPr lang="es-BO" dirty="0"/>
              <a:t>) </a:t>
            </a:r>
            <a:r>
              <a:rPr lang="es-BO" dirty="0" smtClean="0"/>
              <a:t>propone </a:t>
            </a:r>
            <a:r>
              <a:rPr lang="es-BO" dirty="0"/>
              <a:t>el </a:t>
            </a:r>
            <a:r>
              <a:rPr lang="es-BO" dirty="0" smtClean="0"/>
              <a:t>concepto</a:t>
            </a:r>
            <a:r>
              <a:rPr lang="es-BO" dirty="0"/>
              <a:t>: “</a:t>
            </a:r>
            <a:r>
              <a:rPr lang="es-BO" i="1" dirty="0"/>
              <a:t>El término recurso de uso común alude a un sistema de recursos naturales o creados por el hombre, lo suficientemente grande como para volver costoso (aunque no imposible) excluir a beneficiarios potenciales</a:t>
            </a:r>
            <a:r>
              <a:rPr lang="es-BO" dirty="0"/>
              <a:t>”. (</a:t>
            </a:r>
            <a:r>
              <a:rPr lang="es-BO" dirty="0" err="1"/>
              <a:t>Ostrom</a:t>
            </a:r>
            <a:r>
              <a:rPr lang="es-BO" dirty="0"/>
              <a:t>, 2011: 77), es decir, que los recursos de uso común son aquellos que están compartidos por un grupo y no son ni privados ni públicos; </a:t>
            </a:r>
            <a:endParaRPr lang="es-BO" dirty="0" smtClean="0"/>
          </a:p>
          <a:p>
            <a:r>
              <a:rPr lang="es-BO" dirty="0" smtClean="0"/>
              <a:t>c</a:t>
            </a:r>
            <a:r>
              <a:rPr lang="es-BO" dirty="0"/>
              <a:t>) identifica cinco formas de derechos de propiedad de los bienes comunes: acceso, extracción, manejo, exclusión y alienación.</a:t>
            </a:r>
            <a:endParaRPr lang="es-ES" dirty="0"/>
          </a:p>
          <a:p>
            <a:endParaRPr lang="es-ES" dirty="0"/>
          </a:p>
        </p:txBody>
      </p:sp>
    </p:spTree>
    <p:extLst>
      <p:ext uri="{BB962C8B-B14F-4D97-AF65-F5344CB8AC3E}">
        <p14:creationId xmlns:p14="http://schemas.microsoft.com/office/powerpoint/2010/main" val="228115334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838200" y="592428"/>
            <a:ext cx="10515600" cy="5584535"/>
          </a:xfrm>
        </p:spPr>
        <p:txBody>
          <a:bodyPr>
            <a:normAutofit fontScale="85000" lnSpcReduction="10000"/>
          </a:bodyPr>
          <a:lstStyle/>
          <a:p>
            <a:r>
              <a:rPr lang="es-BO" dirty="0"/>
              <a:t>En este sentido, </a:t>
            </a:r>
            <a:r>
              <a:rPr lang="es-BO" dirty="0" err="1"/>
              <a:t>Ostrom</a:t>
            </a:r>
            <a:r>
              <a:rPr lang="es-BO" dirty="0"/>
              <a:t> aporta cuando refiere que: </a:t>
            </a:r>
            <a:endParaRPr lang="es-BO" dirty="0" smtClean="0"/>
          </a:p>
          <a:p>
            <a:r>
              <a:rPr lang="es-BO" dirty="0" smtClean="0"/>
              <a:t>a</a:t>
            </a:r>
            <a:r>
              <a:rPr lang="es-BO" dirty="0"/>
              <a:t>) la administración de los bienes comunes tiene límites claramente definidos, </a:t>
            </a:r>
            <a:endParaRPr lang="es-BO" dirty="0" smtClean="0"/>
          </a:p>
          <a:p>
            <a:r>
              <a:rPr lang="es-BO" dirty="0" smtClean="0"/>
              <a:t>b</a:t>
            </a:r>
            <a:r>
              <a:rPr lang="es-BO" dirty="0"/>
              <a:t>) los recursos comunes tienen reglas de uso y disfrute adaptadas a las condiciones locales, </a:t>
            </a:r>
            <a:endParaRPr lang="es-BO" dirty="0" smtClean="0"/>
          </a:p>
          <a:p>
            <a:r>
              <a:rPr lang="es-BO" dirty="0" smtClean="0"/>
              <a:t>c</a:t>
            </a:r>
            <a:r>
              <a:rPr lang="es-BO" dirty="0"/>
              <a:t>) existen acuerdos colectivos que permiten participar a los usuarios en los procesos de decisión, </a:t>
            </a:r>
            <a:endParaRPr lang="es-BO" dirty="0" smtClean="0"/>
          </a:p>
          <a:p>
            <a:r>
              <a:rPr lang="es-BO" dirty="0" smtClean="0"/>
              <a:t>d</a:t>
            </a:r>
            <a:r>
              <a:rPr lang="es-BO" dirty="0"/>
              <a:t>) existe un control efectivo, por parte de los controladores que sean parte de </a:t>
            </a:r>
            <a:r>
              <a:rPr lang="es-BO" dirty="0" smtClean="0"/>
              <a:t>o a los que la </a:t>
            </a:r>
            <a:r>
              <a:rPr lang="es-BO" dirty="0"/>
              <a:t>comunidad pueda pedir responsabilidades, </a:t>
            </a:r>
            <a:endParaRPr lang="es-BO" dirty="0" smtClean="0"/>
          </a:p>
          <a:p>
            <a:r>
              <a:rPr lang="es-BO" dirty="0" smtClean="0"/>
              <a:t>e</a:t>
            </a:r>
            <a:r>
              <a:rPr lang="es-BO" dirty="0"/>
              <a:t>) existe una escala progresiva de sanciones para los usuarios que transgredan las reglas de la comunidad, </a:t>
            </a:r>
            <a:endParaRPr lang="es-BO" dirty="0" smtClean="0"/>
          </a:p>
          <a:p>
            <a:r>
              <a:rPr lang="es-BO" dirty="0" smtClean="0"/>
              <a:t>f</a:t>
            </a:r>
            <a:r>
              <a:rPr lang="es-BO" dirty="0"/>
              <a:t>) existen mecanismos baratos y de fácil acceso para la resolución de conflictos, </a:t>
            </a:r>
            <a:endParaRPr lang="es-BO" dirty="0" smtClean="0"/>
          </a:p>
          <a:p>
            <a:r>
              <a:rPr lang="es-BO" dirty="0" smtClean="0"/>
              <a:t>g</a:t>
            </a:r>
            <a:r>
              <a:rPr lang="es-BO" dirty="0"/>
              <a:t>) la comunidad </a:t>
            </a:r>
            <a:r>
              <a:rPr lang="es-BO" dirty="0" err="1"/>
              <a:t>autogestiona</a:t>
            </a:r>
            <a:r>
              <a:rPr lang="es-BO" dirty="0"/>
              <a:t> los bienes comunes, lo cual es reconocido por las autoridades de instancias superiores, </a:t>
            </a:r>
            <a:endParaRPr lang="es-BO" dirty="0" smtClean="0"/>
          </a:p>
          <a:p>
            <a:r>
              <a:rPr lang="es-BO" dirty="0" smtClean="0"/>
              <a:t>h</a:t>
            </a:r>
            <a:r>
              <a:rPr lang="es-BO" dirty="0"/>
              <a:t>) en el caso de grandes recursos comunes la organización se produce en varios niveles, con pequeñas comunidades locales en el nivel de la base. </a:t>
            </a:r>
            <a:endParaRPr lang="es-ES" dirty="0"/>
          </a:p>
          <a:p>
            <a:endParaRPr lang="es-ES" dirty="0"/>
          </a:p>
        </p:txBody>
      </p:sp>
    </p:spTree>
    <p:extLst>
      <p:ext uri="{BB962C8B-B14F-4D97-AF65-F5344CB8AC3E}">
        <p14:creationId xmlns:p14="http://schemas.microsoft.com/office/powerpoint/2010/main" val="400152781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838200" y="656823"/>
            <a:ext cx="10515600" cy="5520140"/>
          </a:xfrm>
        </p:spPr>
        <p:txBody>
          <a:bodyPr>
            <a:normAutofit fontScale="92500" lnSpcReduction="10000"/>
          </a:bodyPr>
          <a:lstStyle/>
          <a:p>
            <a:r>
              <a:rPr lang="es-BO" dirty="0"/>
              <a:t>Las debilidades son: </a:t>
            </a:r>
            <a:endParaRPr lang="es-BO" dirty="0" smtClean="0"/>
          </a:p>
          <a:p>
            <a:r>
              <a:rPr lang="es-BO" dirty="0" smtClean="0"/>
              <a:t>a</a:t>
            </a:r>
            <a:r>
              <a:rPr lang="es-BO" dirty="0"/>
              <a:t>) No refiere la administración de los bienes comunes como rasgos </a:t>
            </a:r>
            <a:r>
              <a:rPr lang="es-BO" dirty="0" smtClean="0"/>
              <a:t>de </a:t>
            </a:r>
            <a:r>
              <a:rPr lang="es-BO" dirty="0"/>
              <a:t>pueblos en cuyas culturas históricamente predominó la propiedad y administración colectiva de la tierra; </a:t>
            </a:r>
            <a:endParaRPr lang="es-BO" dirty="0" smtClean="0"/>
          </a:p>
          <a:p>
            <a:r>
              <a:rPr lang="es-BO" dirty="0" smtClean="0"/>
              <a:t>b</a:t>
            </a:r>
            <a:r>
              <a:rPr lang="es-BO" dirty="0"/>
              <a:t>) Asume que lo “normal” es la propiedad privada de la tierra, la cual, atendiendo el punto anterior, proviene de pueblos cuyas culturas la institucionalizaron en función al surgimiento y desarrollo del capitalismo; </a:t>
            </a:r>
            <a:endParaRPr lang="es-BO" dirty="0" smtClean="0"/>
          </a:p>
          <a:p>
            <a:r>
              <a:rPr lang="es-BO" dirty="0" smtClean="0"/>
              <a:t>c</a:t>
            </a:r>
            <a:r>
              <a:rPr lang="es-BO" dirty="0"/>
              <a:t>) </a:t>
            </a:r>
            <a:r>
              <a:rPr lang="es-BO" dirty="0" smtClean="0"/>
              <a:t>Visión </a:t>
            </a:r>
            <a:r>
              <a:rPr lang="es-BO" dirty="0" err="1" smtClean="0"/>
              <a:t>etnocéntrica</a:t>
            </a:r>
            <a:r>
              <a:rPr lang="es-BO" dirty="0" smtClean="0"/>
              <a:t> </a:t>
            </a:r>
            <a:r>
              <a:rPr lang="es-BO" dirty="0"/>
              <a:t>ya que interpreta realidades indígenas, como la de México, aislando un rasgo cultural, como es el bien común, de otros rasgos que se verifican en contextos indígenas como son la sacralización de la tierra, el ganado y el paisaje y los sistemas rotatorios de cargos entre los cuales se incluyen aquellos referidos al cuidado de las fuentes de agua, de los cultivos y de los espíritus protectores de la naturaleza; </a:t>
            </a:r>
            <a:endParaRPr lang="es-BO" dirty="0" smtClean="0"/>
          </a:p>
          <a:p>
            <a:r>
              <a:rPr lang="es-BO" dirty="0" smtClean="0"/>
              <a:t>d</a:t>
            </a:r>
            <a:r>
              <a:rPr lang="es-BO" dirty="0"/>
              <a:t>) </a:t>
            </a:r>
            <a:r>
              <a:rPr lang="es-BO" dirty="0" smtClean="0"/>
              <a:t>No refiere los </a:t>
            </a:r>
            <a:r>
              <a:rPr lang="es-BO" dirty="0"/>
              <a:t>bienes comunes </a:t>
            </a:r>
            <a:r>
              <a:rPr lang="es-BO" dirty="0" smtClean="0"/>
              <a:t>como </a:t>
            </a:r>
            <a:r>
              <a:rPr lang="es-BO" dirty="0"/>
              <a:t>objetos de lucha, negociación o redefiniciones políticas por parte de los actores. </a:t>
            </a:r>
            <a:endParaRPr lang="es-ES" dirty="0"/>
          </a:p>
          <a:p>
            <a:endParaRPr lang="es-ES" dirty="0"/>
          </a:p>
        </p:txBody>
      </p:sp>
    </p:spTree>
    <p:extLst>
      <p:ext uri="{BB962C8B-B14F-4D97-AF65-F5344CB8AC3E}">
        <p14:creationId xmlns:p14="http://schemas.microsoft.com/office/powerpoint/2010/main" val="293528576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941231" y="313609"/>
            <a:ext cx="10515600" cy="1325563"/>
          </a:xfrm>
        </p:spPr>
        <p:txBody>
          <a:bodyPr>
            <a:noAutofit/>
          </a:bodyPr>
          <a:lstStyle/>
          <a:p>
            <a:r>
              <a:rPr lang="es-BO" sz="2400" b="1" dirty="0"/>
              <a:t>2 Utilizando el estudio sobre los comerciantes en vía pública explicar cómo y hasta qué punto el concepto de </a:t>
            </a:r>
            <a:r>
              <a:rPr lang="es-BO" sz="2400" b="1" dirty="0" err="1"/>
              <a:t>autogobernanza</a:t>
            </a:r>
            <a:r>
              <a:rPr lang="es-BO" sz="2400" b="1" dirty="0"/>
              <a:t> en el manejo de los recursos comunes podría ayudarnos a comprender mejor los desafíos y oportunidades de la planificación del espacio público? </a:t>
            </a:r>
            <a:endParaRPr lang="es-ES" sz="2400" dirty="0"/>
          </a:p>
        </p:txBody>
      </p:sp>
      <p:sp>
        <p:nvSpPr>
          <p:cNvPr id="3" name="Marcador de contenido 2"/>
          <p:cNvSpPr>
            <a:spLocks noGrp="1"/>
          </p:cNvSpPr>
          <p:nvPr>
            <p:ph idx="1"/>
          </p:nvPr>
        </p:nvSpPr>
        <p:spPr/>
        <p:txBody>
          <a:bodyPr>
            <a:normAutofit/>
          </a:bodyPr>
          <a:lstStyle/>
          <a:p>
            <a:r>
              <a:rPr lang="es-BO" dirty="0" err="1" smtClean="0"/>
              <a:t>Autogobernanza</a:t>
            </a:r>
            <a:r>
              <a:rPr lang="es-BO" dirty="0" smtClean="0"/>
              <a:t> en el </a:t>
            </a:r>
            <a:r>
              <a:rPr lang="es-BO" dirty="0"/>
              <a:t>manejo de los recursos comunes es </a:t>
            </a:r>
            <a:r>
              <a:rPr lang="es-BO" dirty="0" smtClean="0"/>
              <a:t>la </a:t>
            </a:r>
            <a:r>
              <a:rPr lang="es-BO" dirty="0"/>
              <a:t>toma de decisiones y el proceso por el cual estas decisiones son implementadas, por parte de los propios comerciantes en vía pública, respecto al manejo del principal recurso común como es el espacio público. </a:t>
            </a:r>
            <a:endParaRPr lang="es-BO" dirty="0" smtClean="0"/>
          </a:p>
          <a:p>
            <a:r>
              <a:rPr lang="es-BO" dirty="0" smtClean="0"/>
              <a:t>Estas decisiones </a:t>
            </a:r>
            <a:r>
              <a:rPr lang="es-BO" dirty="0"/>
              <a:t>se encuentran bastante condicionadas a la instancia de decisión del gobierno local, </a:t>
            </a:r>
            <a:r>
              <a:rPr lang="es-BO" dirty="0" smtClean="0"/>
              <a:t>los </a:t>
            </a:r>
            <a:r>
              <a:rPr lang="es-BO" dirty="0"/>
              <a:t>propietarios de las viviendas y los </a:t>
            </a:r>
            <a:r>
              <a:rPr lang="es-BO" dirty="0" smtClean="0"/>
              <a:t>vecinos, entre quienes existe relaciones </a:t>
            </a:r>
            <a:r>
              <a:rPr lang="es-BO" dirty="0"/>
              <a:t>caracterizadas por la </a:t>
            </a:r>
            <a:r>
              <a:rPr lang="es-BO" dirty="0" smtClean="0"/>
              <a:t>tensión.</a:t>
            </a:r>
          </a:p>
          <a:p>
            <a:r>
              <a:rPr lang="es-BO" dirty="0" smtClean="0"/>
              <a:t>Esta </a:t>
            </a:r>
            <a:r>
              <a:rPr lang="es-BO" dirty="0"/>
              <a:t>tensión se debe a que no existe una hegemonía del poder, sino que éste se distribuye entre los diferentes actores.</a:t>
            </a:r>
            <a:endParaRPr lang="es-ES" dirty="0"/>
          </a:p>
        </p:txBody>
      </p:sp>
    </p:spTree>
    <p:extLst>
      <p:ext uri="{BB962C8B-B14F-4D97-AF65-F5344CB8AC3E}">
        <p14:creationId xmlns:p14="http://schemas.microsoft.com/office/powerpoint/2010/main" val="48207904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838200" y="566670"/>
            <a:ext cx="10515600" cy="5610293"/>
          </a:xfrm>
        </p:spPr>
        <p:txBody>
          <a:bodyPr>
            <a:normAutofit/>
          </a:bodyPr>
          <a:lstStyle/>
          <a:p>
            <a:r>
              <a:rPr lang="es-BO" dirty="0" smtClean="0"/>
              <a:t>Los </a:t>
            </a:r>
            <a:r>
              <a:rPr lang="es-BO" dirty="0"/>
              <a:t>desafíos y oportunidades de la planificación del espacio público es un reordenamiento territorial, participativo e inclusivo de los comerciantes en vía pública, para lo cual se requiere realizar </a:t>
            </a:r>
            <a:r>
              <a:rPr lang="es-BO" dirty="0" smtClean="0"/>
              <a:t>: </a:t>
            </a:r>
            <a:endParaRPr lang="es-ES" dirty="0"/>
          </a:p>
          <a:p>
            <a:r>
              <a:rPr lang="es-BO" dirty="0"/>
              <a:t>a) Producción de </a:t>
            </a:r>
            <a:r>
              <a:rPr lang="es-BO" dirty="0" smtClean="0"/>
              <a:t>información: ubicación de </a:t>
            </a:r>
            <a:r>
              <a:rPr lang="es-BO" dirty="0"/>
              <a:t>los </a:t>
            </a:r>
            <a:r>
              <a:rPr lang="es-BO" dirty="0" smtClean="0"/>
              <a:t>comerciantes</a:t>
            </a:r>
            <a:endParaRPr lang="es-ES" dirty="0"/>
          </a:p>
          <a:p>
            <a:r>
              <a:rPr lang="es-BO" dirty="0"/>
              <a:t>b) </a:t>
            </a:r>
            <a:r>
              <a:rPr lang="es-BO" dirty="0" err="1"/>
              <a:t>Reterritorialización</a:t>
            </a:r>
            <a:r>
              <a:rPr lang="es-BO" dirty="0"/>
              <a:t> de las asociaciones de tal forma que los asentamientos corresponda a la organización</a:t>
            </a:r>
            <a:endParaRPr lang="es-ES" dirty="0"/>
          </a:p>
          <a:p>
            <a:r>
              <a:rPr lang="es-BO" dirty="0"/>
              <a:t>c) Promover una nueva cultura del consumo generando conciencia en los ciudadanos acerca de sus compras en vía pública y brindándole como alternativa el uso de mercados diseñados para tal efecto</a:t>
            </a:r>
            <a:endParaRPr lang="es-ES" dirty="0"/>
          </a:p>
          <a:p>
            <a:endParaRPr lang="es-ES" dirty="0"/>
          </a:p>
        </p:txBody>
      </p:sp>
    </p:spTree>
    <p:extLst>
      <p:ext uri="{BB962C8B-B14F-4D97-AF65-F5344CB8AC3E}">
        <p14:creationId xmlns:p14="http://schemas.microsoft.com/office/powerpoint/2010/main" val="121764030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838200" y="708338"/>
            <a:ext cx="10515600" cy="5468625"/>
          </a:xfrm>
        </p:spPr>
        <p:txBody>
          <a:bodyPr>
            <a:normAutofit/>
          </a:bodyPr>
          <a:lstStyle/>
          <a:p>
            <a:r>
              <a:rPr lang="es-BO" dirty="0" smtClean="0"/>
              <a:t>d) Caracterizar cada tramo de comercio para el diseño diferenciado de los proyectos de ordenamiento</a:t>
            </a:r>
            <a:endParaRPr lang="es-ES" dirty="0" smtClean="0"/>
          </a:p>
          <a:p>
            <a:r>
              <a:rPr lang="es-BO" dirty="0" smtClean="0"/>
              <a:t>e) Gestionar actividades sociales con y para los gremiales, de tal forma que establezcan o fortalezcan relaciones armónicas entre los diferentes “dueños del espacio público”</a:t>
            </a:r>
            <a:endParaRPr lang="es-ES" dirty="0" smtClean="0"/>
          </a:p>
          <a:p>
            <a:r>
              <a:rPr lang="es-BO" dirty="0" smtClean="0"/>
              <a:t>f) Evitar la politización de las relaciones entre organizaciones gremiales y el GAMLP </a:t>
            </a:r>
            <a:endParaRPr lang="es-ES" dirty="0" smtClean="0"/>
          </a:p>
          <a:p>
            <a:r>
              <a:rPr lang="es-BO" dirty="0" smtClean="0"/>
              <a:t>g) Emprender la gestión de la memoria ya que los asentamientos tienen carácter histórico por lo que es preciso valorizar esta memoria a través de la creación de espacios alternativos de representación (por ejemplo, museo del comercio urbano), además, diferenciar los espacios tradicionales de venta de los nuevos asentamientos</a:t>
            </a:r>
            <a:endParaRPr lang="es-ES" dirty="0" smtClean="0"/>
          </a:p>
          <a:p>
            <a:endParaRPr lang="es-ES" dirty="0"/>
          </a:p>
        </p:txBody>
      </p:sp>
    </p:spTree>
    <p:extLst>
      <p:ext uri="{BB962C8B-B14F-4D97-AF65-F5344CB8AC3E}">
        <p14:creationId xmlns:p14="http://schemas.microsoft.com/office/powerpoint/2010/main" val="211047119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838200" y="862885"/>
            <a:ext cx="10515600" cy="5314078"/>
          </a:xfrm>
        </p:spPr>
        <p:txBody>
          <a:bodyPr/>
          <a:lstStyle/>
          <a:p>
            <a:r>
              <a:rPr lang="es-BO" dirty="0" smtClean="0"/>
              <a:t>h) Construir el enfoque de espacios públicos inclusivos</a:t>
            </a:r>
            <a:endParaRPr lang="es-ES" dirty="0" smtClean="0"/>
          </a:p>
          <a:p>
            <a:r>
              <a:rPr lang="es-BO" dirty="0" smtClean="0"/>
              <a:t>i) Registrar a los comerciantes en base de datos y correspondiente empadronamiento evidenciado por carnets</a:t>
            </a:r>
            <a:endParaRPr lang="es-ES" dirty="0" smtClean="0"/>
          </a:p>
          <a:p>
            <a:r>
              <a:rPr lang="es-BO" dirty="0" smtClean="0"/>
              <a:t>j) Identificar alternativas para los nuevos asentamientos de comerciantes en vía pública, ya que muestran un crecimiento permanente</a:t>
            </a:r>
            <a:endParaRPr lang="es-ES" dirty="0" smtClean="0"/>
          </a:p>
          <a:p>
            <a:r>
              <a:rPr lang="es-BO" dirty="0" smtClean="0"/>
              <a:t>k) Establecer formas de debate sobre el uso del espacio público, de tal forma que se generen reflexiones y propuestas</a:t>
            </a:r>
            <a:endParaRPr lang="es-ES" dirty="0" smtClean="0"/>
          </a:p>
          <a:p>
            <a:endParaRPr lang="es-ES" dirty="0"/>
          </a:p>
        </p:txBody>
      </p:sp>
    </p:spTree>
    <p:extLst>
      <p:ext uri="{BB962C8B-B14F-4D97-AF65-F5344CB8AC3E}">
        <p14:creationId xmlns:p14="http://schemas.microsoft.com/office/powerpoint/2010/main" val="1895072891"/>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12</TotalTime>
  <Words>962</Words>
  <Application>Microsoft Office PowerPoint</Application>
  <PresentationFormat>Panorámica</PresentationFormat>
  <Paragraphs>36</Paragraphs>
  <Slides>7</Slides>
  <Notes>0</Notes>
  <HiddenSlides>0</HiddenSlides>
  <MMClips>0</MMClips>
  <ScaleCrop>false</ScaleCrop>
  <HeadingPairs>
    <vt:vector size="6" baseType="variant">
      <vt:variant>
        <vt:lpstr>Fuentes usadas</vt:lpstr>
      </vt:variant>
      <vt:variant>
        <vt:i4>3</vt:i4>
      </vt:variant>
      <vt:variant>
        <vt:lpstr>Tema</vt:lpstr>
      </vt:variant>
      <vt:variant>
        <vt:i4>1</vt:i4>
      </vt:variant>
      <vt:variant>
        <vt:lpstr>Títulos de diapositiva</vt:lpstr>
      </vt:variant>
      <vt:variant>
        <vt:i4>7</vt:i4>
      </vt:variant>
    </vt:vector>
  </HeadingPairs>
  <TitlesOfParts>
    <vt:vector size="11" baseType="lpstr">
      <vt:lpstr>Arial</vt:lpstr>
      <vt:lpstr>Calibri</vt:lpstr>
      <vt:lpstr>Calibri Light</vt:lpstr>
      <vt:lpstr>Tema de Office</vt:lpstr>
      <vt:lpstr>1 ¿Cuáles las fortalezas (lo novedoso o interesante) del enfoque de “manejo de los comunes” autogobernanza presentado por el trabajo de Elinor Ostrom?, ¿Cuáles sus debilidades? (los vacíos y las contradicciones?)</vt:lpstr>
      <vt:lpstr>Presentación de PowerPoint</vt:lpstr>
      <vt:lpstr>Presentación de PowerPoint</vt:lpstr>
      <vt:lpstr>2 Utilizando el estudio sobre los comerciantes en vía pública explicar cómo y hasta qué punto el concepto de autogobernanza en el manejo de los recursos comunes podría ayudarnos a comprender mejor los desafíos y oportunidades de la planificación del espacio público? </vt:lpstr>
      <vt:lpstr>Presentación de PowerPoint</vt:lpstr>
      <vt:lpstr>Presentación de PowerPoint</vt:lpstr>
      <vt:lpstr>Presentación de PowerPoint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PC</dc:creator>
  <cp:lastModifiedBy>PC</cp:lastModifiedBy>
  <cp:revision>4</cp:revision>
  <dcterms:created xsi:type="dcterms:W3CDTF">2017-08-14T15:19:02Z</dcterms:created>
  <dcterms:modified xsi:type="dcterms:W3CDTF">2017-08-14T15:31:12Z</dcterms:modified>
</cp:coreProperties>
</file>