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CC66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933351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76456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17054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673346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083061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405703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04595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63512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715293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786641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412858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1F2BB-E0FD-46C1-8515-F2C8617CFA6D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696251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4148032"/>
            <a:ext cx="1959592" cy="683275"/>
          </a:xfrm>
          <a:prstGeom prst="rect">
            <a:avLst/>
          </a:prstGeom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838199" y="2593074"/>
            <a:ext cx="2682923" cy="9689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  <a:t>MÓDULO</a:t>
            </a:r>
          </a:p>
          <a:p>
            <a:pPr algn="l"/>
            <a: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  <a:t>GOBERNANZA</a:t>
            </a:r>
            <a:b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</a:br>
            <a: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  <a:t>Y DESARROLLO LOCAL</a:t>
            </a:r>
            <a:endParaRPr lang="es-BO" sz="2000" b="1" i="1" dirty="0">
              <a:solidFill>
                <a:srgbClr val="FF0066"/>
              </a:solidFill>
              <a:cs typeface="Aharoni" panose="02010803020104030203" pitchFamily="2" charset="-79"/>
            </a:endParaRPr>
          </a:p>
        </p:txBody>
      </p:sp>
      <p:pic>
        <p:nvPicPr>
          <p:cNvPr id="8" name="Imagen 7" descr="C:\uvita 2015\diplomado GAMLP\U3\EGMS.jp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791570"/>
            <a:ext cx="1727579" cy="136477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ítulo 1"/>
          <p:cNvSpPr txBox="1">
            <a:spLocks/>
          </p:cNvSpPr>
          <p:nvPr/>
        </p:nvSpPr>
        <p:spPr>
          <a:xfrm>
            <a:off x="3753134" y="1924334"/>
            <a:ext cx="7351915" cy="22236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BO" sz="4000" b="1" i="1" dirty="0" smtClean="0">
                <a:solidFill>
                  <a:srgbClr val="FF006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“La Economía Popular </a:t>
            </a:r>
          </a:p>
          <a:p>
            <a:r>
              <a:rPr lang="es-BO" sz="4000" b="1" i="1" dirty="0" smtClean="0">
                <a:solidFill>
                  <a:srgbClr val="FF006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en Bolivia” </a:t>
            </a:r>
            <a:br>
              <a:rPr lang="es-BO" sz="4000" b="1" i="1" dirty="0" smtClean="0">
                <a:solidFill>
                  <a:srgbClr val="FF006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BO" sz="4000" b="1" i="1" dirty="0" smtClean="0">
                <a:solidFill>
                  <a:srgbClr val="FF006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(Sesión 2)</a:t>
            </a:r>
            <a:endParaRPr lang="es-BO" sz="4000" b="1" i="1" dirty="0">
              <a:solidFill>
                <a:srgbClr val="FF0066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0901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753134" y="914401"/>
            <a:ext cx="7600666" cy="4667534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es-BO" sz="2600" b="1" i="1" dirty="0" smtClean="0">
                <a:latin typeface="Arial Narrow" panose="020B0606020202030204" pitchFamily="34" charset="0"/>
              </a:rPr>
              <a:t>¿Qué se entiende y cómo se caracteriza la “institucionalidad de los emprendedores populares”?</a:t>
            </a:r>
          </a:p>
          <a:p>
            <a:pPr marL="0" indent="0">
              <a:buNone/>
            </a:pPr>
            <a:endParaRPr lang="es-BO" sz="2000" b="1" i="1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s-BO" sz="2000" b="1" i="1" dirty="0" smtClean="0">
                <a:latin typeface="Arial Narrow" panose="020B0606020202030204" pitchFamily="34" charset="0"/>
              </a:rPr>
              <a:t>R1. </a:t>
            </a:r>
            <a:r>
              <a:rPr lang="es-BO" sz="2000" i="1" dirty="0" smtClean="0">
                <a:latin typeface="Arial Narrow" panose="020B0606020202030204" pitchFamily="34" charset="0"/>
              </a:rPr>
              <a:t>Entendiendo institucionalidad como las reglas del juego, que determinan como actuar Ej. el tipo de economía a tener, las leyes, las reglas formales, también las hay las informales, (aunque no firme un contrato esta implícito y claro que debe pagar)</a:t>
            </a:r>
          </a:p>
          <a:p>
            <a:pPr>
              <a:buFontTx/>
              <a:buChar char="-"/>
            </a:pPr>
            <a:r>
              <a:rPr lang="es-BO" sz="2000" b="1" i="1" dirty="0" smtClean="0">
                <a:latin typeface="Arial Narrow" panose="020B0606020202030204" pitchFamily="34" charset="0"/>
              </a:rPr>
              <a:t>Hay instituciones que hacen posible la existencia de mercados </a:t>
            </a:r>
            <a:r>
              <a:rPr lang="es-BO" sz="2000" i="1" dirty="0" smtClean="0">
                <a:latin typeface="Arial Narrow" panose="020B0606020202030204" pitchFamily="34" charset="0"/>
              </a:rPr>
              <a:t>(derechos de propiedad, la seguridad jurídica)</a:t>
            </a:r>
          </a:p>
          <a:p>
            <a:pPr>
              <a:buFontTx/>
              <a:buChar char="-"/>
            </a:pPr>
            <a:r>
              <a:rPr lang="es-BO" sz="2000" b="1" i="1" dirty="0" smtClean="0">
                <a:latin typeface="Arial Narrow" panose="020B0606020202030204" pitchFamily="34" charset="0"/>
              </a:rPr>
              <a:t>Hay instituciones que estabilizan mercados </a:t>
            </a:r>
            <a:r>
              <a:rPr lang="es-BO" sz="2000" i="1" dirty="0" smtClean="0">
                <a:latin typeface="Arial Narrow" panose="020B0606020202030204" pitchFamily="34" charset="0"/>
              </a:rPr>
              <a:t>(las organizaciones encargadas de garantizar la estabilizar la estabilidad macroeconómica) </a:t>
            </a:r>
          </a:p>
          <a:p>
            <a:pPr>
              <a:buFontTx/>
              <a:buChar char="-"/>
            </a:pPr>
            <a:r>
              <a:rPr lang="es-BO" sz="2000" b="1" i="1" dirty="0" smtClean="0">
                <a:latin typeface="Arial Narrow" panose="020B0606020202030204" pitchFamily="34" charset="0"/>
              </a:rPr>
              <a:t>Hay instituciones que regulan el mercado </a:t>
            </a:r>
            <a:r>
              <a:rPr lang="es-BO" sz="2000" i="1" dirty="0" smtClean="0">
                <a:latin typeface="Arial Narrow" panose="020B0606020202030204" pitchFamily="34" charset="0"/>
              </a:rPr>
              <a:t>(que internalizan externalidades, ambientales, sociales </a:t>
            </a:r>
            <a:r>
              <a:rPr lang="es-BO" sz="2000" i="1" dirty="0" err="1" smtClean="0">
                <a:latin typeface="Arial Narrow" panose="020B0606020202030204" pitchFamily="34" charset="0"/>
              </a:rPr>
              <a:t>etc</a:t>
            </a:r>
            <a:r>
              <a:rPr lang="es-BO" sz="2000" i="1" dirty="0" smtClean="0">
                <a:latin typeface="Arial Narrow" panose="020B0606020202030204" pitchFamily="34" charset="0"/>
              </a:rPr>
              <a:t>)</a:t>
            </a:r>
            <a:endParaRPr lang="es-BO" sz="2000" b="1" i="1" dirty="0" smtClean="0">
              <a:latin typeface="Arial Narrow" panose="020B0606020202030204" pitchFamily="34" charset="0"/>
            </a:endParaRPr>
          </a:p>
          <a:p>
            <a:pPr>
              <a:buFontTx/>
              <a:buChar char="-"/>
            </a:pPr>
            <a:r>
              <a:rPr lang="es-BO" sz="2000" b="1" i="1" dirty="0" smtClean="0">
                <a:latin typeface="Arial Narrow" panose="020B0606020202030204" pitchFamily="34" charset="0"/>
              </a:rPr>
              <a:t>Hay instituciones que legitiman el mercado </a:t>
            </a:r>
            <a:r>
              <a:rPr lang="es-BO" sz="2000" i="1" dirty="0" smtClean="0">
                <a:latin typeface="Arial Narrow" panose="020B0606020202030204" pitchFamily="34" charset="0"/>
              </a:rPr>
              <a:t>(la seguridad social, el sistema tributario, progresivo, el sistema judicial.</a:t>
            </a:r>
            <a:endParaRPr lang="es-BO" sz="2000" b="1" i="1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s-BO" sz="2000" i="1" dirty="0">
                <a:latin typeface="Arial Narrow" panose="020B0606020202030204" pitchFamily="34" charset="0"/>
              </a:rPr>
              <a:t>E</a:t>
            </a:r>
            <a:r>
              <a:rPr lang="es-BO" sz="2000" i="1" dirty="0" smtClean="0">
                <a:latin typeface="Arial Narrow" panose="020B0606020202030204" pitchFamily="34" charset="0"/>
              </a:rPr>
              <a:t>stas son importantes para la economía y para la política </a:t>
            </a:r>
          </a:p>
          <a:p>
            <a:pPr marL="0" indent="0">
              <a:buNone/>
            </a:pPr>
            <a:endParaRPr lang="es-BO" sz="2000" i="1" dirty="0">
              <a:latin typeface="Arial Narrow" panose="020B0606020202030204" pitchFamily="34" charset="0"/>
            </a:endParaRPr>
          </a:p>
        </p:txBody>
      </p:sp>
      <p:pic>
        <p:nvPicPr>
          <p:cNvPr id="4" name="Imagen 3" descr="C:\uvita 2015\diplomado GAMLP\U3\EGMS.jp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791570"/>
            <a:ext cx="1727579" cy="13647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838199" y="2593074"/>
            <a:ext cx="2682923" cy="9689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  <a:t>MÓDULO</a:t>
            </a:r>
          </a:p>
          <a:p>
            <a:pPr algn="l"/>
            <a: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  <a:t>GOBERNANZA</a:t>
            </a:r>
            <a:b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</a:br>
            <a: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  <a:t>Y DESARROLLO LOCAL</a:t>
            </a:r>
            <a:endParaRPr lang="es-BO" sz="2000" b="1" i="1" dirty="0">
              <a:solidFill>
                <a:srgbClr val="FF0066"/>
              </a:solidFill>
              <a:cs typeface="Aharoni" panose="02010803020104030203" pitchFamily="2" charset="-79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4148032"/>
            <a:ext cx="1959592" cy="68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976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21122" y="887104"/>
            <a:ext cx="7832678" cy="5289859"/>
          </a:xfrm>
        </p:spPr>
        <p:txBody>
          <a:bodyPr/>
          <a:lstStyle/>
          <a:p>
            <a:r>
              <a:rPr lang="es-BO" sz="2000" i="1" dirty="0" smtClean="0">
                <a:latin typeface="Arial Narrow" panose="020B0606020202030204" pitchFamily="34" charset="0"/>
              </a:rPr>
              <a:t>El texto refiere ej. Caso Sr. Jorge </a:t>
            </a:r>
            <a:r>
              <a:rPr lang="es-BO" sz="2000" i="1" dirty="0" err="1" smtClean="0">
                <a:latin typeface="Arial Narrow" panose="020B0606020202030204" pitchFamily="34" charset="0"/>
              </a:rPr>
              <a:t>Limachi</a:t>
            </a:r>
            <a:r>
              <a:rPr lang="es-BO" sz="2000" i="1" dirty="0" smtClean="0">
                <a:latin typeface="Arial Narrow" panose="020B0606020202030204" pitchFamily="34" charset="0"/>
              </a:rPr>
              <a:t>.</a:t>
            </a:r>
          </a:p>
          <a:p>
            <a:pPr marL="0" indent="0">
              <a:buNone/>
            </a:pPr>
            <a:r>
              <a:rPr lang="es-BO" sz="2000" i="1" dirty="0" smtClean="0">
                <a:latin typeface="Arial Narrow" panose="020B0606020202030204" pitchFamily="34" charset="0"/>
              </a:rPr>
              <a:t>Donde refiere que este tipo de institucionalidad articulan:</a:t>
            </a:r>
          </a:p>
          <a:p>
            <a:pPr>
              <a:buFontTx/>
              <a:buChar char="-"/>
            </a:pPr>
            <a:r>
              <a:rPr lang="es-BO" sz="2000" i="1" dirty="0" smtClean="0">
                <a:latin typeface="Arial Narrow" panose="020B0606020202030204" pitchFamily="34" charset="0"/>
              </a:rPr>
              <a:t>Dimensiones territoriales (como son los lazos de la comunidad de origen) y </a:t>
            </a:r>
          </a:p>
          <a:p>
            <a:pPr>
              <a:buFontTx/>
              <a:buChar char="-"/>
            </a:pPr>
            <a:r>
              <a:rPr lang="es-BO" sz="2000" i="1" dirty="0" smtClean="0">
                <a:latin typeface="Arial Narrow" panose="020B0606020202030204" pitchFamily="34" charset="0"/>
              </a:rPr>
              <a:t>Dimensiones funcionales (como son las asociaciones de comerciantes)</a:t>
            </a:r>
          </a:p>
          <a:p>
            <a:pPr>
              <a:buFontTx/>
              <a:buChar char="-"/>
            </a:pPr>
            <a:r>
              <a:rPr lang="es-BO" sz="2000" i="1" dirty="0" smtClean="0">
                <a:latin typeface="Arial Narrow" panose="020B0606020202030204" pitchFamily="34" charset="0"/>
              </a:rPr>
              <a:t>Anclaje social, que permite (y sostiene) un cierto nivel de agilidad y flexibilidad según indique la lectura del mercado.</a:t>
            </a:r>
          </a:p>
          <a:p>
            <a:pPr>
              <a:buFontTx/>
              <a:buChar char="-"/>
            </a:pPr>
            <a:r>
              <a:rPr lang="es-BO" sz="2000" i="1" dirty="0" smtClean="0">
                <a:latin typeface="Arial Narrow" panose="020B0606020202030204" pitchFamily="34" charset="0"/>
              </a:rPr>
              <a:t>El movimiento económico es a través de redes interfronterizas controladas por emprendedores en este caso “paceños”.</a:t>
            </a:r>
          </a:p>
          <a:p>
            <a:pPr>
              <a:buFontTx/>
              <a:buChar char="-"/>
            </a:pPr>
            <a:r>
              <a:rPr lang="es-BO" sz="2000" i="1" dirty="0" smtClean="0">
                <a:latin typeface="Arial Narrow" panose="020B0606020202030204" pitchFamily="34" charset="0"/>
              </a:rPr>
              <a:t>Lo que la economía popular parece esbozar tendencia a generar vínculos y sinergias entre espacios y ámbitos históricamente desarticulados.</a:t>
            </a:r>
          </a:p>
          <a:p>
            <a:endParaRPr lang="es-BO" dirty="0"/>
          </a:p>
        </p:txBody>
      </p:sp>
      <p:pic>
        <p:nvPicPr>
          <p:cNvPr id="4" name="Imagen 3" descr="C:\uvita 2015\diplomado GAMLP\U3\EGMS.jp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791570"/>
            <a:ext cx="1727579" cy="13647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838199" y="2593074"/>
            <a:ext cx="2682923" cy="9689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  <a:t>MÓDULO</a:t>
            </a:r>
          </a:p>
          <a:p>
            <a:pPr algn="l"/>
            <a: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  <a:t>GOBERNANZA</a:t>
            </a:r>
            <a:b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</a:br>
            <a: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  <a:t>Y DESARROLLO LOCAL</a:t>
            </a:r>
            <a:endParaRPr lang="es-BO" sz="2000" b="1" i="1" dirty="0">
              <a:solidFill>
                <a:srgbClr val="FF0066"/>
              </a:solidFill>
              <a:cs typeface="Aharoni" panose="02010803020104030203" pitchFamily="2" charset="-79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4148032"/>
            <a:ext cx="1959592" cy="68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487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07725" y="941697"/>
            <a:ext cx="7546075" cy="44218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BO" sz="2400" b="1" i="1" dirty="0" smtClean="0">
                <a:latin typeface="Arial Narrow" panose="020B0606020202030204" pitchFamily="34" charset="0"/>
              </a:rPr>
              <a:t>2. ¿Cómo y hasta qué punto este trabajo caracteriza a los actores económicos en la economía Boliviana y específicamente a los actores de la economía popular en la ciudad de La Paz?</a:t>
            </a:r>
            <a:endParaRPr lang="es-BO" i="1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s-BO" sz="2200" i="1" dirty="0" smtClean="0"/>
              <a:t>Históricamente, los actores de la economía popular han sido excluidos de posibilidades de participación en una economía formal y oficial, controlada por burocracias estatales y elites privadas; vinculadas con los mercados de exportación y desarticuladas del país y de la sociedad local (Zavaleta, 1990).</a:t>
            </a:r>
            <a:endParaRPr lang="es-BO" sz="2200" i="1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s-BO" i="1" dirty="0" smtClean="0">
                <a:latin typeface="Arial Narrow" panose="020B0606020202030204" pitchFamily="34" charset="0"/>
              </a:rPr>
              <a:t/>
            </a:r>
            <a:br>
              <a:rPr lang="es-BO" i="1" dirty="0" smtClean="0">
                <a:latin typeface="Arial Narrow" panose="020B0606020202030204" pitchFamily="34" charset="0"/>
              </a:rPr>
            </a:br>
            <a:endParaRPr lang="es-BO" dirty="0"/>
          </a:p>
        </p:txBody>
      </p:sp>
      <p:pic>
        <p:nvPicPr>
          <p:cNvPr id="4" name="Imagen 3" descr="C:\uvita 2015\diplomado GAMLP\U3\EGMS.jp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791570"/>
            <a:ext cx="1727579" cy="13647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838199" y="2593074"/>
            <a:ext cx="2682923" cy="9689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  <a:t>MÓDULO</a:t>
            </a:r>
          </a:p>
          <a:p>
            <a:pPr algn="l"/>
            <a: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  <a:t>GOBERNANZA</a:t>
            </a:r>
            <a:b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</a:br>
            <a: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  <a:t>Y DESARROLLO LOCAL</a:t>
            </a:r>
            <a:endParaRPr lang="es-BO" sz="2000" b="1" i="1" dirty="0">
              <a:solidFill>
                <a:srgbClr val="FF0066"/>
              </a:solidFill>
              <a:cs typeface="Aharoni" panose="02010803020104030203" pitchFamily="2" charset="-79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4148032"/>
            <a:ext cx="1959592" cy="68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121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21122" y="409432"/>
            <a:ext cx="7832678" cy="57593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s-BO" sz="2000" i="1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s-BO" sz="2400" b="1" i="1" dirty="0" smtClean="0">
                <a:latin typeface="Arial Narrow" panose="020B0606020202030204" pitchFamily="34" charset="0"/>
              </a:rPr>
              <a:t> ¿Cuáles las fortalezas de esta caracterización?</a:t>
            </a:r>
          </a:p>
          <a:p>
            <a:pPr>
              <a:buFontTx/>
              <a:buChar char="-"/>
            </a:pPr>
            <a:r>
              <a:rPr lang="es-BO" sz="2000" i="1" dirty="0" smtClean="0">
                <a:latin typeface="Arial Narrow" panose="020B0606020202030204" pitchFamily="34" charset="0"/>
              </a:rPr>
              <a:t>Es </a:t>
            </a:r>
            <a:r>
              <a:rPr lang="es-BO" sz="2000" i="1" dirty="0">
                <a:latin typeface="Arial Narrow" panose="020B0606020202030204" pitchFamily="34" charset="0"/>
              </a:rPr>
              <a:t>en este contexto de efervescencia </a:t>
            </a:r>
            <a:r>
              <a:rPr lang="es-BO" sz="2000" i="1" dirty="0" smtClean="0">
                <a:latin typeface="Arial Narrow" panose="020B0606020202030204" pitchFamily="34" charset="0"/>
              </a:rPr>
              <a:t>económica </a:t>
            </a:r>
            <a:r>
              <a:rPr lang="es-BO" sz="2000" i="1" dirty="0">
                <a:latin typeface="Arial Narrow" panose="020B0606020202030204" pitchFamily="34" charset="0"/>
              </a:rPr>
              <a:t>que ubicamos a </a:t>
            </a:r>
            <a:r>
              <a:rPr lang="es-BO" sz="2000" i="1" dirty="0" smtClean="0">
                <a:latin typeface="Arial Narrow" panose="020B0606020202030204" pitchFamily="34" charset="0"/>
              </a:rPr>
              <a:t>la economía </a:t>
            </a:r>
            <a:r>
              <a:rPr lang="es-BO" sz="2000" i="1" dirty="0">
                <a:latin typeface="Arial Narrow" panose="020B0606020202030204" pitchFamily="34" charset="0"/>
              </a:rPr>
              <a:t>popular y a sus actores, como sujetos activos de los procesos </a:t>
            </a:r>
            <a:r>
              <a:rPr lang="es-BO" sz="2000" i="1" dirty="0" smtClean="0">
                <a:latin typeface="Arial Narrow" panose="020B0606020202030204" pitchFamily="34" charset="0"/>
              </a:rPr>
              <a:t>económicos nacionales. Ej. </a:t>
            </a:r>
            <a:r>
              <a:rPr lang="es-BO" sz="2000" i="1" dirty="0" err="1">
                <a:latin typeface="Arial Narrow" panose="020B0606020202030204" pitchFamily="34" charset="0"/>
              </a:rPr>
              <a:t>Limachi</a:t>
            </a:r>
            <a:r>
              <a:rPr lang="es-BO" sz="2000" i="1" dirty="0">
                <a:latin typeface="Arial Narrow" panose="020B0606020202030204" pitchFamily="34" charset="0"/>
              </a:rPr>
              <a:t>, que </a:t>
            </a:r>
            <a:r>
              <a:rPr lang="es-BO" sz="2000" i="1" dirty="0" smtClean="0">
                <a:latin typeface="Arial Narrow" panose="020B0606020202030204" pitchFamily="34" charset="0"/>
              </a:rPr>
              <a:t>después </a:t>
            </a:r>
            <a:r>
              <a:rPr lang="es-BO" sz="2000" i="1" dirty="0">
                <a:latin typeface="Arial Narrow" panose="020B0606020202030204" pitchFamily="34" charset="0"/>
              </a:rPr>
              <a:t>de trabajar </a:t>
            </a:r>
            <a:r>
              <a:rPr lang="es-BO" sz="2000" i="1" dirty="0" smtClean="0">
                <a:latin typeface="Arial Narrow" panose="020B0606020202030204" pitchFamily="34" charset="0"/>
              </a:rPr>
              <a:t>años </a:t>
            </a:r>
            <a:r>
              <a:rPr lang="es-BO" sz="2000" i="1" dirty="0">
                <a:latin typeface="Arial Narrow" panose="020B0606020202030204" pitchFamily="34" charset="0"/>
              </a:rPr>
              <a:t>en el exterior optan por instalar </a:t>
            </a:r>
            <a:r>
              <a:rPr lang="es-BO" sz="2000" i="1" dirty="0" smtClean="0">
                <a:latin typeface="Arial Narrow" panose="020B0606020202030204" pitchFamily="34" charset="0"/>
              </a:rPr>
              <a:t>en Bolivia </a:t>
            </a:r>
            <a:r>
              <a:rPr lang="es-BO" sz="2000" i="1" dirty="0">
                <a:latin typeface="Arial Narrow" panose="020B0606020202030204" pitchFamily="34" charset="0"/>
              </a:rPr>
              <a:t>su propia planta de hilado y </a:t>
            </a:r>
            <a:r>
              <a:rPr lang="es-BO" sz="2000" i="1" dirty="0" smtClean="0">
                <a:latin typeface="Arial Narrow" panose="020B0606020202030204" pitchFamily="34" charset="0"/>
              </a:rPr>
              <a:t>elaboración </a:t>
            </a:r>
            <a:r>
              <a:rPr lang="es-BO" sz="2000" i="1" dirty="0">
                <a:latin typeface="Arial Narrow" panose="020B0606020202030204" pitchFamily="34" charset="0"/>
              </a:rPr>
              <a:t>de telas, </a:t>
            </a:r>
            <a:r>
              <a:rPr lang="es-BO" sz="2000" i="1" dirty="0" smtClean="0">
                <a:latin typeface="Arial Narrow" panose="020B0606020202030204" pitchFamily="34" charset="0"/>
              </a:rPr>
              <a:t>además </a:t>
            </a:r>
            <a:r>
              <a:rPr lang="es-BO" sz="2000" i="1" dirty="0">
                <a:latin typeface="Arial Narrow" panose="020B0606020202030204" pitchFamily="34" charset="0"/>
              </a:rPr>
              <a:t>de numerosos </a:t>
            </a:r>
            <a:r>
              <a:rPr lang="es-BO" sz="2000" i="1" dirty="0" smtClean="0">
                <a:latin typeface="Arial Narrow" panose="020B0606020202030204" pitchFamily="34" charset="0"/>
              </a:rPr>
              <a:t>puestos de venta.</a:t>
            </a:r>
          </a:p>
          <a:p>
            <a:pPr marL="0" indent="0">
              <a:buNone/>
            </a:pPr>
            <a:endParaRPr lang="es-BO" sz="2000" b="1" i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s-BO" sz="2000" b="1" i="1" dirty="0" smtClean="0">
                <a:latin typeface="Arial Narrow" panose="020B0606020202030204" pitchFamily="34" charset="0"/>
              </a:rPr>
              <a:t>¿Cuáles las implicaciones?</a:t>
            </a:r>
            <a:endParaRPr lang="es-BO" sz="2000" b="1" i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s-BO" sz="2200" i="1" dirty="0">
                <a:latin typeface="Arial Narrow" panose="020B0606020202030204" pitchFamily="34" charset="0"/>
              </a:rPr>
              <a:t>En los </a:t>
            </a:r>
            <a:r>
              <a:rPr lang="es-BO" sz="2200" i="1" dirty="0" smtClean="0">
                <a:latin typeface="Arial Narrow" panose="020B0606020202030204" pitchFamily="34" charset="0"/>
              </a:rPr>
              <a:t>intersticios de </a:t>
            </a:r>
            <a:r>
              <a:rPr lang="es-BO" sz="2200" i="1" dirty="0">
                <a:latin typeface="Arial Narrow" panose="020B0606020202030204" pitchFamily="34" charset="0"/>
              </a:rPr>
              <a:t>esta </a:t>
            </a:r>
            <a:r>
              <a:rPr lang="es-BO" sz="2200" i="1" dirty="0" smtClean="0">
                <a:latin typeface="Arial Narrow" panose="020B0606020202030204" pitchFamily="34" charset="0"/>
              </a:rPr>
              <a:t>economía </a:t>
            </a:r>
            <a:r>
              <a:rPr lang="es-BO" sz="2200" i="1" dirty="0">
                <a:latin typeface="Arial Narrow" panose="020B0606020202030204" pitchFamily="34" charset="0"/>
              </a:rPr>
              <a:t>oficial excluyente, los actores </a:t>
            </a:r>
            <a:r>
              <a:rPr lang="es-BO" sz="2200" i="1" dirty="0" smtClean="0">
                <a:latin typeface="Arial Narrow" panose="020B0606020202030204" pitchFamily="34" charset="0"/>
              </a:rPr>
              <a:t>económicos </a:t>
            </a:r>
            <a:r>
              <a:rPr lang="es-BO" sz="2200" i="1" dirty="0">
                <a:latin typeface="Arial Narrow" panose="020B0606020202030204" pitchFamily="34" charset="0"/>
              </a:rPr>
              <a:t>populares han </a:t>
            </a:r>
            <a:r>
              <a:rPr lang="es-BO" sz="2200" i="1" dirty="0" smtClean="0">
                <a:latin typeface="Arial Narrow" panose="020B0606020202030204" pitchFamily="34" charset="0"/>
              </a:rPr>
              <a:t>estructurado un </a:t>
            </a:r>
            <a:r>
              <a:rPr lang="es-BO" sz="2200" i="1" dirty="0">
                <a:latin typeface="Arial Narrow" panose="020B0606020202030204" pitchFamily="34" charset="0"/>
              </a:rPr>
              <a:t>sistema </a:t>
            </a:r>
            <a:r>
              <a:rPr lang="es-BO" sz="2200" i="1" dirty="0" smtClean="0">
                <a:latin typeface="Arial Narrow" panose="020B0606020202030204" pitchFamily="34" charset="0"/>
              </a:rPr>
              <a:t>socioeconómico </a:t>
            </a:r>
            <a:r>
              <a:rPr lang="es-BO" sz="2200" i="1" dirty="0">
                <a:latin typeface="Arial Narrow" panose="020B0606020202030204" pitchFamily="34" charset="0"/>
              </a:rPr>
              <a:t>que –anclado en los barrios marginales, </a:t>
            </a:r>
            <a:r>
              <a:rPr lang="es-BO" sz="2200" i="1" dirty="0" smtClean="0">
                <a:latin typeface="Arial Narrow" panose="020B0606020202030204" pitchFamily="34" charset="0"/>
              </a:rPr>
              <a:t>fronteras y </a:t>
            </a:r>
            <a:r>
              <a:rPr lang="es-BO" sz="2200" i="1" dirty="0">
                <a:latin typeface="Arial Narrow" panose="020B0606020202030204" pitchFamily="34" charset="0"/>
              </a:rPr>
              <a:t>zonas alejadas– logro ofrecer servicios y una institucionalidad propia (</a:t>
            </a:r>
            <a:r>
              <a:rPr lang="es-BO" sz="2200" i="1" dirty="0" smtClean="0">
                <a:latin typeface="Arial Narrow" panose="020B0606020202030204" pitchFamily="34" charset="0"/>
              </a:rPr>
              <a:t>cf. Klein</a:t>
            </a:r>
            <a:r>
              <a:rPr lang="es-BO" sz="2200" i="1" dirty="0">
                <a:latin typeface="Arial Narrow" panose="020B0606020202030204" pitchFamily="34" charset="0"/>
              </a:rPr>
              <a:t>, 1995; cf. </a:t>
            </a:r>
            <a:r>
              <a:rPr lang="es-BO" sz="2200" i="1" dirty="0" err="1">
                <a:latin typeface="Arial Narrow" panose="020B0606020202030204" pitchFamily="34" charset="0"/>
              </a:rPr>
              <a:t>Glave</a:t>
            </a:r>
            <a:r>
              <a:rPr lang="es-BO" sz="2200" i="1" dirty="0">
                <a:latin typeface="Arial Narrow" panose="020B0606020202030204" pitchFamily="34" charset="0"/>
              </a:rPr>
              <a:t>, 1989; </a:t>
            </a:r>
            <a:r>
              <a:rPr lang="es-BO" sz="2200" i="1" dirty="0" err="1">
                <a:latin typeface="Arial Narrow" panose="020B0606020202030204" pitchFamily="34" charset="0"/>
              </a:rPr>
              <a:t>Medeiros</a:t>
            </a:r>
            <a:r>
              <a:rPr lang="es-BO" sz="2200" i="1" dirty="0">
                <a:latin typeface="Arial Narrow" panose="020B0606020202030204" pitchFamily="34" charset="0"/>
              </a:rPr>
              <a:t> et al., 2013</a:t>
            </a:r>
            <a:r>
              <a:rPr lang="es-BO" sz="2200" i="1" dirty="0" smtClean="0">
                <a:latin typeface="Arial Narrow" panose="020B0606020202030204" pitchFamily="34" charset="0"/>
              </a:rPr>
              <a:t>).</a:t>
            </a:r>
          </a:p>
          <a:p>
            <a:pPr marL="0" indent="0">
              <a:buNone/>
            </a:pPr>
            <a:endParaRPr lang="es-BO" sz="2200" b="1" i="1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s-BO" sz="2400" b="1" i="1" dirty="0" smtClean="0">
                <a:latin typeface="Arial Narrow" panose="020B0606020202030204" pitchFamily="34" charset="0"/>
              </a:rPr>
              <a:t>¿Cuáles las limitaciones? (vacíos, etc.)</a:t>
            </a:r>
          </a:p>
          <a:p>
            <a:pPr>
              <a:buFontTx/>
              <a:buChar char="-"/>
            </a:pPr>
            <a:r>
              <a:rPr lang="es-BO" sz="2000" i="1" dirty="0" smtClean="0">
                <a:latin typeface="Arial Narrow" panose="020B0606020202030204" pitchFamily="34" charset="0"/>
              </a:rPr>
              <a:t>El crecimiento económico por si solo no necesariamente se traduce en mejores condiciones de vida u oportunidades económicas (Portes &amp; Roberts 2004)</a:t>
            </a:r>
          </a:p>
          <a:p>
            <a:pPr>
              <a:buFontTx/>
              <a:buChar char="-"/>
            </a:pPr>
            <a:endParaRPr lang="es-BO" sz="2000" dirty="0" smtClean="0"/>
          </a:p>
          <a:p>
            <a:pPr>
              <a:buFontTx/>
              <a:buChar char="-"/>
            </a:pPr>
            <a:endParaRPr lang="es-BO" sz="2000" i="1" dirty="0" smtClean="0">
              <a:latin typeface="Arial Narrow" panose="020B0606020202030204" pitchFamily="34" charset="0"/>
            </a:endParaRPr>
          </a:p>
          <a:p>
            <a:pPr>
              <a:buFontTx/>
              <a:buChar char="-"/>
            </a:pPr>
            <a:endParaRPr lang="es-BO" sz="2000" i="1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s-BO" dirty="0" smtClean="0"/>
          </a:p>
        </p:txBody>
      </p:sp>
      <p:pic>
        <p:nvPicPr>
          <p:cNvPr id="4" name="Imagen 3" descr="C:\uvita 2015\diplomado GAMLP\U3\EGMS.jp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791570"/>
            <a:ext cx="1727579" cy="13647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838199" y="2593074"/>
            <a:ext cx="2682923" cy="9689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  <a:t>MÓDULO</a:t>
            </a:r>
          </a:p>
          <a:p>
            <a:pPr algn="l"/>
            <a: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  <a:t>GOBERNANZA</a:t>
            </a:r>
            <a:b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</a:br>
            <a: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  <a:t>Y DESARROLLO LOCAL</a:t>
            </a:r>
            <a:endParaRPr lang="es-BO" sz="2000" b="1" i="1" dirty="0">
              <a:solidFill>
                <a:srgbClr val="FF0066"/>
              </a:solidFill>
              <a:cs typeface="Aharoni" panose="02010803020104030203" pitchFamily="2" charset="-79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4148032"/>
            <a:ext cx="1959592" cy="68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556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780430" y="791570"/>
            <a:ext cx="7573370" cy="518614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BO" sz="3400" b="1" i="1" dirty="0" smtClean="0">
                <a:latin typeface="Arial Narrow" panose="020B0606020202030204" pitchFamily="34" charset="0"/>
              </a:rPr>
              <a:t>3. ¿Cómo y hasta qué punto esta caracterización cambia la forma de pensar en las políticas públicas a nivel nacional y a nivel de municipio?</a:t>
            </a:r>
            <a:r>
              <a:rPr lang="es-BO" sz="3400" b="1" i="1" dirty="0" smtClean="0"/>
              <a:t> </a:t>
            </a:r>
          </a:p>
          <a:p>
            <a:pPr marL="0" indent="0">
              <a:buNone/>
            </a:pPr>
            <a:endParaRPr lang="es-BO" b="1" i="1" dirty="0" smtClean="0"/>
          </a:p>
          <a:p>
            <a:pPr marL="0" indent="0">
              <a:buNone/>
            </a:pPr>
            <a:r>
              <a:rPr lang="es-BO" sz="2900" i="1" dirty="0">
                <a:latin typeface="Arial Narrow" panose="020B0606020202030204" pitchFamily="34" charset="0"/>
              </a:rPr>
              <a:t>Como hemos visto a lo largo de las anteriores secciones, la </a:t>
            </a:r>
            <a:r>
              <a:rPr lang="es-BO" sz="2900" i="1" dirty="0" smtClean="0">
                <a:latin typeface="Arial Narrow" panose="020B0606020202030204" pitchFamily="34" charset="0"/>
              </a:rPr>
              <a:t>expansión </a:t>
            </a:r>
            <a:r>
              <a:rPr lang="es-BO" sz="2900" i="1" dirty="0">
                <a:latin typeface="Arial Narrow" panose="020B0606020202030204" pitchFamily="34" charset="0"/>
              </a:rPr>
              <a:t>en clave </a:t>
            </a:r>
            <a:r>
              <a:rPr lang="es-BO" sz="2900" i="1" dirty="0" smtClean="0">
                <a:latin typeface="Arial Narrow" panose="020B0606020202030204" pitchFamily="34" charset="0"/>
              </a:rPr>
              <a:t>transnacional, de </a:t>
            </a:r>
            <a:r>
              <a:rPr lang="es-BO" sz="2900" i="1" dirty="0">
                <a:latin typeface="Arial Narrow" panose="020B0606020202030204" pitchFamily="34" charset="0"/>
              </a:rPr>
              <a:t>la </a:t>
            </a:r>
            <a:r>
              <a:rPr lang="es-BO" sz="2900" i="1" dirty="0" smtClean="0">
                <a:latin typeface="Arial Narrow" panose="020B0606020202030204" pitchFamily="34" charset="0"/>
              </a:rPr>
              <a:t>economía </a:t>
            </a:r>
            <a:r>
              <a:rPr lang="es-BO" sz="2900" i="1" dirty="0">
                <a:latin typeface="Arial Narrow" panose="020B0606020202030204" pitchFamily="34" charset="0"/>
              </a:rPr>
              <a:t>popular, no presupone un abandono de lo local por </a:t>
            </a:r>
            <a:r>
              <a:rPr lang="es-BO" sz="2900" i="1" dirty="0" smtClean="0">
                <a:latin typeface="Arial Narrow" panose="020B0606020202030204" pitchFamily="34" charset="0"/>
              </a:rPr>
              <a:t>haber alcanzado </a:t>
            </a:r>
            <a:r>
              <a:rPr lang="es-BO" sz="2900" i="1" dirty="0">
                <a:latin typeface="Arial Narrow" panose="020B0606020202030204" pitchFamily="34" charset="0"/>
              </a:rPr>
              <a:t>la tan esperada </a:t>
            </a:r>
            <a:r>
              <a:rPr lang="es-BO" sz="2900" i="1" dirty="0" smtClean="0">
                <a:latin typeface="Arial Narrow" panose="020B0606020202030204" pitchFamily="34" charset="0"/>
              </a:rPr>
              <a:t>“integración” </a:t>
            </a:r>
            <a:r>
              <a:rPr lang="es-BO" sz="2900" i="1" dirty="0">
                <a:latin typeface="Arial Narrow" panose="020B0606020202030204" pitchFamily="34" charset="0"/>
              </a:rPr>
              <a:t>a la </a:t>
            </a:r>
            <a:r>
              <a:rPr lang="es-BO" sz="2900" i="1" dirty="0" smtClean="0">
                <a:latin typeface="Arial Narrow" panose="020B0606020202030204" pitchFamily="34" charset="0"/>
              </a:rPr>
              <a:t>economía </a:t>
            </a:r>
            <a:r>
              <a:rPr lang="es-BO" sz="2900" i="1" dirty="0">
                <a:latin typeface="Arial Narrow" panose="020B0606020202030204" pitchFamily="34" charset="0"/>
              </a:rPr>
              <a:t>global. Por el contrario, </a:t>
            </a:r>
            <a:r>
              <a:rPr lang="es-BO" sz="2900" i="1" dirty="0" smtClean="0">
                <a:latin typeface="Arial Narrow" panose="020B0606020202030204" pitchFamily="34" charset="0"/>
              </a:rPr>
              <a:t>muy a </a:t>
            </a:r>
            <a:r>
              <a:rPr lang="es-BO" sz="2900" i="1" dirty="0">
                <a:latin typeface="Arial Narrow" panose="020B0606020202030204" pitchFamily="34" charset="0"/>
              </a:rPr>
              <a:t>menudo es lo local lo que posibilita relacionamientos transnacionales. Sin </a:t>
            </a:r>
            <a:r>
              <a:rPr lang="es-BO" sz="2900" i="1" dirty="0" smtClean="0">
                <a:latin typeface="Arial Narrow" panose="020B0606020202030204" pitchFamily="34" charset="0"/>
              </a:rPr>
              <a:t>embargo, lo </a:t>
            </a:r>
            <a:r>
              <a:rPr lang="es-BO" sz="2900" i="1" dirty="0">
                <a:latin typeface="Arial Narrow" panose="020B0606020202030204" pitchFamily="34" charset="0"/>
              </a:rPr>
              <a:t>que mas llama la </a:t>
            </a:r>
            <a:r>
              <a:rPr lang="es-BO" sz="2900" i="1" dirty="0" smtClean="0">
                <a:latin typeface="Arial Narrow" panose="020B0606020202030204" pitchFamily="34" charset="0"/>
              </a:rPr>
              <a:t>atención </a:t>
            </a:r>
            <a:r>
              <a:rPr lang="es-BO" sz="2900" i="1" dirty="0">
                <a:latin typeface="Arial Narrow" panose="020B0606020202030204" pitchFamily="34" charset="0"/>
              </a:rPr>
              <a:t>de las </a:t>
            </a:r>
            <a:r>
              <a:rPr lang="es-BO" sz="2900" i="1" dirty="0" smtClean="0">
                <a:latin typeface="Arial Narrow" panose="020B0606020202030204" pitchFamily="34" charset="0"/>
              </a:rPr>
              <a:t>dinámicas </a:t>
            </a:r>
            <a:r>
              <a:rPr lang="es-BO" sz="2900" i="1" dirty="0">
                <a:latin typeface="Arial Narrow" panose="020B0606020202030204" pitchFamily="34" charset="0"/>
              </a:rPr>
              <a:t>de la </a:t>
            </a:r>
            <a:r>
              <a:rPr lang="es-BO" sz="2900" i="1" dirty="0" smtClean="0">
                <a:latin typeface="Arial Narrow" panose="020B0606020202030204" pitchFamily="34" charset="0"/>
              </a:rPr>
              <a:t>economía </a:t>
            </a:r>
            <a:r>
              <a:rPr lang="es-BO" sz="2900" i="1" dirty="0">
                <a:latin typeface="Arial Narrow" panose="020B0606020202030204" pitchFamily="34" charset="0"/>
              </a:rPr>
              <a:t>popular es la </a:t>
            </a:r>
            <a:r>
              <a:rPr lang="es-BO" sz="2900" i="1" dirty="0" smtClean="0">
                <a:latin typeface="Arial Narrow" panose="020B0606020202030204" pitchFamily="34" charset="0"/>
              </a:rPr>
              <a:t>capacidad de </a:t>
            </a:r>
            <a:r>
              <a:rPr lang="es-BO" sz="2900" i="1" dirty="0">
                <a:latin typeface="Arial Narrow" panose="020B0606020202030204" pitchFamily="34" charset="0"/>
              </a:rPr>
              <a:t>operar </a:t>
            </a:r>
            <a:r>
              <a:rPr lang="es-BO" sz="2900" i="1" dirty="0" smtClean="0">
                <a:latin typeface="Arial Narrow" panose="020B0606020202030204" pitchFamily="34" charset="0"/>
              </a:rPr>
              <a:t>simultáneamente </a:t>
            </a:r>
            <a:r>
              <a:rPr lang="es-BO" sz="2900" i="1" dirty="0">
                <a:latin typeface="Arial Narrow" panose="020B0606020202030204" pitchFamily="34" charset="0"/>
              </a:rPr>
              <a:t>en espacios tan distintos. </a:t>
            </a:r>
            <a:endParaRPr lang="es-BO" sz="2900" i="1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s-BO" sz="2900" i="1" dirty="0" smtClean="0">
                <a:latin typeface="Arial Narrow" panose="020B0606020202030204" pitchFamily="34" charset="0"/>
              </a:rPr>
              <a:t>Ej. El sr, y la </a:t>
            </a:r>
            <a:r>
              <a:rPr lang="es-BO" sz="2900" i="1" dirty="0" err="1" smtClean="0">
                <a:latin typeface="Arial Narrow" panose="020B0606020202030204" pitchFamily="34" charset="0"/>
              </a:rPr>
              <a:t>flia</a:t>
            </a:r>
            <a:r>
              <a:rPr lang="es-BO" sz="2900" i="1" dirty="0" smtClean="0">
                <a:latin typeface="Arial Narrow" panose="020B0606020202030204" pitchFamily="34" charset="0"/>
              </a:rPr>
              <a:t>. </a:t>
            </a:r>
            <a:r>
              <a:rPr lang="es-BO" sz="2900" i="1" dirty="0" err="1" smtClean="0">
                <a:latin typeface="Arial Narrow" panose="020B0606020202030204" pitchFamily="34" charset="0"/>
              </a:rPr>
              <a:t>Limachi</a:t>
            </a:r>
            <a:r>
              <a:rPr lang="es-BO" sz="2900" i="1" dirty="0">
                <a:latin typeface="Arial Narrow" panose="020B0606020202030204" pitchFamily="34" charset="0"/>
              </a:rPr>
              <a:t>, </a:t>
            </a:r>
            <a:r>
              <a:rPr lang="es-BO" sz="2900" i="1" dirty="0" smtClean="0">
                <a:latin typeface="Arial Narrow" panose="020B0606020202030204" pitchFamily="34" charset="0"/>
              </a:rPr>
              <a:t>que se </a:t>
            </a:r>
            <a:r>
              <a:rPr lang="es-BO" sz="2900" i="1" dirty="0">
                <a:latin typeface="Arial Narrow" panose="020B0606020202030204" pitchFamily="34" charset="0"/>
              </a:rPr>
              <a:t>mueven entre </a:t>
            </a:r>
            <a:r>
              <a:rPr lang="es-BO" sz="2900" i="1" dirty="0" err="1">
                <a:latin typeface="Arial Narrow" panose="020B0606020202030204" pitchFamily="34" charset="0"/>
              </a:rPr>
              <a:t>Shanghai</a:t>
            </a:r>
            <a:r>
              <a:rPr lang="es-BO" sz="2900" i="1" dirty="0">
                <a:latin typeface="Arial Narrow" panose="020B0606020202030204" pitchFamily="34" charset="0"/>
              </a:rPr>
              <a:t>, Guaqui, Batallas y </a:t>
            </a:r>
            <a:r>
              <a:rPr lang="es-BO" sz="2900" i="1" dirty="0" err="1">
                <a:latin typeface="Arial Narrow" panose="020B0606020202030204" pitchFamily="34" charset="0"/>
              </a:rPr>
              <a:t>Corumba</a:t>
            </a:r>
            <a:r>
              <a:rPr lang="es-BO" sz="2900" i="1" dirty="0">
                <a:latin typeface="Arial Narrow" panose="020B0606020202030204" pitchFamily="34" charset="0"/>
              </a:rPr>
              <a:t>, hasta los </a:t>
            </a:r>
            <a:r>
              <a:rPr lang="es-BO" sz="2900" i="1" dirty="0" err="1">
                <a:latin typeface="Arial Narrow" panose="020B0606020202030204" pitchFamily="34" charset="0"/>
              </a:rPr>
              <a:t>sicasiquenos</a:t>
            </a:r>
            <a:r>
              <a:rPr lang="es-BO" sz="2900" i="1" dirty="0">
                <a:latin typeface="Arial Narrow" panose="020B0606020202030204" pitchFamily="34" charset="0"/>
              </a:rPr>
              <a:t> </a:t>
            </a:r>
            <a:r>
              <a:rPr lang="es-BO" sz="2900" i="1" dirty="0" smtClean="0">
                <a:latin typeface="Arial Narrow" panose="020B0606020202030204" pitchFamily="34" charset="0"/>
              </a:rPr>
              <a:t>que viajan </a:t>
            </a:r>
            <a:r>
              <a:rPr lang="es-BO" sz="2900" i="1" dirty="0">
                <a:latin typeface="Arial Narrow" panose="020B0606020202030204" pitchFamily="34" charset="0"/>
              </a:rPr>
              <a:t>a China para importar herramientas que distribuyen a Yacuiba, a Alto </a:t>
            </a:r>
            <a:r>
              <a:rPr lang="es-BO" sz="2900" i="1" dirty="0" smtClean="0">
                <a:latin typeface="Arial Narrow" panose="020B0606020202030204" pitchFamily="34" charset="0"/>
              </a:rPr>
              <a:t>San Pedro </a:t>
            </a:r>
            <a:r>
              <a:rPr lang="es-BO" sz="2900" i="1" dirty="0">
                <a:latin typeface="Arial Narrow" panose="020B0606020202030204" pitchFamily="34" charset="0"/>
              </a:rPr>
              <a:t>en Santa Cruz y a pueblos alejados del Beni, la </a:t>
            </a:r>
            <a:r>
              <a:rPr lang="es-BO" sz="2900" i="1" dirty="0" smtClean="0">
                <a:latin typeface="Arial Narrow" panose="020B0606020202030204" pitchFamily="34" charset="0"/>
              </a:rPr>
              <a:t>economía </a:t>
            </a:r>
            <a:r>
              <a:rPr lang="es-BO" sz="2900" i="1" dirty="0">
                <a:latin typeface="Arial Narrow" panose="020B0606020202030204" pitchFamily="34" charset="0"/>
              </a:rPr>
              <a:t>popular </a:t>
            </a:r>
            <a:r>
              <a:rPr lang="es-BO" sz="2900" i="1" dirty="0" smtClean="0">
                <a:latin typeface="Arial Narrow" panose="020B0606020202030204" pitchFamily="34" charset="0"/>
              </a:rPr>
              <a:t>demuestra una </a:t>
            </a:r>
            <a:r>
              <a:rPr lang="es-BO" sz="2900" i="1" dirty="0">
                <a:latin typeface="Arial Narrow" panose="020B0606020202030204" pitchFamily="34" charset="0"/>
              </a:rPr>
              <a:t>capacidad de operar en </a:t>
            </a:r>
            <a:r>
              <a:rPr lang="es-BO" sz="2900" i="1" dirty="0" smtClean="0">
                <a:latin typeface="Arial Narrow" panose="020B0606020202030204" pitchFamily="34" charset="0"/>
              </a:rPr>
              <a:t>multiplex </a:t>
            </a:r>
            <a:r>
              <a:rPr lang="es-BO" sz="2900" i="1" dirty="0">
                <a:latin typeface="Arial Narrow" panose="020B0606020202030204" pitchFamily="34" charset="0"/>
              </a:rPr>
              <a:t>mercados, a menudo lidiando con escalas </a:t>
            </a:r>
            <a:r>
              <a:rPr lang="es-BO" sz="2900" i="1" dirty="0" smtClean="0">
                <a:latin typeface="Arial Narrow" panose="020B0606020202030204" pitchFamily="34" charset="0"/>
              </a:rPr>
              <a:t>económicas y </a:t>
            </a:r>
            <a:r>
              <a:rPr lang="es-BO" sz="2900" i="1" dirty="0">
                <a:latin typeface="Arial Narrow" panose="020B0606020202030204" pitchFamily="34" charset="0"/>
              </a:rPr>
              <a:t>modalidades de consumo distintas, pero </a:t>
            </a:r>
            <a:r>
              <a:rPr lang="es-BO" sz="2900" i="1" dirty="0" smtClean="0">
                <a:latin typeface="Arial Narrow" panose="020B0606020202030204" pitchFamily="34" charset="0"/>
              </a:rPr>
              <a:t>también </a:t>
            </a:r>
            <a:r>
              <a:rPr lang="es-BO" sz="2900" i="1" dirty="0">
                <a:latin typeface="Arial Narrow" panose="020B0606020202030204" pitchFamily="34" charset="0"/>
              </a:rPr>
              <a:t>con </a:t>
            </a:r>
            <a:r>
              <a:rPr lang="es-BO" sz="2900" i="1" dirty="0" smtClean="0">
                <a:latin typeface="Arial Narrow" panose="020B0606020202030204" pitchFamily="34" charset="0"/>
              </a:rPr>
              <a:t>múltiples reglas comerciales </a:t>
            </a:r>
            <a:r>
              <a:rPr lang="es-BO" sz="2900" i="1" dirty="0">
                <a:latin typeface="Arial Narrow" panose="020B0606020202030204" pitchFamily="34" charset="0"/>
              </a:rPr>
              <a:t>y formas de </a:t>
            </a:r>
            <a:r>
              <a:rPr lang="es-BO" sz="2900" i="1" dirty="0" smtClean="0">
                <a:latin typeface="Arial Narrow" panose="020B0606020202030204" pitchFamily="34" charset="0"/>
              </a:rPr>
              <a:t>negociación.</a:t>
            </a:r>
            <a:br>
              <a:rPr lang="es-BO" sz="2900" i="1" dirty="0" smtClean="0">
                <a:latin typeface="Arial Narrow" panose="020B0606020202030204" pitchFamily="34" charset="0"/>
              </a:rPr>
            </a:br>
            <a:r>
              <a:rPr lang="es-BO" sz="2900" i="1" dirty="0" smtClean="0">
                <a:latin typeface="Arial Narrow" panose="020B0606020202030204" pitchFamily="34" charset="0"/>
              </a:rPr>
              <a:t/>
            </a:r>
            <a:br>
              <a:rPr lang="es-BO" sz="2900" i="1" dirty="0" smtClean="0">
                <a:latin typeface="Arial Narrow" panose="020B0606020202030204" pitchFamily="34" charset="0"/>
              </a:rPr>
            </a:br>
            <a:r>
              <a:rPr lang="es-BO" sz="2900" i="1" dirty="0" smtClean="0">
                <a:latin typeface="Arial Narrow" panose="020B0606020202030204" pitchFamily="34" charset="0"/>
              </a:rPr>
              <a:t/>
            </a:r>
            <a:br>
              <a:rPr lang="es-BO" sz="2900" i="1" dirty="0" smtClean="0">
                <a:latin typeface="Arial Narrow" panose="020B0606020202030204" pitchFamily="34" charset="0"/>
              </a:rPr>
            </a:br>
            <a:endParaRPr lang="es-BO" sz="2900" i="1" dirty="0">
              <a:latin typeface="Arial Narrow" panose="020B0606020202030204" pitchFamily="34" charset="0"/>
            </a:endParaRPr>
          </a:p>
        </p:txBody>
      </p:sp>
      <p:pic>
        <p:nvPicPr>
          <p:cNvPr id="4" name="Imagen 3" descr="C:\uvita 2015\diplomado GAMLP\U3\EGMS.jp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791570"/>
            <a:ext cx="1727579" cy="13647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838199" y="2593074"/>
            <a:ext cx="2682923" cy="9689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  <a:t>MÓDULO</a:t>
            </a:r>
          </a:p>
          <a:p>
            <a:pPr algn="l"/>
            <a: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  <a:t>GOBERNANZA</a:t>
            </a:r>
            <a:b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</a:br>
            <a:r>
              <a:rPr lang="es-BO" sz="2000" b="1" i="1" dirty="0" smtClean="0">
                <a:solidFill>
                  <a:srgbClr val="FF0066"/>
                </a:solidFill>
                <a:cs typeface="Aharoni" panose="02010803020104030203" pitchFamily="2" charset="-79"/>
              </a:rPr>
              <a:t>Y DESARROLLO LOCAL</a:t>
            </a:r>
            <a:endParaRPr lang="es-BO" sz="2000" b="1" i="1" dirty="0">
              <a:solidFill>
                <a:srgbClr val="FF0066"/>
              </a:solidFill>
              <a:cs typeface="Aharoni" panose="02010803020104030203" pitchFamily="2" charset="-79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4148032"/>
            <a:ext cx="1959592" cy="68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1604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487</Words>
  <Application>Microsoft Office PowerPoint</Application>
  <PresentationFormat>Panorámica</PresentationFormat>
  <Paragraphs>47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Aharoni</vt:lpstr>
      <vt:lpstr>Arial</vt:lpstr>
      <vt:lpstr>Arial Narrow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</dc:title>
  <dc:creator>Eva</dc:creator>
  <cp:lastModifiedBy>Eva</cp:lastModifiedBy>
  <cp:revision>34</cp:revision>
  <dcterms:created xsi:type="dcterms:W3CDTF">2017-08-14T03:23:04Z</dcterms:created>
  <dcterms:modified xsi:type="dcterms:W3CDTF">2017-08-15T03:42:41Z</dcterms:modified>
</cp:coreProperties>
</file>