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50" d="100"/>
          <a:sy n="50" d="100"/>
        </p:scale>
        <p:origin x="-1446" y="-59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B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BO"/>
          </a:p>
        </p:txBody>
      </p:sp>
      <p:sp>
        <p:nvSpPr>
          <p:cNvPr id="4" name="Marcador de fecha 3"/>
          <p:cNvSpPr>
            <a:spLocks noGrp="1"/>
          </p:cNvSpPr>
          <p:nvPr>
            <p:ph type="dt" sz="half" idx="10"/>
          </p:nvPr>
        </p:nvSpPr>
        <p:spPr/>
        <p:txBody>
          <a:bodyPr/>
          <a:lstStyle/>
          <a:p>
            <a:fld id="{1E10CFF2-0B35-448B-BBA9-EE0DBE346BFD}" type="datetimeFigureOut">
              <a:rPr lang="es-BO" smtClean="0"/>
              <a:pPr/>
              <a:t>14/8/2017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954325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fecha 3"/>
          <p:cNvSpPr>
            <a:spLocks noGrp="1"/>
          </p:cNvSpPr>
          <p:nvPr>
            <p:ph type="dt" sz="half" idx="10"/>
          </p:nvPr>
        </p:nvSpPr>
        <p:spPr/>
        <p:txBody>
          <a:bodyPr/>
          <a:lstStyle/>
          <a:p>
            <a:fld id="{1E10CFF2-0B35-448B-BBA9-EE0DBE346BFD}" type="datetimeFigureOut">
              <a:rPr lang="es-BO" smtClean="0"/>
              <a:pPr/>
              <a:t>14/8/2017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186103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B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fecha 3"/>
          <p:cNvSpPr>
            <a:spLocks noGrp="1"/>
          </p:cNvSpPr>
          <p:nvPr>
            <p:ph type="dt" sz="half" idx="10"/>
          </p:nvPr>
        </p:nvSpPr>
        <p:spPr/>
        <p:txBody>
          <a:bodyPr/>
          <a:lstStyle/>
          <a:p>
            <a:fld id="{1E10CFF2-0B35-448B-BBA9-EE0DBE346BFD}" type="datetimeFigureOut">
              <a:rPr lang="es-BO" smtClean="0"/>
              <a:pPr/>
              <a:t>14/8/2017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3332484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fecha 3"/>
          <p:cNvSpPr>
            <a:spLocks noGrp="1"/>
          </p:cNvSpPr>
          <p:nvPr>
            <p:ph type="dt" sz="half" idx="10"/>
          </p:nvPr>
        </p:nvSpPr>
        <p:spPr/>
        <p:txBody>
          <a:bodyPr/>
          <a:lstStyle/>
          <a:p>
            <a:fld id="{1E10CFF2-0B35-448B-BBA9-EE0DBE346BFD}" type="datetimeFigureOut">
              <a:rPr lang="es-BO" smtClean="0"/>
              <a:pPr/>
              <a:t>14/8/2017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2662005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B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E10CFF2-0B35-448B-BBA9-EE0DBE346BFD}" type="datetimeFigureOut">
              <a:rPr lang="es-BO" smtClean="0"/>
              <a:pPr/>
              <a:t>14/8/2017</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62059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Marcador de fecha 4"/>
          <p:cNvSpPr>
            <a:spLocks noGrp="1"/>
          </p:cNvSpPr>
          <p:nvPr>
            <p:ph type="dt" sz="half" idx="10"/>
          </p:nvPr>
        </p:nvSpPr>
        <p:spPr/>
        <p:txBody>
          <a:bodyPr/>
          <a:lstStyle/>
          <a:p>
            <a:fld id="{1E10CFF2-0B35-448B-BBA9-EE0DBE346BFD}" type="datetimeFigureOut">
              <a:rPr lang="es-BO" smtClean="0"/>
              <a:pPr/>
              <a:t>14/8/2017</a:t>
            </a:fld>
            <a:endParaRPr lang="es-BO"/>
          </a:p>
        </p:txBody>
      </p:sp>
      <p:sp>
        <p:nvSpPr>
          <p:cNvPr id="6" name="Marcador de pie de página 5"/>
          <p:cNvSpPr>
            <a:spLocks noGrp="1"/>
          </p:cNvSpPr>
          <p:nvPr>
            <p:ph type="ftr" sz="quarter" idx="11"/>
          </p:nvPr>
        </p:nvSpPr>
        <p:spPr/>
        <p:txBody>
          <a:bodyPr/>
          <a:lstStyle/>
          <a:p>
            <a:endParaRPr lang="es-BO"/>
          </a:p>
        </p:txBody>
      </p:sp>
      <p:sp>
        <p:nvSpPr>
          <p:cNvPr id="7" name="Marcador de número de diapositiva 6"/>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1546054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B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7" name="Marcador de fecha 6"/>
          <p:cNvSpPr>
            <a:spLocks noGrp="1"/>
          </p:cNvSpPr>
          <p:nvPr>
            <p:ph type="dt" sz="half" idx="10"/>
          </p:nvPr>
        </p:nvSpPr>
        <p:spPr/>
        <p:txBody>
          <a:bodyPr/>
          <a:lstStyle/>
          <a:p>
            <a:fld id="{1E10CFF2-0B35-448B-BBA9-EE0DBE346BFD}" type="datetimeFigureOut">
              <a:rPr lang="es-BO" smtClean="0"/>
              <a:pPr/>
              <a:t>14/8/2017</a:t>
            </a:fld>
            <a:endParaRPr lang="es-BO"/>
          </a:p>
        </p:txBody>
      </p:sp>
      <p:sp>
        <p:nvSpPr>
          <p:cNvPr id="8" name="Marcador de pie de página 7"/>
          <p:cNvSpPr>
            <a:spLocks noGrp="1"/>
          </p:cNvSpPr>
          <p:nvPr>
            <p:ph type="ftr" sz="quarter" idx="11"/>
          </p:nvPr>
        </p:nvSpPr>
        <p:spPr/>
        <p:txBody>
          <a:bodyPr/>
          <a:lstStyle/>
          <a:p>
            <a:endParaRPr lang="es-BO"/>
          </a:p>
        </p:txBody>
      </p:sp>
      <p:sp>
        <p:nvSpPr>
          <p:cNvPr id="9" name="Marcador de número de diapositiva 8"/>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292870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fecha 2"/>
          <p:cNvSpPr>
            <a:spLocks noGrp="1"/>
          </p:cNvSpPr>
          <p:nvPr>
            <p:ph type="dt" sz="half" idx="10"/>
          </p:nvPr>
        </p:nvSpPr>
        <p:spPr/>
        <p:txBody>
          <a:bodyPr/>
          <a:lstStyle/>
          <a:p>
            <a:fld id="{1E10CFF2-0B35-448B-BBA9-EE0DBE346BFD}" type="datetimeFigureOut">
              <a:rPr lang="es-BO" smtClean="0"/>
              <a:pPr/>
              <a:t>14/8/2017</a:t>
            </a:fld>
            <a:endParaRPr lang="es-BO"/>
          </a:p>
        </p:txBody>
      </p:sp>
      <p:sp>
        <p:nvSpPr>
          <p:cNvPr id="4" name="Marcador de pie de página 3"/>
          <p:cNvSpPr>
            <a:spLocks noGrp="1"/>
          </p:cNvSpPr>
          <p:nvPr>
            <p:ph type="ftr" sz="quarter" idx="11"/>
          </p:nvPr>
        </p:nvSpPr>
        <p:spPr/>
        <p:txBody>
          <a:bodyPr/>
          <a:lstStyle/>
          <a:p>
            <a:endParaRPr lang="es-BO"/>
          </a:p>
        </p:txBody>
      </p:sp>
      <p:sp>
        <p:nvSpPr>
          <p:cNvPr id="5" name="Marcador de número de diapositiva 4"/>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3599871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E10CFF2-0B35-448B-BBA9-EE0DBE346BFD}" type="datetimeFigureOut">
              <a:rPr lang="es-BO" smtClean="0"/>
              <a:pPr/>
              <a:t>14/8/2017</a:t>
            </a:fld>
            <a:endParaRPr lang="es-BO"/>
          </a:p>
        </p:txBody>
      </p:sp>
      <p:sp>
        <p:nvSpPr>
          <p:cNvPr id="3" name="Marcador de pie de página 2"/>
          <p:cNvSpPr>
            <a:spLocks noGrp="1"/>
          </p:cNvSpPr>
          <p:nvPr>
            <p:ph type="ftr" sz="quarter" idx="11"/>
          </p:nvPr>
        </p:nvSpPr>
        <p:spPr/>
        <p:txBody>
          <a:bodyPr/>
          <a:lstStyle/>
          <a:p>
            <a:endParaRPr lang="es-BO"/>
          </a:p>
        </p:txBody>
      </p:sp>
      <p:sp>
        <p:nvSpPr>
          <p:cNvPr id="4" name="Marcador de número de diapositiva 3"/>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2547496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B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E10CFF2-0B35-448B-BBA9-EE0DBE346BFD}" type="datetimeFigureOut">
              <a:rPr lang="es-BO" smtClean="0"/>
              <a:pPr/>
              <a:t>14/8/2017</a:t>
            </a:fld>
            <a:endParaRPr lang="es-BO"/>
          </a:p>
        </p:txBody>
      </p:sp>
      <p:sp>
        <p:nvSpPr>
          <p:cNvPr id="6" name="Marcador de pie de página 5"/>
          <p:cNvSpPr>
            <a:spLocks noGrp="1"/>
          </p:cNvSpPr>
          <p:nvPr>
            <p:ph type="ftr" sz="quarter" idx="11"/>
          </p:nvPr>
        </p:nvSpPr>
        <p:spPr/>
        <p:txBody>
          <a:bodyPr/>
          <a:lstStyle/>
          <a:p>
            <a:endParaRPr lang="es-BO"/>
          </a:p>
        </p:txBody>
      </p:sp>
      <p:sp>
        <p:nvSpPr>
          <p:cNvPr id="7" name="Marcador de número de diapositiva 6"/>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28993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B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B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E10CFF2-0B35-448B-BBA9-EE0DBE346BFD}" type="datetimeFigureOut">
              <a:rPr lang="es-BO" smtClean="0"/>
              <a:pPr/>
              <a:t>14/8/2017</a:t>
            </a:fld>
            <a:endParaRPr lang="es-BO"/>
          </a:p>
        </p:txBody>
      </p:sp>
      <p:sp>
        <p:nvSpPr>
          <p:cNvPr id="6" name="Marcador de pie de página 5"/>
          <p:cNvSpPr>
            <a:spLocks noGrp="1"/>
          </p:cNvSpPr>
          <p:nvPr>
            <p:ph type="ftr" sz="quarter" idx="11"/>
          </p:nvPr>
        </p:nvSpPr>
        <p:spPr/>
        <p:txBody>
          <a:bodyPr/>
          <a:lstStyle/>
          <a:p>
            <a:endParaRPr lang="es-BO"/>
          </a:p>
        </p:txBody>
      </p:sp>
      <p:sp>
        <p:nvSpPr>
          <p:cNvPr id="7" name="Marcador de número de diapositiva 6"/>
          <p:cNvSpPr>
            <a:spLocks noGrp="1"/>
          </p:cNvSpPr>
          <p:nvPr>
            <p:ph type="sldNum" sz="quarter" idx="12"/>
          </p:nvPr>
        </p:nvSpPr>
        <p:spPr/>
        <p:txBody>
          <a:body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3646434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B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10CFF2-0B35-448B-BBA9-EE0DBE346BFD}" type="datetimeFigureOut">
              <a:rPr lang="es-BO" smtClean="0"/>
              <a:pPr/>
              <a:t>14/8/2017</a:t>
            </a:fld>
            <a:endParaRPr lang="es-B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B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EE703B-16B2-4918-9296-90BC6B78B820}" type="slidenum">
              <a:rPr lang="es-BO" smtClean="0"/>
              <a:pPr/>
              <a:t>‹Nº›</a:t>
            </a:fld>
            <a:endParaRPr lang="es-BO"/>
          </a:p>
        </p:txBody>
      </p:sp>
    </p:spTree>
    <p:extLst>
      <p:ext uri="{BB962C8B-B14F-4D97-AF65-F5344CB8AC3E}">
        <p14:creationId xmlns:p14="http://schemas.microsoft.com/office/powerpoint/2010/main" xmlns="" val="103069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0"/>
            <a:ext cx="12192001" cy="6870634"/>
          </a:xfrm>
          <a:prstGeom prst="rect">
            <a:avLst/>
          </a:prstGeom>
        </p:spPr>
      </p:pic>
      <p:sp>
        <p:nvSpPr>
          <p:cNvPr id="2" name="Título 1"/>
          <p:cNvSpPr>
            <a:spLocks noGrp="1"/>
          </p:cNvSpPr>
          <p:nvPr>
            <p:ph type="ctrTitle"/>
          </p:nvPr>
        </p:nvSpPr>
        <p:spPr>
          <a:xfrm>
            <a:off x="1524000" y="563418"/>
            <a:ext cx="9144000" cy="2946545"/>
          </a:xfrm>
        </p:spPr>
        <p:txBody>
          <a:bodyPr>
            <a:normAutofit fontScale="90000"/>
          </a:bodyPr>
          <a:lstStyle/>
          <a:p>
            <a:r>
              <a:rPr lang="es-BO" b="1" dirty="0">
                <a:solidFill>
                  <a:schemeClr val="accent4"/>
                </a:solidFill>
                <a:effectLst>
                  <a:outerShdw blurRad="50800" dist="50800" dir="5400000" sx="102000" sy="102000" algn="ctr" rotWithShape="0">
                    <a:schemeClr val="bg1">
                      <a:alpha val="43000"/>
                    </a:schemeClr>
                  </a:outerShdw>
                </a:effectLst>
              </a:rPr>
              <a:t>TRABAJO</a:t>
            </a:r>
            <a:br>
              <a:rPr lang="es-BO" b="1" dirty="0">
                <a:solidFill>
                  <a:schemeClr val="accent4"/>
                </a:solidFill>
                <a:effectLst>
                  <a:outerShdw blurRad="50800" dist="50800" dir="5400000" sx="102000" sy="102000" algn="ctr" rotWithShape="0">
                    <a:schemeClr val="bg1">
                      <a:alpha val="43000"/>
                    </a:schemeClr>
                  </a:outerShdw>
                </a:effectLst>
              </a:rPr>
            </a:br>
            <a:r>
              <a:rPr lang="es-BO" b="1" dirty="0" smtClean="0">
                <a:solidFill>
                  <a:schemeClr val="accent4"/>
                </a:solidFill>
                <a:effectLst>
                  <a:outerShdw blurRad="50800" dist="50800" dir="5400000" sx="102000" sy="102000" algn="ctr" rotWithShape="0">
                    <a:schemeClr val="bg1">
                      <a:alpha val="43000"/>
                    </a:schemeClr>
                  </a:outerShdw>
                </a:effectLst>
              </a:rPr>
              <a:t>REFLEXION SOBRE EL LIBRO “ECONOMÍA </a:t>
            </a:r>
            <a:r>
              <a:rPr lang="es-BO" b="1" dirty="0">
                <a:solidFill>
                  <a:schemeClr val="accent4"/>
                </a:solidFill>
                <a:effectLst>
                  <a:outerShdw blurRad="50800" dist="50800" dir="5400000" sx="102000" sy="102000" algn="ctr" rotWithShape="0">
                    <a:schemeClr val="bg1">
                      <a:alpha val="43000"/>
                    </a:schemeClr>
                  </a:outerShdw>
                </a:effectLst>
              </a:rPr>
              <a:t>POPULAR EN </a:t>
            </a:r>
            <a:r>
              <a:rPr lang="es-BO" b="1" dirty="0" smtClean="0">
                <a:solidFill>
                  <a:schemeClr val="accent4"/>
                </a:solidFill>
                <a:effectLst>
                  <a:outerShdw blurRad="50800" dist="50800" dir="5400000" sx="102000" sy="102000" algn="ctr" rotWithShape="0">
                    <a:schemeClr val="bg1">
                      <a:alpha val="43000"/>
                    </a:schemeClr>
                  </a:outerShdw>
                </a:effectLst>
              </a:rPr>
              <a:t>BOLIVIA”</a:t>
            </a:r>
            <a:endParaRPr lang="es-BO" b="1" dirty="0">
              <a:solidFill>
                <a:schemeClr val="accent4"/>
              </a:solidFill>
              <a:effectLst>
                <a:outerShdw blurRad="50800" dist="50800" dir="5400000" sx="102000" sy="102000" algn="ctr" rotWithShape="0">
                  <a:schemeClr val="bg1">
                    <a:alpha val="43000"/>
                  </a:schemeClr>
                </a:outerShdw>
              </a:effectLst>
            </a:endParaRPr>
          </a:p>
        </p:txBody>
      </p:sp>
      <p:sp>
        <p:nvSpPr>
          <p:cNvPr id="3" name="Subtítulo 2"/>
          <p:cNvSpPr>
            <a:spLocks noGrp="1"/>
          </p:cNvSpPr>
          <p:nvPr>
            <p:ph type="subTitle" idx="1"/>
          </p:nvPr>
        </p:nvSpPr>
        <p:spPr>
          <a:xfrm>
            <a:off x="1524000" y="3602038"/>
            <a:ext cx="9144000" cy="2102076"/>
          </a:xfrm>
        </p:spPr>
        <p:txBody>
          <a:bodyPr>
            <a:normAutofit/>
          </a:bodyPr>
          <a:lstStyle/>
          <a:p>
            <a:r>
              <a:rPr lang="es-BO" sz="4000" dirty="0">
                <a:solidFill>
                  <a:schemeClr val="bg1"/>
                </a:solidFill>
              </a:rPr>
              <a:t>M. Antonieta </a:t>
            </a:r>
            <a:r>
              <a:rPr lang="es-BO" sz="4000" dirty="0" err="1">
                <a:solidFill>
                  <a:schemeClr val="bg1"/>
                </a:solidFill>
              </a:rPr>
              <a:t>Montevilla</a:t>
            </a:r>
            <a:r>
              <a:rPr lang="es-BO" sz="4000" dirty="0">
                <a:solidFill>
                  <a:schemeClr val="bg1"/>
                </a:solidFill>
              </a:rPr>
              <a:t> V.</a:t>
            </a:r>
          </a:p>
          <a:p>
            <a:r>
              <a:rPr lang="es-BO" sz="4000" dirty="0">
                <a:solidFill>
                  <a:schemeClr val="bg1"/>
                </a:solidFill>
              </a:rPr>
              <a:t>Dario Alcazar Postigo</a:t>
            </a:r>
          </a:p>
          <a:p>
            <a:r>
              <a:rPr lang="es-BO" sz="4000" dirty="0">
                <a:solidFill>
                  <a:schemeClr val="bg1"/>
                </a:solidFill>
              </a:rPr>
              <a:t>Adriana Cornejo Masco</a:t>
            </a:r>
          </a:p>
          <a:p>
            <a:endParaRPr lang="es-BO" dirty="0"/>
          </a:p>
        </p:txBody>
      </p:sp>
    </p:spTree>
    <p:extLst>
      <p:ext uri="{BB962C8B-B14F-4D97-AF65-F5344CB8AC3E}">
        <p14:creationId xmlns:p14="http://schemas.microsoft.com/office/powerpoint/2010/main" xmlns="" val="23502272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6537"/>
            <a:ext cx="12192001" cy="6870634"/>
          </a:xfrm>
          <a:prstGeom prst="rect">
            <a:avLst/>
          </a:prstGeom>
        </p:spPr>
      </p:pic>
      <p:sp>
        <p:nvSpPr>
          <p:cNvPr id="2" name="Título 1"/>
          <p:cNvSpPr>
            <a:spLocks noGrp="1"/>
          </p:cNvSpPr>
          <p:nvPr>
            <p:ph type="title"/>
          </p:nvPr>
        </p:nvSpPr>
        <p:spPr/>
        <p:txBody>
          <a:bodyPr>
            <a:normAutofit/>
          </a:bodyPr>
          <a:lstStyle/>
          <a:p>
            <a:pPr algn="ctr"/>
            <a:r>
              <a:rPr lang="es-BO" sz="4000" b="1" dirty="0" smtClean="0">
                <a:solidFill>
                  <a:schemeClr val="accent4"/>
                </a:solidFill>
                <a:effectLst>
                  <a:outerShdw blurRad="38100" dist="38100" dir="2700000" algn="tl">
                    <a:srgbClr val="000000">
                      <a:alpha val="43137"/>
                    </a:srgbClr>
                  </a:outerShdw>
                </a:effectLst>
              </a:rPr>
              <a:t>LIMITACIONES</a:t>
            </a:r>
            <a:endParaRPr lang="es-BO" sz="4000" b="1" dirty="0">
              <a:solidFill>
                <a:schemeClr val="accent4"/>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3558988" y="1825625"/>
            <a:ext cx="7794812" cy="4351338"/>
          </a:xfrm>
        </p:spPr>
        <p:txBody>
          <a:bodyPr/>
          <a:lstStyle/>
          <a:p>
            <a:r>
              <a:rPr lang="es-BO" dirty="0">
                <a:solidFill>
                  <a:schemeClr val="bg1"/>
                </a:solidFill>
              </a:rPr>
              <a:t>Se apropia y canaliza hacia sus propias lógicas las dinámicas de la economía, es decir que en los espacios que ha conformado, son ellos los que definen las formas de participación en sus propios términos y definen las reglas </a:t>
            </a:r>
            <a:r>
              <a:rPr lang="es-BO">
                <a:solidFill>
                  <a:schemeClr val="bg1"/>
                </a:solidFill>
              </a:rPr>
              <a:t>del </a:t>
            </a:r>
            <a:r>
              <a:rPr lang="es-BO" smtClean="0">
                <a:solidFill>
                  <a:schemeClr val="bg1"/>
                </a:solidFill>
              </a:rPr>
              <a:t>juego,</a:t>
            </a:r>
            <a:endParaRPr lang="es-BO" dirty="0">
              <a:solidFill>
                <a:schemeClr val="bg1"/>
              </a:solidFill>
            </a:endParaRPr>
          </a:p>
        </p:txBody>
      </p:sp>
    </p:spTree>
    <p:extLst>
      <p:ext uri="{BB962C8B-B14F-4D97-AF65-F5344CB8AC3E}">
        <p14:creationId xmlns:p14="http://schemas.microsoft.com/office/powerpoint/2010/main" xmlns="" val="2982525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6537"/>
            <a:ext cx="12192001" cy="6870634"/>
          </a:xfrm>
          <a:prstGeom prst="rect">
            <a:avLst/>
          </a:prstGeom>
        </p:spPr>
      </p:pic>
      <p:sp>
        <p:nvSpPr>
          <p:cNvPr id="2" name="Título 1"/>
          <p:cNvSpPr>
            <a:spLocks noGrp="1"/>
          </p:cNvSpPr>
          <p:nvPr>
            <p:ph type="title"/>
          </p:nvPr>
        </p:nvSpPr>
        <p:spPr>
          <a:xfrm>
            <a:off x="876300" y="708025"/>
            <a:ext cx="10515600" cy="1325563"/>
          </a:xfrm>
        </p:spPr>
        <p:txBody>
          <a:bodyPr>
            <a:normAutofit fontScale="90000"/>
          </a:bodyPr>
          <a:lstStyle/>
          <a:p>
            <a:pPr lvl="0"/>
            <a:r>
              <a:rPr lang="es-BO" sz="4900" b="1" dirty="0" smtClean="0">
                <a:solidFill>
                  <a:srgbClr val="FFC000"/>
                </a:solidFill>
                <a:effectLst>
                  <a:outerShdw blurRad="38100" dist="38100" dir="2700000" algn="tl">
                    <a:srgbClr val="000000">
                      <a:alpha val="43137"/>
                    </a:srgbClr>
                  </a:outerShdw>
                </a:effectLst>
              </a:rPr>
              <a:t>Cambio de la </a:t>
            </a:r>
            <a:r>
              <a:rPr lang="es-BO" sz="4900" b="1" dirty="0" smtClean="0">
                <a:solidFill>
                  <a:srgbClr val="FFC000"/>
                </a:solidFill>
                <a:effectLst>
                  <a:outerShdw blurRad="38100" dist="38100" dir="2700000" algn="tl">
                    <a:srgbClr val="000000">
                      <a:alpha val="43137"/>
                    </a:srgbClr>
                  </a:outerShdw>
                </a:effectLst>
              </a:rPr>
              <a:t>forma  de pensar en las políticas públicas a nivel nacional y a nivel de </a:t>
            </a:r>
            <a:r>
              <a:rPr lang="es-BO" sz="4900" b="1" dirty="0" smtClean="0">
                <a:solidFill>
                  <a:srgbClr val="FFC000"/>
                </a:solidFill>
                <a:effectLst>
                  <a:outerShdw blurRad="38100" dist="38100" dir="2700000" algn="tl">
                    <a:srgbClr val="000000">
                      <a:alpha val="43137"/>
                    </a:srgbClr>
                  </a:outerShdw>
                </a:effectLst>
              </a:rPr>
              <a:t>municipio</a:t>
            </a:r>
            <a:r>
              <a:rPr lang="es-BO" sz="4900" b="1" dirty="0" smtClean="0">
                <a:solidFill>
                  <a:srgbClr val="FFC000"/>
                </a:solidFill>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endParaRPr lang="es-BO" b="1" dirty="0">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2111375"/>
            <a:ext cx="10515600" cy="4351338"/>
          </a:xfrm>
        </p:spPr>
        <p:txBody>
          <a:bodyPr>
            <a:normAutofit lnSpcReduction="10000"/>
          </a:bodyPr>
          <a:lstStyle/>
          <a:p>
            <a:r>
              <a:rPr lang="es-BO" dirty="0" smtClean="0">
                <a:solidFill>
                  <a:schemeClr val="bg1"/>
                </a:solidFill>
              </a:rPr>
              <a:t>Esta caracterización cambia la forma de pensar en las políticas publicas a nivel nacional y fundamentalmente municipal por que se debe eliminar la barrera de la formalidad con la informalidad, se debe gestionar política que sea efectiva y contribuya a estos sectores económicos del país, en inicio legitimándolos</a:t>
            </a:r>
            <a:r>
              <a:rPr lang="es-BO" dirty="0" smtClean="0">
                <a:solidFill>
                  <a:schemeClr val="bg1"/>
                </a:solidFill>
              </a:rPr>
              <a:t>. Después involucrarlos en la gestión de sus emprendimientos, desburocratizando la formalización y eliminando las barreras de entrada a la misma para generarles mayores oportunidades con la comercialización de sus bienes y servicios. Se debe promover el monitoreo y la autorregulación por parte de todos ellos, tanto como su institucionalización a nivel de grupos reducidos que respondan a un gremio mayor. </a:t>
            </a:r>
            <a:endParaRPr lang="es-BO" dirty="0">
              <a:solidFill>
                <a:schemeClr val="bg1"/>
              </a:solidFill>
            </a:endParaRPr>
          </a:p>
        </p:txBody>
      </p:sp>
    </p:spTree>
    <p:extLst>
      <p:ext uri="{BB962C8B-B14F-4D97-AF65-F5344CB8AC3E}">
        <p14:creationId xmlns:p14="http://schemas.microsoft.com/office/powerpoint/2010/main" xmlns="" val="25600335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idx="1"/>
          </p:nvPr>
        </p:nvSpPr>
        <p:spPr/>
        <p:txBody>
          <a:bodyPr/>
          <a:lstStyle/>
          <a:p>
            <a:endParaRPr lang="en-US"/>
          </a:p>
        </p:txBody>
      </p:sp>
      <p:pic>
        <p:nvPicPr>
          <p:cNvPr id="5"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6537"/>
            <a:ext cx="12192001" cy="6870634"/>
          </a:xfrm>
          <a:prstGeom prst="rect">
            <a:avLst/>
          </a:prstGeom>
        </p:spPr>
      </p:pic>
      <p:sp>
        <p:nvSpPr>
          <p:cNvPr id="7" name="Marcador de contenido 2"/>
          <p:cNvSpPr txBox="1">
            <a:spLocks/>
          </p:cNvSpPr>
          <p:nvPr/>
        </p:nvSpPr>
        <p:spPr>
          <a:xfrm>
            <a:off x="971550" y="1444625"/>
            <a:ext cx="105156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s-BO" sz="2800" b="0" i="0" u="none" strike="noStrike" kern="1200" cap="none" spc="0" normalizeH="0" baseline="0" noProof="0" dirty="0" smtClean="0">
                <a:ln>
                  <a:noFill/>
                </a:ln>
                <a:solidFill>
                  <a:schemeClr val="bg1"/>
                </a:solidFill>
                <a:effectLst/>
                <a:uLnTx/>
                <a:uFillTx/>
                <a:latin typeface="+mn-lt"/>
                <a:ea typeface="+mn-ea"/>
                <a:cs typeface="+mn-cs"/>
              </a:rPr>
              <a:t>Con la constatación</a:t>
            </a:r>
            <a:r>
              <a:rPr kumimoji="0" lang="es-BO" sz="2800" b="0" i="0" u="none" strike="noStrike" kern="1200" cap="none" spc="0" normalizeH="0" noProof="0" dirty="0" smtClean="0">
                <a:ln>
                  <a:noFill/>
                </a:ln>
                <a:solidFill>
                  <a:schemeClr val="bg1"/>
                </a:solidFill>
                <a:effectLst/>
                <a:uLnTx/>
                <a:uFillTx/>
                <a:latin typeface="+mn-lt"/>
                <a:ea typeface="+mn-ea"/>
                <a:cs typeface="+mn-cs"/>
              </a:rPr>
              <a:t> de la cantidad y escala de comerciantes “informales” se deben capacitar en el manejo económico de sus negocios  y apertura las potencialidades que tengan para inversión y endeudamiento bancario para desarrollar los mismos negocios a mayor escala y </a:t>
            </a:r>
            <a:r>
              <a:rPr kumimoji="0" lang="es-BO" sz="2800" b="0" i="0" u="none" strike="noStrike" kern="1200" cap="none" spc="0" normalizeH="0" noProof="0" dirty="0" err="1" smtClean="0">
                <a:ln>
                  <a:noFill/>
                </a:ln>
                <a:solidFill>
                  <a:schemeClr val="bg1"/>
                </a:solidFill>
                <a:effectLst/>
                <a:uLnTx/>
                <a:uFillTx/>
                <a:latin typeface="+mn-lt"/>
                <a:ea typeface="+mn-ea"/>
                <a:cs typeface="+mn-cs"/>
              </a:rPr>
              <a:t>asi</a:t>
            </a:r>
            <a:r>
              <a:rPr kumimoji="0" lang="es-BO" sz="2800" b="0" i="0" u="none" strike="noStrike" kern="1200" cap="none" spc="0" normalizeH="0" noProof="0" dirty="0" smtClean="0">
                <a:ln>
                  <a:noFill/>
                </a:ln>
                <a:solidFill>
                  <a:schemeClr val="bg1"/>
                </a:solidFill>
                <a:effectLst/>
                <a:uLnTx/>
                <a:uFillTx/>
                <a:latin typeface="+mn-lt"/>
                <a:ea typeface="+mn-ea"/>
                <a:cs typeface="+mn-cs"/>
              </a:rPr>
              <a:t> fortalecer sus emprendimientos contando siempre con la posibilidad de adaptación a los diferentes requerimientos del mercado. </a:t>
            </a:r>
            <a:endParaRPr kumimoji="0" lang="es-BO" sz="28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0"/>
            <a:ext cx="12192001" cy="6870634"/>
          </a:xfrm>
          <a:prstGeom prst="rect">
            <a:avLst/>
          </a:prstGeom>
        </p:spPr>
      </p:pic>
      <p:sp>
        <p:nvSpPr>
          <p:cNvPr id="2" name="Título 1"/>
          <p:cNvSpPr>
            <a:spLocks noGrp="1"/>
          </p:cNvSpPr>
          <p:nvPr>
            <p:ph type="title"/>
          </p:nvPr>
        </p:nvSpPr>
        <p:spPr/>
        <p:txBody>
          <a:bodyPr/>
          <a:lstStyle/>
          <a:p>
            <a:pPr algn="ctr"/>
            <a:r>
              <a:rPr lang="es-BO" b="1" dirty="0">
                <a:solidFill>
                  <a:schemeClr val="accent4"/>
                </a:solidFill>
                <a:effectLst>
                  <a:outerShdw blurRad="38100" dist="38100" dir="2700000" algn="tl">
                    <a:srgbClr val="000000">
                      <a:alpha val="43137"/>
                    </a:srgbClr>
                  </a:outerShdw>
                </a:effectLst>
              </a:rPr>
              <a:t>“institucionalidad de los emprendedores populares”</a:t>
            </a:r>
            <a:endParaRPr lang="es-BO" dirty="0">
              <a:solidFill>
                <a:schemeClr val="accent4"/>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3552372" y="2055813"/>
            <a:ext cx="8523514" cy="4351338"/>
          </a:xfrm>
        </p:spPr>
        <p:txBody>
          <a:bodyPr>
            <a:normAutofit fontScale="92500" lnSpcReduction="10000"/>
          </a:bodyPr>
          <a:lstStyle/>
          <a:p>
            <a:pPr marL="0" indent="0">
              <a:buNone/>
            </a:pPr>
            <a:r>
              <a:rPr lang="es-BO" sz="3600" dirty="0">
                <a:solidFill>
                  <a:schemeClr val="bg1"/>
                </a:solidFill>
              </a:rPr>
              <a:t>Los emprendedores </a:t>
            </a:r>
            <a:r>
              <a:rPr lang="es-BO" sz="3600" dirty="0" smtClean="0">
                <a:solidFill>
                  <a:schemeClr val="bg1"/>
                </a:solidFill>
              </a:rPr>
              <a:t>populares han establecido:</a:t>
            </a:r>
          </a:p>
          <a:p>
            <a:pPr marL="0" indent="0">
              <a:buNone/>
            </a:pPr>
            <a:endParaRPr lang="es-BO" sz="3600" dirty="0" smtClean="0">
              <a:solidFill>
                <a:schemeClr val="bg1"/>
              </a:solidFill>
            </a:endParaRPr>
          </a:p>
          <a:p>
            <a:r>
              <a:rPr lang="es-BO" sz="3600" dirty="0" smtClean="0">
                <a:solidFill>
                  <a:schemeClr val="bg1"/>
                </a:solidFill>
              </a:rPr>
              <a:t>Redes familiares.</a:t>
            </a:r>
          </a:p>
          <a:p>
            <a:pPr marL="0" indent="0">
              <a:buNone/>
            </a:pPr>
            <a:endParaRPr lang="es-BO" sz="3600" dirty="0" smtClean="0">
              <a:solidFill>
                <a:schemeClr val="bg1"/>
              </a:solidFill>
            </a:endParaRPr>
          </a:p>
          <a:p>
            <a:r>
              <a:rPr lang="es-BO" sz="3600" dirty="0" smtClean="0">
                <a:solidFill>
                  <a:schemeClr val="bg1"/>
                </a:solidFill>
              </a:rPr>
              <a:t>Articulación del territorios.</a:t>
            </a:r>
          </a:p>
          <a:p>
            <a:pPr marL="0" indent="0">
              <a:buNone/>
            </a:pPr>
            <a:endParaRPr lang="es-BO" sz="3600" dirty="0" smtClean="0">
              <a:solidFill>
                <a:schemeClr val="bg1"/>
              </a:solidFill>
            </a:endParaRPr>
          </a:p>
          <a:p>
            <a:r>
              <a:rPr lang="es-BO" sz="3600" dirty="0" smtClean="0">
                <a:solidFill>
                  <a:schemeClr val="bg1"/>
                </a:solidFill>
              </a:rPr>
              <a:t>Facilitación de incursión </a:t>
            </a:r>
            <a:r>
              <a:rPr lang="es-BO" sz="3600" dirty="0">
                <a:solidFill>
                  <a:schemeClr val="bg1"/>
                </a:solidFill>
              </a:rPr>
              <a:t>de actividades económicas </a:t>
            </a:r>
            <a:r>
              <a:rPr lang="es-BO" sz="3600" dirty="0" smtClean="0">
                <a:solidFill>
                  <a:schemeClr val="bg1"/>
                </a:solidFill>
              </a:rPr>
              <a:t>particulares en diversos espacios.</a:t>
            </a:r>
            <a:endParaRPr lang="es-BO" sz="3600" dirty="0">
              <a:solidFill>
                <a:schemeClr val="bg1"/>
              </a:solidFill>
            </a:endParaRPr>
          </a:p>
          <a:p>
            <a:endParaRPr lang="es-BO" dirty="0"/>
          </a:p>
        </p:txBody>
      </p:sp>
    </p:spTree>
    <p:extLst>
      <p:ext uri="{BB962C8B-B14F-4D97-AF65-F5344CB8AC3E}">
        <p14:creationId xmlns:p14="http://schemas.microsoft.com/office/powerpoint/2010/main" xmlns="" val="3152044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0"/>
            <a:ext cx="12192001" cy="6870634"/>
          </a:xfrm>
          <a:prstGeom prst="rect">
            <a:avLst/>
          </a:prstGeom>
        </p:spPr>
      </p:pic>
      <p:sp>
        <p:nvSpPr>
          <p:cNvPr id="2" name="Título 1"/>
          <p:cNvSpPr>
            <a:spLocks noGrp="1"/>
          </p:cNvSpPr>
          <p:nvPr>
            <p:ph type="title"/>
          </p:nvPr>
        </p:nvSpPr>
        <p:spPr/>
        <p:txBody>
          <a:bodyPr/>
          <a:lstStyle/>
          <a:p>
            <a:pPr algn="ctr"/>
            <a:r>
              <a:rPr lang="es-BO" b="1" dirty="0" smtClean="0">
                <a:solidFill>
                  <a:schemeClr val="accent4"/>
                </a:solidFill>
                <a:effectLst>
                  <a:outerShdw blurRad="38100" dist="38100" dir="2700000" algn="tl">
                    <a:srgbClr val="000000">
                      <a:alpha val="43137"/>
                    </a:srgbClr>
                  </a:outerShdw>
                </a:effectLst>
              </a:rPr>
              <a:t>CARACTERISTICAS</a:t>
            </a:r>
            <a:endParaRPr lang="es-BO" b="1" dirty="0">
              <a:solidFill>
                <a:schemeClr val="accent4"/>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3962399" y="1690688"/>
            <a:ext cx="7997371" cy="4734832"/>
          </a:xfrm>
        </p:spPr>
        <p:txBody>
          <a:bodyPr/>
          <a:lstStyle/>
          <a:p>
            <a:pPr lvl="0"/>
            <a:r>
              <a:rPr lang="es-BO" dirty="0" smtClean="0">
                <a:solidFill>
                  <a:schemeClr val="bg1"/>
                </a:solidFill>
              </a:rPr>
              <a:t>Diferentes organizaciones (comunidad rural, gremio, junta vecinal, fraternidades), con pertenencia profunda y vínculo social con las comunidades indígenas rurales y se encuentra anclado en estructuras organizativas.</a:t>
            </a:r>
          </a:p>
          <a:p>
            <a:pPr marL="0" lvl="0" indent="0">
              <a:buNone/>
            </a:pPr>
            <a:endParaRPr lang="es-BO" dirty="0" smtClean="0">
              <a:solidFill>
                <a:schemeClr val="bg1"/>
              </a:solidFill>
            </a:endParaRPr>
          </a:p>
          <a:p>
            <a:pPr lvl="0"/>
            <a:r>
              <a:rPr lang="es-BO" dirty="0" smtClean="0">
                <a:solidFill>
                  <a:schemeClr val="bg1"/>
                </a:solidFill>
              </a:rPr>
              <a:t>Son emprendimientos locales con ramificaciones nacionales, internacionales y </a:t>
            </a:r>
            <a:r>
              <a:rPr lang="es-BO" dirty="0" err="1" smtClean="0">
                <a:solidFill>
                  <a:schemeClr val="bg1"/>
                </a:solidFill>
              </a:rPr>
              <a:t>translocales</a:t>
            </a:r>
            <a:r>
              <a:rPr lang="es-BO" dirty="0" smtClean="0">
                <a:solidFill>
                  <a:schemeClr val="bg1"/>
                </a:solidFill>
              </a:rPr>
              <a:t>, que permiten el control de espacios comerciales locales, como también de rutas de distribución y aprovisionamiento.</a:t>
            </a:r>
          </a:p>
          <a:p>
            <a:pPr marL="0" indent="0">
              <a:buNone/>
            </a:pPr>
            <a:endParaRPr lang="es-BO" dirty="0"/>
          </a:p>
        </p:txBody>
      </p:sp>
    </p:spTree>
    <p:extLst>
      <p:ext uri="{BB962C8B-B14F-4D97-AF65-F5344CB8AC3E}">
        <p14:creationId xmlns:p14="http://schemas.microsoft.com/office/powerpoint/2010/main" xmlns="" val="1821295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0"/>
            <a:ext cx="12192001" cy="6870634"/>
          </a:xfrm>
          <a:prstGeom prst="rect">
            <a:avLst/>
          </a:prstGeom>
        </p:spPr>
      </p:pic>
      <p:sp>
        <p:nvSpPr>
          <p:cNvPr id="2" name="Título 1"/>
          <p:cNvSpPr>
            <a:spLocks noGrp="1"/>
          </p:cNvSpPr>
          <p:nvPr>
            <p:ph type="title"/>
          </p:nvPr>
        </p:nvSpPr>
        <p:spPr>
          <a:xfrm>
            <a:off x="152400" y="98425"/>
            <a:ext cx="10515600" cy="1325563"/>
          </a:xfrm>
        </p:spPr>
        <p:txBody>
          <a:bodyPr/>
          <a:lstStyle/>
          <a:p>
            <a:r>
              <a:rPr lang="es-BO" b="1" i="1" dirty="0" smtClean="0">
                <a:solidFill>
                  <a:schemeClr val="bg1"/>
                </a:solidFill>
              </a:rPr>
              <a:t>Los maquineros de la Eloy:</a:t>
            </a:r>
            <a:endParaRPr lang="es-BO" dirty="0"/>
          </a:p>
        </p:txBody>
      </p:sp>
      <p:sp>
        <p:nvSpPr>
          <p:cNvPr id="3" name="Marcador de contenido 2"/>
          <p:cNvSpPr>
            <a:spLocks noGrp="1"/>
          </p:cNvSpPr>
          <p:nvPr>
            <p:ph idx="1"/>
          </p:nvPr>
        </p:nvSpPr>
        <p:spPr>
          <a:xfrm>
            <a:off x="3314700" y="1028701"/>
            <a:ext cx="8877300" cy="5829299"/>
          </a:xfrm>
        </p:spPr>
        <p:txBody>
          <a:bodyPr>
            <a:normAutofit fontScale="92500" lnSpcReduction="10000"/>
          </a:bodyPr>
          <a:lstStyle/>
          <a:p>
            <a:r>
              <a:rPr lang="es-BO" i="1" dirty="0" smtClean="0">
                <a:solidFill>
                  <a:schemeClr val="bg1"/>
                </a:solidFill>
              </a:rPr>
              <a:t>El </a:t>
            </a:r>
            <a:r>
              <a:rPr lang="es-BO" i="1" dirty="0">
                <a:solidFill>
                  <a:schemeClr val="bg1"/>
                </a:solidFill>
              </a:rPr>
              <a:t>sindicato de la calle Eloy Salmón </a:t>
            </a:r>
            <a:r>
              <a:rPr lang="es-BO" i="1" dirty="0" smtClean="0">
                <a:solidFill>
                  <a:schemeClr val="bg1"/>
                </a:solidFill>
              </a:rPr>
              <a:t>fundado </a:t>
            </a:r>
            <a:r>
              <a:rPr lang="es-BO" i="1" dirty="0">
                <a:solidFill>
                  <a:schemeClr val="bg1"/>
                </a:solidFill>
              </a:rPr>
              <a:t>en </a:t>
            </a:r>
            <a:r>
              <a:rPr lang="es-BO" i="1" dirty="0">
                <a:solidFill>
                  <a:srgbClr val="C00000"/>
                </a:solidFill>
                <a:effectLst>
                  <a:outerShdw blurRad="38100" dist="38100" dir="2700000" algn="tl">
                    <a:srgbClr val="000000">
                      <a:alpha val="43137"/>
                    </a:srgbClr>
                  </a:outerShdw>
                </a:effectLst>
              </a:rPr>
              <a:t>1957</a:t>
            </a:r>
            <a:r>
              <a:rPr lang="es-BO" i="1" dirty="0">
                <a:solidFill>
                  <a:schemeClr val="bg1"/>
                </a:solidFill>
              </a:rPr>
              <a:t>, conformado principalmente por </a:t>
            </a:r>
            <a:r>
              <a:rPr lang="es-BO" i="1" dirty="0" err="1">
                <a:solidFill>
                  <a:schemeClr val="bg1"/>
                </a:solidFill>
              </a:rPr>
              <a:t>comunarios</a:t>
            </a:r>
            <a:r>
              <a:rPr lang="es-BO" i="1" dirty="0">
                <a:solidFill>
                  <a:schemeClr val="bg1"/>
                </a:solidFill>
              </a:rPr>
              <a:t> de </a:t>
            </a:r>
            <a:r>
              <a:rPr lang="es-BO" i="1" dirty="0">
                <a:solidFill>
                  <a:srgbClr val="C00000"/>
                </a:solidFill>
                <a:effectLst>
                  <a:outerShdw blurRad="38100" dist="38100" dir="2700000" algn="tl">
                    <a:srgbClr val="000000">
                      <a:alpha val="43137"/>
                    </a:srgbClr>
                  </a:outerShdw>
                </a:effectLst>
              </a:rPr>
              <a:t>Taraco</a:t>
            </a:r>
            <a:r>
              <a:rPr lang="es-BO" i="1" dirty="0">
                <a:solidFill>
                  <a:schemeClr val="bg1"/>
                </a:solidFill>
              </a:rPr>
              <a:t>, </a:t>
            </a:r>
            <a:r>
              <a:rPr lang="es-BO" i="1" dirty="0" smtClean="0">
                <a:solidFill>
                  <a:schemeClr val="bg1"/>
                </a:solidFill>
              </a:rPr>
              <a:t>provincia </a:t>
            </a:r>
            <a:r>
              <a:rPr lang="es-BO" i="1" dirty="0" err="1">
                <a:solidFill>
                  <a:schemeClr val="bg1"/>
                </a:solidFill>
              </a:rPr>
              <a:t>Ingavi</a:t>
            </a:r>
            <a:r>
              <a:rPr lang="es-BO" i="1" dirty="0">
                <a:solidFill>
                  <a:schemeClr val="bg1"/>
                </a:solidFill>
              </a:rPr>
              <a:t> del departamento de La Paz. Los comerciantes de este barrio paceño comenzaron a vender sus productos traídos desde la zona  del Lago Titicaca, entre ellos estaba incluidos el pescado y el queso para su </a:t>
            </a:r>
            <a:r>
              <a:rPr lang="es-BO" i="1" dirty="0" smtClean="0">
                <a:solidFill>
                  <a:schemeClr val="bg1"/>
                </a:solidFill>
              </a:rPr>
              <a:t>comercialización.</a:t>
            </a:r>
            <a:endParaRPr lang="es-BO" dirty="0">
              <a:solidFill>
                <a:schemeClr val="bg1"/>
              </a:solidFill>
            </a:endParaRPr>
          </a:p>
          <a:p>
            <a:r>
              <a:rPr lang="es-BO" i="1" dirty="0">
                <a:solidFill>
                  <a:schemeClr val="bg1"/>
                </a:solidFill>
              </a:rPr>
              <a:t>Los </a:t>
            </a:r>
            <a:r>
              <a:rPr lang="es-BO" i="1" dirty="0" err="1">
                <a:solidFill>
                  <a:schemeClr val="bg1"/>
                </a:solidFill>
              </a:rPr>
              <a:t>comunarios</a:t>
            </a:r>
            <a:r>
              <a:rPr lang="es-BO" i="1" dirty="0">
                <a:solidFill>
                  <a:schemeClr val="bg1"/>
                </a:solidFill>
              </a:rPr>
              <a:t> de </a:t>
            </a:r>
            <a:r>
              <a:rPr lang="es-BO" i="1" dirty="0">
                <a:solidFill>
                  <a:srgbClr val="C00000"/>
                </a:solidFill>
                <a:effectLst>
                  <a:outerShdw blurRad="38100" dist="38100" dir="2700000" algn="tl">
                    <a:srgbClr val="000000">
                      <a:alpha val="43137"/>
                    </a:srgbClr>
                  </a:outerShdw>
                </a:effectLst>
              </a:rPr>
              <a:t>Taraco</a:t>
            </a:r>
            <a:r>
              <a:rPr lang="es-BO" i="1" dirty="0">
                <a:solidFill>
                  <a:schemeClr val="bg1"/>
                </a:solidFill>
              </a:rPr>
              <a:t> que se apropiaron de este espacio marginal de la urbe paceña también se dedicaron a la venta de máquinas de coser traídas en botes desde el Perú a través del lago Titicaca. Actualmente, a la Fraternidad de la Eloy Salmón se la conoce con el denominativo de “Los Maquineros” debido a este significativo hecho histórico.</a:t>
            </a:r>
            <a:endParaRPr lang="es-BO" dirty="0">
              <a:solidFill>
                <a:schemeClr val="bg1"/>
              </a:solidFill>
            </a:endParaRPr>
          </a:p>
          <a:p>
            <a:r>
              <a:rPr lang="es-BO" i="1" dirty="0">
                <a:solidFill>
                  <a:schemeClr val="bg1"/>
                </a:solidFill>
              </a:rPr>
              <a:t>Siendo uno de los centros comerciales más importantes del país, la Eloy Salmón es uno de los puntos donde la Economía Popular se manifiesta en su más pura esencia, con matices integradores y transnacionales que inclusive llegan hasta la República Popular de China.</a:t>
            </a:r>
            <a:endParaRPr lang="es-BO" dirty="0">
              <a:solidFill>
                <a:schemeClr val="bg1"/>
              </a:solidFill>
            </a:endParaRPr>
          </a:p>
        </p:txBody>
      </p:sp>
      <p:pic>
        <p:nvPicPr>
          <p:cNvPr id="5" name="4 Imagen" descr="descarga (1).jpg"/>
          <p:cNvPicPr>
            <a:picLocks noChangeAspect="1"/>
          </p:cNvPicPr>
          <p:nvPr/>
        </p:nvPicPr>
        <p:blipFill>
          <a:blip r:embed="rId3" cstate="print"/>
          <a:stretch>
            <a:fillRect/>
          </a:stretch>
        </p:blipFill>
        <p:spPr>
          <a:xfrm>
            <a:off x="628650" y="1343025"/>
            <a:ext cx="2466975" cy="1847850"/>
          </a:xfrm>
          <a:prstGeom prst="rect">
            <a:avLst/>
          </a:prstGeom>
        </p:spPr>
      </p:pic>
      <p:pic>
        <p:nvPicPr>
          <p:cNvPr id="6" name="5 Imagen" descr="OFERTA-electrodomesticos-funciona-Eloy-Salmon_LRZIMA20100719_0010_3.jpg"/>
          <p:cNvPicPr>
            <a:picLocks noChangeAspect="1"/>
          </p:cNvPicPr>
          <p:nvPr/>
        </p:nvPicPr>
        <p:blipFill>
          <a:blip r:embed="rId4" cstate="print"/>
          <a:stretch>
            <a:fillRect/>
          </a:stretch>
        </p:blipFill>
        <p:spPr>
          <a:xfrm>
            <a:off x="325854" y="3432048"/>
            <a:ext cx="3117623" cy="1749552"/>
          </a:xfrm>
          <a:prstGeom prst="rect">
            <a:avLst/>
          </a:prstGeom>
        </p:spPr>
      </p:pic>
    </p:spTree>
    <p:extLst>
      <p:ext uri="{BB962C8B-B14F-4D97-AF65-F5344CB8AC3E}">
        <p14:creationId xmlns:p14="http://schemas.microsoft.com/office/powerpoint/2010/main" xmlns="" val="5931219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6537"/>
            <a:ext cx="12192001" cy="6870634"/>
          </a:xfrm>
          <a:prstGeom prst="rect">
            <a:avLst/>
          </a:prstGeom>
        </p:spPr>
      </p:pic>
      <p:sp>
        <p:nvSpPr>
          <p:cNvPr id="2" name="Título 1"/>
          <p:cNvSpPr>
            <a:spLocks noGrp="1"/>
          </p:cNvSpPr>
          <p:nvPr>
            <p:ph type="title"/>
          </p:nvPr>
        </p:nvSpPr>
        <p:spPr>
          <a:xfrm>
            <a:off x="685800" y="155575"/>
            <a:ext cx="10515600" cy="1325563"/>
          </a:xfrm>
        </p:spPr>
        <p:txBody>
          <a:bodyPr/>
          <a:lstStyle/>
          <a:p>
            <a:r>
              <a:rPr lang="es-BO" b="1" i="1" dirty="0" smtClean="0">
                <a:solidFill>
                  <a:schemeClr val="bg1"/>
                </a:solidFill>
              </a:rPr>
              <a:t>Comerciantes de la calle </a:t>
            </a:r>
            <a:r>
              <a:rPr lang="es-BO" b="1" i="1" dirty="0" err="1" smtClean="0">
                <a:solidFill>
                  <a:schemeClr val="bg1"/>
                </a:solidFill>
              </a:rPr>
              <a:t>Uyustus</a:t>
            </a:r>
            <a:r>
              <a:rPr lang="es-BO" i="1" dirty="0" smtClean="0">
                <a:solidFill>
                  <a:schemeClr val="bg1"/>
                </a:solidFill>
              </a:rPr>
              <a:t>:</a:t>
            </a:r>
            <a:endParaRPr lang="es-BO" dirty="0">
              <a:solidFill>
                <a:schemeClr val="bg1"/>
              </a:solidFill>
            </a:endParaRPr>
          </a:p>
        </p:txBody>
      </p:sp>
      <p:sp>
        <p:nvSpPr>
          <p:cNvPr id="3" name="Marcador de contenido 2"/>
          <p:cNvSpPr>
            <a:spLocks noGrp="1"/>
          </p:cNvSpPr>
          <p:nvPr>
            <p:ph idx="1"/>
          </p:nvPr>
        </p:nvSpPr>
        <p:spPr>
          <a:xfrm>
            <a:off x="5581650" y="1311274"/>
            <a:ext cx="6610350" cy="5546726"/>
          </a:xfrm>
        </p:spPr>
        <p:txBody>
          <a:bodyPr>
            <a:normAutofit/>
          </a:bodyPr>
          <a:lstStyle/>
          <a:p>
            <a:r>
              <a:rPr lang="es-BO" i="1" dirty="0" smtClean="0">
                <a:solidFill>
                  <a:schemeClr val="bg1"/>
                </a:solidFill>
              </a:rPr>
              <a:t>Similar </a:t>
            </a:r>
            <a:r>
              <a:rPr lang="es-BO" i="1" dirty="0">
                <a:solidFill>
                  <a:schemeClr val="bg1"/>
                </a:solidFill>
              </a:rPr>
              <a:t>historia es la de la calle </a:t>
            </a:r>
            <a:r>
              <a:rPr lang="es-BO" i="1" dirty="0" err="1">
                <a:solidFill>
                  <a:schemeClr val="bg1"/>
                </a:solidFill>
              </a:rPr>
              <a:t>Uyustus</a:t>
            </a:r>
            <a:r>
              <a:rPr lang="es-BO" i="1" dirty="0">
                <a:solidFill>
                  <a:schemeClr val="bg1"/>
                </a:solidFill>
              </a:rPr>
              <a:t> de la zona norte del municipio de La Paz, donde el comercio es principalmente manejado por </a:t>
            </a:r>
            <a:r>
              <a:rPr lang="es-BO" i="1" dirty="0" err="1">
                <a:solidFill>
                  <a:schemeClr val="bg1"/>
                </a:solidFill>
              </a:rPr>
              <a:t>comunarios</a:t>
            </a:r>
            <a:r>
              <a:rPr lang="es-BO" i="1" dirty="0">
                <a:solidFill>
                  <a:schemeClr val="bg1"/>
                </a:solidFill>
              </a:rPr>
              <a:t> provenientes de la provincia </a:t>
            </a:r>
            <a:r>
              <a:rPr lang="es-BO" i="1" dirty="0" err="1">
                <a:solidFill>
                  <a:schemeClr val="bg1"/>
                </a:solidFill>
              </a:rPr>
              <a:t>Pacajes</a:t>
            </a:r>
            <a:r>
              <a:rPr lang="es-BO" i="1" dirty="0">
                <a:solidFill>
                  <a:schemeClr val="bg1"/>
                </a:solidFill>
              </a:rPr>
              <a:t>, quienes aprovechando el Ferrocarril hacia Arica, lograron establecer un vínculo comercial con el norte de Chile.</a:t>
            </a:r>
            <a:endParaRPr lang="es-BO" dirty="0">
              <a:solidFill>
                <a:schemeClr val="bg1"/>
              </a:solidFill>
            </a:endParaRPr>
          </a:p>
          <a:p>
            <a:r>
              <a:rPr lang="es-BO" i="1" dirty="0">
                <a:solidFill>
                  <a:schemeClr val="bg1"/>
                </a:solidFill>
              </a:rPr>
              <a:t>El mercado de la calle </a:t>
            </a:r>
            <a:r>
              <a:rPr lang="es-BO" i="1" dirty="0" err="1">
                <a:solidFill>
                  <a:schemeClr val="bg1"/>
                </a:solidFill>
              </a:rPr>
              <a:t>Uyustus</a:t>
            </a:r>
            <a:r>
              <a:rPr lang="es-BO" i="1" dirty="0">
                <a:solidFill>
                  <a:schemeClr val="bg1"/>
                </a:solidFill>
              </a:rPr>
              <a:t> de La Paz es altamente conocido en ciudades de la China, debido también al elevado flujo comercial que existe entre Bolivia y ese país asiático.</a:t>
            </a:r>
            <a:endParaRPr lang="es-BO" dirty="0">
              <a:solidFill>
                <a:schemeClr val="bg1"/>
              </a:solidFill>
            </a:endParaRPr>
          </a:p>
          <a:p>
            <a:endParaRPr lang="es-BO" dirty="0"/>
          </a:p>
        </p:txBody>
      </p:sp>
      <p:pic>
        <p:nvPicPr>
          <p:cNvPr id="5" name="4 Imagen" descr="Huyustus-feria-frecuentada_LRZIMA20121222_0043_4.jpg"/>
          <p:cNvPicPr>
            <a:picLocks noChangeAspect="1"/>
          </p:cNvPicPr>
          <p:nvPr/>
        </p:nvPicPr>
        <p:blipFill>
          <a:blip r:embed="rId3" cstate="print"/>
          <a:srcRect l="14167"/>
          <a:stretch>
            <a:fillRect/>
          </a:stretch>
        </p:blipFill>
        <p:spPr>
          <a:xfrm>
            <a:off x="266700" y="1938624"/>
            <a:ext cx="5276850" cy="4360830"/>
          </a:xfrm>
          <a:prstGeom prst="rect">
            <a:avLst/>
          </a:prstGeom>
        </p:spPr>
      </p:pic>
    </p:spTree>
    <p:extLst>
      <p:ext uri="{BB962C8B-B14F-4D97-AF65-F5344CB8AC3E}">
        <p14:creationId xmlns:p14="http://schemas.microsoft.com/office/powerpoint/2010/main" xmlns="" val="211277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6537"/>
            <a:ext cx="12192001" cy="6870634"/>
          </a:xfrm>
          <a:prstGeom prst="rect">
            <a:avLst/>
          </a:prstGeom>
        </p:spPr>
      </p:pic>
      <p:sp>
        <p:nvSpPr>
          <p:cNvPr id="2" name="Título 1"/>
          <p:cNvSpPr>
            <a:spLocks noGrp="1"/>
          </p:cNvSpPr>
          <p:nvPr>
            <p:ph type="title"/>
          </p:nvPr>
        </p:nvSpPr>
        <p:spPr/>
        <p:txBody>
          <a:bodyPr>
            <a:normAutofit fontScale="90000"/>
          </a:bodyPr>
          <a:lstStyle/>
          <a:p>
            <a:pPr algn="ctr"/>
            <a:r>
              <a:rPr lang="es-BO" b="1" dirty="0" smtClean="0">
                <a:solidFill>
                  <a:schemeClr val="accent4"/>
                </a:solidFill>
                <a:effectLst>
                  <a:outerShdw blurRad="38100" dist="38100" dir="2700000" algn="tl">
                    <a:srgbClr val="000000">
                      <a:alpha val="43137"/>
                    </a:srgbClr>
                  </a:outerShdw>
                </a:effectLst>
              </a:rPr>
              <a:t>Caracteriza </a:t>
            </a:r>
            <a:r>
              <a:rPr lang="es-BO" b="1" dirty="0">
                <a:solidFill>
                  <a:schemeClr val="accent4"/>
                </a:solidFill>
                <a:effectLst>
                  <a:outerShdw blurRad="38100" dist="38100" dir="2700000" algn="tl">
                    <a:srgbClr val="000000">
                      <a:alpha val="43137"/>
                    </a:srgbClr>
                  </a:outerShdw>
                </a:effectLst>
              </a:rPr>
              <a:t>a los actores económicos en la economía Boliviana y </a:t>
            </a:r>
            <a:r>
              <a:rPr lang="es-BO" b="1" dirty="0" smtClean="0">
                <a:solidFill>
                  <a:schemeClr val="accent4"/>
                </a:solidFill>
                <a:effectLst>
                  <a:outerShdw blurRad="38100" dist="38100" dir="2700000" algn="tl">
                    <a:srgbClr val="000000">
                      <a:alpha val="43137"/>
                    </a:srgbClr>
                  </a:outerShdw>
                </a:effectLst>
              </a:rPr>
              <a:t>la </a:t>
            </a:r>
            <a:r>
              <a:rPr lang="es-BO" b="1" dirty="0">
                <a:solidFill>
                  <a:schemeClr val="accent4"/>
                </a:solidFill>
                <a:effectLst>
                  <a:outerShdw blurRad="38100" dist="38100" dir="2700000" algn="tl">
                    <a:srgbClr val="000000">
                      <a:alpha val="43137"/>
                    </a:srgbClr>
                  </a:outerShdw>
                </a:effectLst>
              </a:rPr>
              <a:t>economía popular </a:t>
            </a:r>
            <a:r>
              <a:rPr lang="es-BO" b="1" dirty="0" smtClean="0">
                <a:solidFill>
                  <a:schemeClr val="accent4"/>
                </a:solidFill>
                <a:effectLst>
                  <a:outerShdw blurRad="38100" dist="38100" dir="2700000" algn="tl">
                    <a:srgbClr val="000000">
                      <a:alpha val="43137"/>
                    </a:srgbClr>
                  </a:outerShdw>
                </a:effectLst>
              </a:rPr>
              <a:t>paceña</a:t>
            </a:r>
            <a:endParaRPr lang="es-BO" dirty="0">
              <a:solidFill>
                <a:schemeClr val="accent4"/>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p:txBody>
          <a:bodyPr>
            <a:normAutofit fontScale="92500" lnSpcReduction="10000"/>
          </a:bodyPr>
          <a:lstStyle/>
          <a:p>
            <a:r>
              <a:rPr lang="es-BO" dirty="0">
                <a:solidFill>
                  <a:schemeClr val="bg1"/>
                </a:solidFill>
              </a:rPr>
              <a:t>La Economía Popular en Bolivia es un poder económico, que se ha formado producto de la exclusión socioeconómica, debido a que la economía formal era sólo para algunas familias de clase media (Nico </a:t>
            </a:r>
            <a:r>
              <a:rPr lang="es-BO" dirty="0" err="1">
                <a:solidFill>
                  <a:schemeClr val="bg1"/>
                </a:solidFill>
              </a:rPr>
              <a:t>Tassi</a:t>
            </a:r>
            <a:r>
              <a:rPr lang="es-BO" dirty="0">
                <a:solidFill>
                  <a:schemeClr val="bg1"/>
                </a:solidFill>
              </a:rPr>
              <a:t>).</a:t>
            </a:r>
          </a:p>
          <a:p>
            <a:r>
              <a:rPr lang="es-BO" dirty="0">
                <a:solidFill>
                  <a:schemeClr val="bg1"/>
                </a:solidFill>
              </a:rPr>
              <a:t>La economía popular, actualmente es la más importante de Bolivia, no sólo por el movimiento económico, sino también por la expansión hacia otros países, lo que implica que se haya recuperado la territorialidad </a:t>
            </a:r>
            <a:r>
              <a:rPr lang="es-BO" dirty="0" err="1">
                <a:solidFill>
                  <a:schemeClr val="bg1"/>
                </a:solidFill>
              </a:rPr>
              <a:t>aymara</a:t>
            </a:r>
            <a:r>
              <a:rPr lang="es-BO" dirty="0">
                <a:solidFill>
                  <a:schemeClr val="bg1"/>
                </a:solidFill>
              </a:rPr>
              <a:t>, desencadenando reestructuraciones socioeconómicas en lo urbano y rural, fortaleciendo las identidades étnicas, lazos y redes sociales. Por otra parte, se intensificó y renovó las prácticas festivas y religiosas.</a:t>
            </a:r>
          </a:p>
          <a:p>
            <a:r>
              <a:rPr lang="es-BO" dirty="0">
                <a:solidFill>
                  <a:schemeClr val="bg1"/>
                </a:solidFill>
              </a:rPr>
              <a:t>En el caso de la ciudad de La Paz, las calles Eloy Salmón y </a:t>
            </a:r>
            <a:r>
              <a:rPr lang="es-BO" dirty="0" err="1">
                <a:solidFill>
                  <a:schemeClr val="bg1"/>
                </a:solidFill>
              </a:rPr>
              <a:t>Uyustus</a:t>
            </a:r>
            <a:r>
              <a:rPr lang="es-BO" dirty="0">
                <a:solidFill>
                  <a:schemeClr val="bg1"/>
                </a:solidFill>
              </a:rPr>
              <a:t> son los principales “centros” donde la economía popular boliviana se ha desarrollado y expandido. </a:t>
            </a:r>
          </a:p>
          <a:p>
            <a:endParaRPr lang="es-BO" dirty="0"/>
          </a:p>
        </p:txBody>
      </p:sp>
    </p:spTree>
    <p:extLst>
      <p:ext uri="{BB962C8B-B14F-4D97-AF65-F5344CB8AC3E}">
        <p14:creationId xmlns:p14="http://schemas.microsoft.com/office/powerpoint/2010/main" xmlns="" val="4264748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6537"/>
            <a:ext cx="12192001" cy="6870634"/>
          </a:xfrm>
          <a:prstGeom prst="rect">
            <a:avLst/>
          </a:prstGeom>
        </p:spPr>
      </p:pic>
      <p:sp>
        <p:nvSpPr>
          <p:cNvPr id="2" name="Título 1"/>
          <p:cNvSpPr>
            <a:spLocks noGrp="1"/>
          </p:cNvSpPr>
          <p:nvPr>
            <p:ph type="title"/>
          </p:nvPr>
        </p:nvSpPr>
        <p:spPr/>
        <p:txBody>
          <a:bodyPr/>
          <a:lstStyle/>
          <a:p>
            <a:endParaRPr lang="es-BO" dirty="0"/>
          </a:p>
        </p:txBody>
      </p:sp>
      <p:sp>
        <p:nvSpPr>
          <p:cNvPr id="3" name="Marcador de contenido 2"/>
          <p:cNvSpPr>
            <a:spLocks noGrp="1"/>
          </p:cNvSpPr>
          <p:nvPr>
            <p:ph idx="1"/>
          </p:nvPr>
        </p:nvSpPr>
        <p:spPr/>
        <p:txBody>
          <a:bodyPr>
            <a:normAutofit lnSpcReduction="10000"/>
          </a:bodyPr>
          <a:lstStyle/>
          <a:p>
            <a:r>
              <a:rPr lang="es-BO" dirty="0">
                <a:solidFill>
                  <a:schemeClr val="bg1"/>
                </a:solidFill>
              </a:rPr>
              <a:t>Los comerciantes se fueron asentando y apropiando de espacios en áreas marginales, periféricas y hasta socialmente degradadas de las ciudades, transformándolas en centros económicos neurálgicos, puesto que la </a:t>
            </a:r>
            <a:r>
              <a:rPr lang="es-BO" dirty="0" err="1">
                <a:solidFill>
                  <a:schemeClr val="bg1"/>
                </a:solidFill>
              </a:rPr>
              <a:t>Uyustus</a:t>
            </a:r>
            <a:r>
              <a:rPr lang="es-BO" dirty="0">
                <a:solidFill>
                  <a:schemeClr val="bg1"/>
                </a:solidFill>
              </a:rPr>
              <a:t> </a:t>
            </a:r>
            <a:r>
              <a:rPr lang="es-BO" i="1" dirty="0">
                <a:solidFill>
                  <a:schemeClr val="bg1"/>
                </a:solidFill>
              </a:rPr>
              <a:t>era una zona contaminada y marginal de La Paz, una zona por donde pasaba el río </a:t>
            </a:r>
            <a:r>
              <a:rPr lang="es-BO" i="1" dirty="0" err="1">
                <a:solidFill>
                  <a:schemeClr val="bg1"/>
                </a:solidFill>
              </a:rPr>
              <a:t>Apumalla</a:t>
            </a:r>
            <a:r>
              <a:rPr lang="es-BO" i="1" dirty="0">
                <a:solidFill>
                  <a:schemeClr val="bg1"/>
                </a:solidFill>
              </a:rPr>
              <a:t> y que no tenía ningún tipo de infraestructura para ser habitable. Sin embargo, son estos comerciantes los que construyeron piedra a piedra lo que hoy es considerado como uno de los centros de mayor importancia para la Economía Popular boliviana”</a:t>
            </a:r>
            <a:r>
              <a:rPr lang="es-BO" dirty="0">
                <a:solidFill>
                  <a:schemeClr val="bg1"/>
                </a:solidFill>
              </a:rPr>
              <a:t> (</a:t>
            </a:r>
            <a:r>
              <a:rPr lang="es-BO" dirty="0" err="1">
                <a:solidFill>
                  <a:schemeClr val="bg1"/>
                </a:solidFill>
              </a:rPr>
              <a:t>Tassi</a:t>
            </a:r>
            <a:r>
              <a:rPr lang="es-BO" dirty="0">
                <a:solidFill>
                  <a:schemeClr val="bg1"/>
                </a:solidFill>
              </a:rPr>
              <a:t> et al., 2013)</a:t>
            </a:r>
          </a:p>
          <a:p>
            <a:r>
              <a:rPr lang="es-BO" dirty="0">
                <a:solidFill>
                  <a:schemeClr val="bg1"/>
                </a:solidFill>
              </a:rPr>
              <a:t>Otro factor importante, es el costo del suelo en los sectores comerciales, en el caso de la </a:t>
            </a:r>
            <a:r>
              <a:rPr lang="es-BO" dirty="0" err="1">
                <a:solidFill>
                  <a:schemeClr val="bg1"/>
                </a:solidFill>
              </a:rPr>
              <a:t>Uyustus</a:t>
            </a:r>
            <a:r>
              <a:rPr lang="es-BO" dirty="0">
                <a:solidFill>
                  <a:schemeClr val="bg1"/>
                </a:solidFill>
              </a:rPr>
              <a:t>, es una de las zonas que tiene el costo más alto de la ciudad de La Paz. </a:t>
            </a:r>
          </a:p>
          <a:p>
            <a:endParaRPr lang="es-BO" dirty="0"/>
          </a:p>
        </p:txBody>
      </p:sp>
    </p:spTree>
    <p:extLst>
      <p:ext uri="{BB962C8B-B14F-4D97-AF65-F5344CB8AC3E}">
        <p14:creationId xmlns:p14="http://schemas.microsoft.com/office/powerpoint/2010/main" xmlns="" val="23444699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6537"/>
            <a:ext cx="12192001" cy="6870634"/>
          </a:xfrm>
          <a:prstGeom prst="rect">
            <a:avLst/>
          </a:prstGeom>
        </p:spPr>
      </p:pic>
      <p:sp>
        <p:nvSpPr>
          <p:cNvPr id="2" name="Título 1"/>
          <p:cNvSpPr>
            <a:spLocks noGrp="1"/>
          </p:cNvSpPr>
          <p:nvPr>
            <p:ph type="title"/>
          </p:nvPr>
        </p:nvSpPr>
        <p:spPr/>
        <p:txBody>
          <a:bodyPr>
            <a:normAutofit/>
          </a:bodyPr>
          <a:lstStyle/>
          <a:p>
            <a:pPr algn="ctr"/>
            <a:r>
              <a:rPr lang="es-BO" sz="4000" b="1" dirty="0" smtClean="0">
                <a:solidFill>
                  <a:srgbClr val="FFC000"/>
                </a:solidFill>
              </a:rPr>
              <a:t>FORTALEZAS</a:t>
            </a:r>
            <a:endParaRPr lang="es-BO" sz="4000" b="1" dirty="0">
              <a:solidFill>
                <a:srgbClr val="FFC000"/>
              </a:solidFill>
            </a:endParaRPr>
          </a:p>
        </p:txBody>
      </p:sp>
      <p:sp>
        <p:nvSpPr>
          <p:cNvPr id="3" name="Marcador de contenido 2"/>
          <p:cNvSpPr>
            <a:spLocks noGrp="1"/>
          </p:cNvSpPr>
          <p:nvPr>
            <p:ph idx="1"/>
          </p:nvPr>
        </p:nvSpPr>
        <p:spPr>
          <a:xfrm>
            <a:off x="3307976" y="1416424"/>
            <a:ext cx="8045824" cy="5316070"/>
          </a:xfrm>
        </p:spPr>
        <p:txBody>
          <a:bodyPr>
            <a:normAutofit fontScale="92500" lnSpcReduction="20000"/>
          </a:bodyPr>
          <a:lstStyle/>
          <a:p>
            <a:r>
              <a:rPr lang="es-BO" dirty="0">
                <a:solidFill>
                  <a:schemeClr val="bg1"/>
                </a:solidFill>
              </a:rPr>
              <a:t>La capacidad de reconfigurarse a los flujos de la economía global como a los procesos de diversificación interna.</a:t>
            </a:r>
          </a:p>
          <a:p>
            <a:r>
              <a:rPr lang="es-BO" dirty="0">
                <a:solidFill>
                  <a:schemeClr val="bg1"/>
                </a:solidFill>
              </a:rPr>
              <a:t>El control físico de los espacios comerciales locales por medio de lazos familiares.</a:t>
            </a:r>
          </a:p>
          <a:p>
            <a:r>
              <a:rPr lang="es-BO" dirty="0">
                <a:solidFill>
                  <a:schemeClr val="bg1"/>
                </a:solidFill>
              </a:rPr>
              <a:t>La flexibilidad, basada en la alta diversificación, la movilidad geográfica y el uso de extensas redes de parentesco que se entrelazan con amplios contactos socioeconómicos. </a:t>
            </a:r>
          </a:p>
          <a:p>
            <a:r>
              <a:rPr lang="es-BO" dirty="0">
                <a:solidFill>
                  <a:schemeClr val="bg1"/>
                </a:solidFill>
              </a:rPr>
              <a:t>La consolidación y expansión, puesto que se ha ido tomando nuevos mercados y nuevas áreas, donde el Estado no podía llegar. </a:t>
            </a:r>
          </a:p>
          <a:p>
            <a:r>
              <a:rPr lang="es-BO" dirty="0">
                <a:solidFill>
                  <a:schemeClr val="bg1"/>
                </a:solidFill>
              </a:rPr>
              <a:t>Las relaciones directas con otros países, como la República China, con quien ya no se tiene ningún tipo de intermediario, y más bien se conforma una relación de país a país.</a:t>
            </a:r>
          </a:p>
          <a:p>
            <a:endParaRPr lang="es-BO" dirty="0"/>
          </a:p>
        </p:txBody>
      </p:sp>
    </p:spTree>
    <p:extLst>
      <p:ext uri="{BB962C8B-B14F-4D97-AF65-F5344CB8AC3E}">
        <p14:creationId xmlns:p14="http://schemas.microsoft.com/office/powerpoint/2010/main" xmlns="" val="604843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 y="6537"/>
            <a:ext cx="12192001" cy="6870634"/>
          </a:xfrm>
          <a:prstGeom prst="rect">
            <a:avLst/>
          </a:prstGeom>
        </p:spPr>
      </p:pic>
      <p:sp>
        <p:nvSpPr>
          <p:cNvPr id="2" name="Título 1"/>
          <p:cNvSpPr>
            <a:spLocks noGrp="1"/>
          </p:cNvSpPr>
          <p:nvPr>
            <p:ph type="title"/>
          </p:nvPr>
        </p:nvSpPr>
        <p:spPr/>
        <p:txBody>
          <a:bodyPr>
            <a:normAutofit/>
          </a:bodyPr>
          <a:lstStyle/>
          <a:p>
            <a:pPr algn="ctr"/>
            <a:r>
              <a:rPr lang="es-BO" sz="4000" b="1" dirty="0">
                <a:solidFill>
                  <a:srgbClr val="FFC000"/>
                </a:solidFill>
                <a:effectLst>
                  <a:outerShdw blurRad="38100" dist="38100" dir="2700000" algn="tl">
                    <a:srgbClr val="000000">
                      <a:alpha val="43137"/>
                    </a:srgbClr>
                  </a:outerShdw>
                </a:effectLst>
              </a:rPr>
              <a:t>I</a:t>
            </a:r>
            <a:r>
              <a:rPr lang="es-BO" sz="4000" b="1" dirty="0" smtClean="0">
                <a:solidFill>
                  <a:srgbClr val="FFC000"/>
                </a:solidFill>
                <a:effectLst>
                  <a:outerShdw blurRad="38100" dist="38100" dir="2700000" algn="tl">
                    <a:srgbClr val="000000">
                      <a:alpha val="43137"/>
                    </a:srgbClr>
                  </a:outerShdw>
                </a:effectLst>
              </a:rPr>
              <a:t>MPLICACIONES</a:t>
            </a:r>
            <a:endParaRPr lang="es-BO" sz="4000" b="1" dirty="0">
              <a:solidFill>
                <a:srgbClr val="FFC000"/>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3783106" y="1825625"/>
            <a:ext cx="7570694" cy="4351338"/>
          </a:xfrm>
        </p:spPr>
        <p:txBody>
          <a:bodyPr/>
          <a:lstStyle/>
          <a:p>
            <a:r>
              <a:rPr lang="es-BO" dirty="0">
                <a:solidFill>
                  <a:schemeClr val="bg1"/>
                </a:solidFill>
              </a:rPr>
              <a:t>La migración a otros países como Argentina y Brasil, donde sectores populares de bolivianos desarrollan actividades económicas, productivas y comerciales, que van adquiriendo relevancia en esos territorios.</a:t>
            </a:r>
          </a:p>
          <a:p>
            <a:r>
              <a:rPr lang="es-BO" dirty="0">
                <a:solidFill>
                  <a:schemeClr val="bg1"/>
                </a:solidFill>
              </a:rPr>
              <a:t>El apropiamiento y control de los grandes y pequeños mercados. </a:t>
            </a:r>
          </a:p>
          <a:p>
            <a:endParaRPr lang="es-BO" dirty="0"/>
          </a:p>
        </p:txBody>
      </p:sp>
    </p:spTree>
    <p:extLst>
      <p:ext uri="{BB962C8B-B14F-4D97-AF65-F5344CB8AC3E}">
        <p14:creationId xmlns:p14="http://schemas.microsoft.com/office/powerpoint/2010/main" xmlns="" val="1674887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927</Words>
  <Application>Microsoft Office PowerPoint</Application>
  <PresentationFormat>Personalizado</PresentationFormat>
  <Paragraphs>43</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TRABAJO REFLEXION SOBRE EL LIBRO “ECONOMÍA POPULAR EN BOLIVIA”</vt:lpstr>
      <vt:lpstr>“institucionalidad de los emprendedores populares”</vt:lpstr>
      <vt:lpstr>CARACTERISTICAS</vt:lpstr>
      <vt:lpstr>Los maquineros de la Eloy:</vt:lpstr>
      <vt:lpstr>Comerciantes de la calle Uyustus:</vt:lpstr>
      <vt:lpstr>Caracteriza a los actores económicos en la economía Boliviana y la economía popular paceña</vt:lpstr>
      <vt:lpstr>Diapositiva 7</vt:lpstr>
      <vt:lpstr>FORTALEZAS</vt:lpstr>
      <vt:lpstr>IMPLICACIONES</vt:lpstr>
      <vt:lpstr>LIMITACIONES</vt:lpstr>
      <vt:lpstr>Cambio de la forma  de pensar en las políticas públicas a nivel nacional y a nivel de municipio  </vt:lpstr>
      <vt:lpstr>Diapositiva 12</vt:lpstr>
    </vt:vector>
  </TitlesOfParts>
  <Company>GAMLP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REFLEXION SOBRE EL LIBRO “ECONOMÍA POPULAR EN BOLIVIA”</dc:title>
  <dc:creator>Dario Eduardo Alcazar Postigo</dc:creator>
  <cp:lastModifiedBy>dario</cp:lastModifiedBy>
  <cp:revision>11</cp:revision>
  <dcterms:created xsi:type="dcterms:W3CDTF">2017-08-14T21:14:47Z</dcterms:created>
  <dcterms:modified xsi:type="dcterms:W3CDTF">2017-08-15T03:35:59Z</dcterms:modified>
</cp:coreProperties>
</file>