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61" r:id="rId3"/>
    <p:sldId id="262" r:id="rId4"/>
    <p:sldId id="256" r:id="rId5"/>
    <p:sldId id="260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>
      <p:cViewPr>
        <p:scale>
          <a:sx n="66" d="100"/>
          <a:sy n="66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B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620087-4A97-4426-BBD5-961506971F36}" type="datetimeFigureOut">
              <a:rPr lang="es-BO" smtClean="0"/>
              <a:pPr/>
              <a:t>14/08/2017</a:t>
            </a:fld>
            <a:endParaRPr lang="es-B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B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66BE15-119E-41F7-A6EA-9276A411D7CE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884311"/>
          </a:xfrm>
        </p:spPr>
        <p:txBody>
          <a:bodyPr>
            <a:noAutofit/>
          </a:bodyPr>
          <a:lstStyle/>
          <a:p>
            <a:r>
              <a:rPr lang="es-BO" sz="3200" dirty="0"/>
              <a:t>“LA ECONOMÍA POPULAR EN BOLIVIA”</a:t>
            </a:r>
            <a:br>
              <a:rPr lang="es-BO" sz="3200" dirty="0"/>
            </a:b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553697"/>
          </a:xfrm>
        </p:spPr>
        <p:txBody>
          <a:bodyPr>
            <a:normAutofit/>
          </a:bodyPr>
          <a:lstStyle/>
          <a:p>
            <a:pPr algn="l"/>
            <a:r>
              <a:rPr lang="es-ES" sz="1800" b="1" dirty="0" smtClean="0"/>
              <a:t>PARTICIPANTES:</a:t>
            </a:r>
          </a:p>
          <a:p>
            <a:pPr algn="l"/>
            <a:endParaRPr lang="es-ES" sz="1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1400" b="1" dirty="0"/>
              <a:t>CORINA DEL PILAR MAMANI TOLA C.I. 6025685 LP.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sz="1400" b="1" dirty="0" smtClean="0"/>
              <a:t>JENNY </a:t>
            </a:r>
            <a:r>
              <a:rPr lang="es-ES" sz="1400" b="1" dirty="0"/>
              <a:t>ELI </a:t>
            </a:r>
            <a:r>
              <a:rPr lang="es-ES" sz="1400" b="1" dirty="0" err="1"/>
              <a:t>ULO</a:t>
            </a:r>
            <a:r>
              <a:rPr lang="es-ES" sz="1400" b="1" dirty="0"/>
              <a:t> </a:t>
            </a:r>
            <a:r>
              <a:rPr lang="es-ES" sz="1400" b="1" dirty="0" err="1"/>
              <a:t>YAPU</a:t>
            </a:r>
            <a:r>
              <a:rPr lang="es-ES" sz="1400" b="1" dirty="0"/>
              <a:t> C.I.6027509 </a:t>
            </a:r>
            <a:r>
              <a:rPr lang="es-ES" sz="1400" b="1" dirty="0" err="1"/>
              <a:t>L.P</a:t>
            </a:r>
            <a:r>
              <a:rPr lang="es-ES" sz="1400" b="1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5780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008111"/>
          </a:xfrm>
        </p:spPr>
        <p:txBody>
          <a:bodyPr>
            <a:noAutofit/>
          </a:bodyPr>
          <a:lstStyle/>
          <a:p>
            <a:pPr algn="ctr"/>
            <a:r>
              <a:rPr lang="es-BO" sz="2400" dirty="0"/>
              <a:t>“LA ECONOMÍA POPULAR EN BOLIVIA”</a:t>
            </a:r>
            <a:br>
              <a:rPr lang="es-BO" sz="2400" dirty="0"/>
            </a:br>
            <a:endParaRPr lang="es-BO" sz="2400" dirty="0"/>
          </a:p>
        </p:txBody>
      </p:sp>
      <p:sp>
        <p:nvSpPr>
          <p:cNvPr id="4" name="4 Marcador de contenido"/>
          <p:cNvSpPr txBox="1">
            <a:spLocks/>
          </p:cNvSpPr>
          <p:nvPr/>
        </p:nvSpPr>
        <p:spPr>
          <a:xfrm>
            <a:off x="539552" y="980728"/>
            <a:ext cx="7992888" cy="3528392"/>
          </a:xfrm>
          <a:prstGeom prst="rect">
            <a:avLst/>
          </a:prstGeom>
        </p:spPr>
        <p:txBody>
          <a:bodyPr vert="horz" lIns="45720" rIns="45720">
            <a:normAutofit fontScale="40000" lnSpcReduction="20000"/>
          </a:bodyPr>
          <a:lstStyle/>
          <a:p>
            <a:pPr lvl="0" algn="just">
              <a:lnSpc>
                <a:spcPct val="170000"/>
              </a:lnSpc>
              <a:spcBef>
                <a:spcPct val="0"/>
              </a:spcBef>
              <a:defRPr/>
            </a:pPr>
            <a:r>
              <a:rPr lang="es-BO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Las instituciones como estructura de un orden social, se caracteriza por prácticas sociales, culturales y económicas, con trayectoria histórica que a su consolidación fueron sujetos de discriminación y exclusión por instituciones oficiales.</a:t>
            </a:r>
          </a:p>
          <a:p>
            <a:pPr lvl="0" algn="just">
              <a:lnSpc>
                <a:spcPct val="170000"/>
              </a:lnSpc>
              <a:spcBef>
                <a:spcPct val="0"/>
              </a:spcBef>
              <a:defRPr/>
            </a:pPr>
            <a:r>
              <a:rPr lang="es-BO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Los</a:t>
            </a:r>
            <a:r>
              <a:rPr lang="es-BO" sz="4000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contenidos </a:t>
            </a:r>
            <a:r>
              <a:rPr lang="es-BO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institucionales reflejan procesos de apropiación y negociación de esos espacios que se entrelazan a través de practicas sociales, culturales y económicas formando </a:t>
            </a:r>
            <a:r>
              <a:rPr lang="es-BO" sz="4000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niveles de pertenecía</a:t>
            </a:r>
            <a:r>
              <a:rPr lang="es-BO" sz="4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, con redes dentro del territorio nacional, desarrollándose actores dentro de la economía popular.  </a:t>
            </a:r>
          </a:p>
          <a:p>
            <a:pPr marL="109728" marR="64008" lvl="0" indent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BO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64008" lvl="0" indent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s-BO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23528" y="5589240"/>
            <a:ext cx="7632848" cy="115212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BO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1.  Que se entiende y cómo se caracteriza la “</a:t>
            </a:r>
            <a:r>
              <a:rPr lang="es-BO" sz="2000" b="1" noProof="0" dirty="0" smtClean="0">
                <a:solidFill>
                  <a:srgbClr val="FFFF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</a:t>
            </a:r>
            <a:r>
              <a:rPr kumimoji="0" lang="es-BO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stitucionalidad </a:t>
            </a:r>
            <a:r>
              <a:rPr kumimoji="0" lang="es-BO" sz="2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 los emprendedores populares’ en este trabajo?                                                                               </a:t>
            </a:r>
            <a:r>
              <a:rPr kumimoji="0" lang="es-BO" sz="16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Explicar esta institucionalidad con ejemplos de este trabajo. </a:t>
            </a:r>
            <a:endParaRPr kumimoji="0" lang="es-BO" sz="5400" b="1" i="0" u="none" strike="noStrike" kern="1200" cap="none" spc="0" normalizeH="0" baseline="0" noProof="0" dirty="0">
              <a:ln>
                <a:noFill/>
              </a:ln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 descr="Resultado de imagen de entrada de gran poder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4077072"/>
            <a:ext cx="2016224" cy="1286792"/>
          </a:xfrm>
          <a:prstGeom prst="rect">
            <a:avLst/>
          </a:prstGeom>
          <a:noFill/>
        </p:spPr>
      </p:pic>
      <p:pic>
        <p:nvPicPr>
          <p:cNvPr id="8" name="Picture 4" descr="Imagen relacionad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077072"/>
            <a:ext cx="2078332" cy="1383036"/>
          </a:xfrm>
          <a:prstGeom prst="rect">
            <a:avLst/>
          </a:prstGeom>
          <a:noFill/>
        </p:spPr>
      </p:pic>
      <p:pic>
        <p:nvPicPr>
          <p:cNvPr id="1030" name="Picture 6" descr="Resultado de imagen de pasantes folcloricos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7784" y="4077072"/>
            <a:ext cx="1872208" cy="1296144"/>
          </a:xfrm>
          <a:prstGeom prst="rect">
            <a:avLst/>
          </a:prstGeom>
          <a:noFill/>
        </p:spPr>
      </p:pic>
      <p:pic>
        <p:nvPicPr>
          <p:cNvPr id="11" name="Picture 8" descr="Resultado de imagen de exposicion de textiles bolivia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2240" y="4077072"/>
            <a:ext cx="2052228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arcador de contenido"/>
          <p:cNvSpPr txBox="1">
            <a:spLocks/>
          </p:cNvSpPr>
          <p:nvPr/>
        </p:nvSpPr>
        <p:spPr>
          <a:xfrm>
            <a:off x="467544" y="764704"/>
            <a:ext cx="7920880" cy="2520280"/>
          </a:xfrm>
          <a:prstGeom prst="rect">
            <a:avLst/>
          </a:prstGeom>
        </p:spPr>
        <p:txBody>
          <a:bodyPr vert="horz" lIns="45720" rIns="45720">
            <a:normAutofit fontScale="55000" lnSpcReduction="20000"/>
          </a:bodyPr>
          <a:lstStyle/>
          <a:p>
            <a:pPr lvl="0" algn="just">
              <a:lnSpc>
                <a:spcPct val="170000"/>
              </a:lnSpc>
              <a:spcBef>
                <a:spcPct val="0"/>
              </a:spcBef>
              <a:defRPr/>
            </a:pPr>
            <a:r>
              <a:rPr lang="es-BO" sz="3000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Instituciones tradicionales</a:t>
            </a:r>
            <a:r>
              <a:rPr lang="es-BO" sz="3000" dirty="0" smtClean="0"/>
              <a:t> </a:t>
            </a:r>
            <a:r>
              <a:rPr lang="es-BO" sz="3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como (eventos folclóricos, fraternidades, organizaciones artesanales, vendedores (tambos) momentos agrícolas, etc.) </a:t>
            </a:r>
          </a:p>
          <a:p>
            <a:pPr lvl="0" algn="just">
              <a:lnSpc>
                <a:spcPct val="170000"/>
              </a:lnSpc>
              <a:spcBef>
                <a:spcPct val="0"/>
              </a:spcBef>
              <a:defRPr/>
            </a:pPr>
            <a:r>
              <a:rPr lang="es-BO" sz="3000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Instituciones territoriales</a:t>
            </a:r>
            <a:r>
              <a:rPr lang="es-BO" sz="3000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de dimensión vecinal, local, comunal, con contenido social y cultural.</a:t>
            </a:r>
          </a:p>
          <a:p>
            <a:pPr marL="109728" marR="64008" lvl="0" indent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BO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0" marR="64008" lvl="0" indent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s-BO" sz="27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Resultado de imagen de entrada de gran poder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2924943"/>
            <a:ext cx="2628129" cy="1872208"/>
          </a:xfrm>
          <a:prstGeom prst="rect">
            <a:avLst/>
          </a:prstGeom>
          <a:noFill/>
        </p:spPr>
      </p:pic>
      <p:pic>
        <p:nvPicPr>
          <p:cNvPr id="19458" name="Picture 2" descr="Resultado de imagen de yatiris amaut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3848" y="2924944"/>
            <a:ext cx="2880320" cy="1920214"/>
          </a:xfrm>
          <a:prstGeom prst="rect">
            <a:avLst/>
          </a:prstGeom>
          <a:noFill/>
        </p:spPr>
      </p:pic>
      <p:pic>
        <p:nvPicPr>
          <p:cNvPr id="19462" name="Picture 6" descr="Resultado de imagen de tambos en bolivia comerc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2924943"/>
            <a:ext cx="2466975" cy="1944216"/>
          </a:xfrm>
          <a:prstGeom prst="rect">
            <a:avLst/>
          </a:prstGeom>
          <a:noFill/>
        </p:spPr>
      </p:pic>
      <p:pic>
        <p:nvPicPr>
          <p:cNvPr id="19464" name="Picture 8" descr="Resultado de imagen de solsticio de invierno bolivia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56176" y="5013176"/>
            <a:ext cx="2448272" cy="1584176"/>
          </a:xfrm>
          <a:prstGeom prst="rect">
            <a:avLst/>
          </a:prstGeom>
          <a:noFill/>
        </p:spPr>
      </p:pic>
      <p:pic>
        <p:nvPicPr>
          <p:cNvPr id="19466" name="Picture 10" descr="Resultado de imagen de juntas vecinales bolivi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4952270"/>
            <a:ext cx="2534172" cy="1645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s-BO" sz="1800" dirty="0" smtClean="0"/>
              <a:t/>
            </a:r>
            <a:br>
              <a:rPr lang="es-BO" sz="1800" dirty="0" smtClean="0"/>
            </a:br>
            <a:r>
              <a:rPr lang="es-BO" sz="1800" dirty="0" smtClean="0"/>
              <a:t/>
            </a:r>
            <a:br>
              <a:rPr lang="es-BO" sz="1800" dirty="0" smtClean="0"/>
            </a:br>
            <a:r>
              <a:rPr lang="es-BO" sz="1800" dirty="0"/>
              <a:t/>
            </a:r>
            <a:br>
              <a:rPr lang="es-BO" sz="1800" dirty="0"/>
            </a:br>
            <a:r>
              <a:rPr lang="es-BO" sz="1800" dirty="0" smtClean="0"/>
              <a:t/>
            </a:r>
            <a:br>
              <a:rPr lang="es-BO" sz="1800" dirty="0" smtClean="0"/>
            </a:br>
            <a:r>
              <a:rPr lang="es-BO" sz="2200" dirty="0" smtClean="0">
                <a:solidFill>
                  <a:schemeClr val="tx1"/>
                </a:solidFill>
              </a:rPr>
              <a:t>2. Cómo </a:t>
            </a:r>
            <a:r>
              <a:rPr lang="es-BO" sz="2200" dirty="0">
                <a:solidFill>
                  <a:schemeClr val="tx1"/>
                </a:solidFill>
              </a:rPr>
              <a:t>y hasta que punto este trabajo caracteriza a los actores económicos en la economía Boliviana y específicamente  a los actores de la economía popular en la ciudad de La </a:t>
            </a:r>
            <a:r>
              <a:rPr lang="es-BO" sz="2200" dirty="0" smtClean="0">
                <a:solidFill>
                  <a:schemeClr val="tx1"/>
                </a:solidFill>
              </a:rPr>
              <a:t>Paz</a:t>
            </a:r>
            <a:r>
              <a:rPr lang="es-BO" sz="2200" dirty="0">
                <a:solidFill>
                  <a:schemeClr val="tx1"/>
                </a:solidFill>
              </a:rPr>
              <a:t>  </a:t>
            </a:r>
            <a:r>
              <a:rPr lang="es-BO" sz="1800" dirty="0"/>
              <a:t/>
            </a:r>
            <a:br>
              <a:rPr lang="es-BO" sz="1800" dirty="0"/>
            </a:br>
            <a:r>
              <a:rPr lang="es-BO" dirty="0"/>
              <a:t/>
            </a:r>
            <a:br>
              <a:rPr lang="es-BO" dirty="0"/>
            </a:br>
            <a:endParaRPr lang="es-BO" dirty="0"/>
          </a:p>
        </p:txBody>
      </p:sp>
      <p:pic>
        <p:nvPicPr>
          <p:cNvPr id="6150" name="Picture 6" descr="Imagen relacionad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2200" y="4860906"/>
            <a:ext cx="2088232" cy="1232391"/>
          </a:xfrm>
          <a:prstGeom prst="rect">
            <a:avLst/>
          </a:prstGeom>
          <a:noFill/>
        </p:spPr>
      </p:pic>
      <p:sp>
        <p:nvSpPr>
          <p:cNvPr id="6152" name="AutoShape 8" descr="Resultado de imagen de economia comercio informal en  boliv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6154" name="AutoShape 10" descr="Resultado de imagen de economia comercio informal en  boliv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6156" name="AutoShape 12" descr="Resultado de imagen de importacion de telas chinos en  boliv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pic>
        <p:nvPicPr>
          <p:cNvPr id="1026" name="Picture 2" descr="https://previews.123rf.com/images/drik/drik1411/drik141100057/33780481-Mapa-de-Bolivia-con-iconos-de-la-tecnolog-a-Correspondencia-de-contorno-de-Bolivia-con-los-iconos-de-Foto-de-archiv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9792" y="1916832"/>
            <a:ext cx="3888432" cy="41764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Resultado de imagen de importacion de telas chinos en  bolivia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705" y="4932516"/>
            <a:ext cx="2208087" cy="1224136"/>
          </a:xfrm>
          <a:prstGeom prst="rect">
            <a:avLst/>
          </a:prstGeom>
          <a:noFill/>
        </p:spPr>
      </p:pic>
      <p:pic>
        <p:nvPicPr>
          <p:cNvPr id="3" name="Picture 2" descr="Resultado de imagen para AUTOS CHINOS EN BOLIVIA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375" y="2237784"/>
            <a:ext cx="2175793" cy="148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CELULARES CHINOS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0907" y="2256543"/>
            <a:ext cx="2082867" cy="1449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3675863"/>
          </a:xfrm>
        </p:spPr>
        <p:txBody>
          <a:bodyPr>
            <a:normAutofit/>
          </a:bodyPr>
          <a:lstStyle/>
          <a:p>
            <a:endParaRPr lang="es-BO" sz="2000" dirty="0" smtClean="0"/>
          </a:p>
          <a:p>
            <a:pPr algn="just"/>
            <a:r>
              <a:rPr lang="es-BO" sz="2000" dirty="0" smtClean="0"/>
              <a:t>CAPACIDAD DE ORGANIZARSE Y DE EXTENDER A OTRAS CIUDADES.- se unen para abaratar costos y venden en diferentes lugares para no caer en la competencia.</a:t>
            </a:r>
            <a:endParaRPr lang="es-BO" sz="2000" dirty="0"/>
          </a:p>
          <a:p>
            <a:pPr algn="just"/>
            <a:r>
              <a:rPr lang="es-BO" sz="2000" dirty="0" smtClean="0"/>
              <a:t>NEGOCIOS DINAMICOS, FLEXIBILIDAD Y RECONVERSION.- No solo se dedican al un solo negocio sino que cambian acorde a la situación económica del país.</a:t>
            </a:r>
          </a:p>
          <a:p>
            <a:pPr algn="just"/>
            <a:r>
              <a:rPr lang="es-BO" sz="2000" dirty="0" smtClean="0"/>
              <a:t>UTILIZACION DE PRACTICAS SOCIALES, CULTURALES, RELIGIOSAS.- Como </a:t>
            </a:r>
            <a:r>
              <a:rPr lang="es-BO" sz="2000" dirty="0" smtClean="0">
                <a:solidFill>
                  <a:srgbClr val="0070C0"/>
                </a:solidFill>
              </a:rPr>
              <a:t>herramienta</a:t>
            </a:r>
            <a:r>
              <a:rPr lang="es-BO" sz="2000" dirty="0" smtClean="0"/>
              <a:t> para interactuar y lograr circuitos globales de producción y consumo.</a:t>
            </a:r>
          </a:p>
          <a:p>
            <a:pPr>
              <a:buNone/>
            </a:pPr>
            <a:r>
              <a:rPr lang="es-BO" sz="2000" dirty="0" smtClean="0"/>
              <a:t>     </a:t>
            </a:r>
            <a:endParaRPr lang="es-BO" sz="20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BO" sz="2400" dirty="0" smtClean="0"/>
              <a:t>FORTALEZAS</a:t>
            </a:r>
            <a:r>
              <a:rPr lang="es-BO" sz="2000" dirty="0" smtClean="0"/>
              <a:t> </a:t>
            </a:r>
            <a:endParaRPr lang="es-BO" sz="2000" dirty="0"/>
          </a:p>
        </p:txBody>
      </p:sp>
      <p:pic>
        <p:nvPicPr>
          <p:cNvPr id="5122" name="Picture 2" descr="Imagen relacionad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4437112"/>
            <a:ext cx="2808312" cy="2025729"/>
          </a:xfrm>
          <a:prstGeom prst="rect">
            <a:avLst/>
          </a:prstGeom>
          <a:noFill/>
        </p:spPr>
      </p:pic>
      <p:pic>
        <p:nvPicPr>
          <p:cNvPr id="5124" name="Picture 4" descr="Imagen rel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437112"/>
            <a:ext cx="2823656" cy="2016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926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3586403"/>
          </a:xfrm>
        </p:spPr>
        <p:txBody>
          <a:bodyPr/>
          <a:lstStyle/>
          <a:p>
            <a:pPr algn="just"/>
            <a:r>
              <a:rPr lang="es-BO" sz="2000" dirty="0"/>
              <a:t>Si bien este tipo de economía representa una economía INFORMAL, también genera fuentes de empleo </a:t>
            </a:r>
            <a:r>
              <a:rPr lang="es-BO" sz="2000" dirty="0" smtClean="0"/>
              <a:t>aunque </a:t>
            </a:r>
            <a:r>
              <a:rPr lang="es-BO" sz="2000" dirty="0"/>
              <a:t>en muchas ocasiones no reconocen beneficios sociales, sin embargo debido a nuestra </a:t>
            </a:r>
            <a:r>
              <a:rPr lang="es-BO" sz="2000" dirty="0" smtClean="0"/>
              <a:t>economía caracterizada por ser un estado extractivita, </a:t>
            </a:r>
            <a:r>
              <a:rPr lang="es-BO" sz="2000" dirty="0"/>
              <a:t>viene a representar una salida de un E</a:t>
            </a:r>
            <a:r>
              <a:rPr lang="es-BO" sz="2000" dirty="0" smtClean="0"/>
              <a:t>stado </a:t>
            </a:r>
            <a:r>
              <a:rPr lang="es-BO" sz="2000" dirty="0"/>
              <a:t>incapaz de generar fuentes de empleo </a:t>
            </a:r>
            <a:r>
              <a:rPr lang="es-BO" sz="2000" dirty="0" smtClean="0"/>
              <a:t>a través de la industrialización.</a:t>
            </a:r>
          </a:p>
          <a:p>
            <a:pPr marL="109728" indent="0" algn="just">
              <a:buNone/>
            </a:pPr>
            <a:r>
              <a:rPr lang="es-BO" sz="2000" dirty="0" smtClean="0"/>
              <a:t>     </a:t>
            </a:r>
            <a:endParaRPr lang="es-BO" sz="2000" dirty="0"/>
          </a:p>
          <a:p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pPr algn="ctr"/>
            <a:r>
              <a:rPr lang="es-BO" sz="2400" dirty="0" smtClean="0"/>
              <a:t>IMPLICACIONES</a:t>
            </a:r>
            <a:r>
              <a:rPr lang="es-BO" sz="2000" dirty="0" smtClean="0"/>
              <a:t/>
            </a:r>
            <a:br>
              <a:rPr lang="es-BO" sz="2000" dirty="0" smtClean="0"/>
            </a:br>
            <a:endParaRPr lang="es-BO" sz="2000" dirty="0"/>
          </a:p>
        </p:txBody>
      </p:sp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933056"/>
            <a:ext cx="2924322" cy="2105513"/>
          </a:xfrm>
          <a:prstGeom prst="rect">
            <a:avLst/>
          </a:prstGeom>
          <a:noFill/>
        </p:spPr>
      </p:pic>
      <p:pic>
        <p:nvPicPr>
          <p:cNvPr id="4102" name="Picture 6" descr="Resultado de imagen de extraccion de la madera en  bolivi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717032"/>
            <a:ext cx="3456384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97500"/>
          </a:bodyPr>
          <a:lstStyle/>
          <a:p>
            <a:pPr algn="just"/>
            <a:endParaRPr lang="es-BO" sz="2000" dirty="0" smtClean="0"/>
          </a:p>
          <a:p>
            <a:pPr algn="just"/>
            <a:r>
              <a:rPr lang="es-BO" sz="2000" dirty="0" smtClean="0"/>
              <a:t>Si bien el texto describe a diferentes actores de la economía popular, y la interrelación con diferentes ciudades de Bolivia y con una ciudad de China no se describe con datos estadísticos; cuanta cantidad de recursos económicos mueven estos sectores?; Cuantos se benefician con este tipo de economía?    </a:t>
            </a:r>
            <a:endParaRPr lang="es-BO" sz="2000" dirty="0"/>
          </a:p>
          <a:p>
            <a:pPr algn="just"/>
            <a:r>
              <a:rPr lang="es-BO" sz="2000" dirty="0" smtClean="0"/>
              <a:t>El </a:t>
            </a:r>
            <a:r>
              <a:rPr lang="es-BO" sz="2000" dirty="0"/>
              <a:t>Estado desconoce la cantidad de </a:t>
            </a:r>
            <a:r>
              <a:rPr lang="es-BO" sz="2000" dirty="0" smtClean="0"/>
              <a:t>dinero </a:t>
            </a:r>
            <a:r>
              <a:rPr lang="es-BO" sz="2000" dirty="0"/>
              <a:t>que </a:t>
            </a:r>
            <a:r>
              <a:rPr lang="es-BO" sz="2000" dirty="0" smtClean="0"/>
              <a:t>manejan este tipo de familias, lo que representaría un problema debido a la acumulación de capital en unas cuantas manos.</a:t>
            </a:r>
          </a:p>
          <a:p>
            <a:pPr algn="just"/>
            <a:endParaRPr lang="es-BO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BO" sz="2000" dirty="0"/>
              <a:t/>
            </a:r>
            <a:br>
              <a:rPr lang="es-BO" sz="2000" dirty="0"/>
            </a:br>
            <a:r>
              <a:rPr lang="es-BO" sz="2400" dirty="0"/>
              <a:t>LIMITACIONES </a:t>
            </a:r>
            <a:r>
              <a:rPr lang="es-BO" sz="2400" dirty="0" smtClean="0"/>
              <a:t>(VACIOS)</a:t>
            </a:r>
            <a:endParaRPr lang="es-BO" sz="2400" dirty="0"/>
          </a:p>
        </p:txBody>
      </p:sp>
      <p:pic>
        <p:nvPicPr>
          <p:cNvPr id="3074" name="Picture 2" descr="Resultado de imagen de importacion de productos chinos en  boliv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509120"/>
            <a:ext cx="2857500" cy="1728192"/>
          </a:xfrm>
          <a:prstGeom prst="rect">
            <a:avLst/>
          </a:prstGeom>
          <a:noFill/>
        </p:spPr>
      </p:pic>
      <p:pic>
        <p:nvPicPr>
          <p:cNvPr id="3076" name="Picture 4" descr="Resultado de imagen de importacion de telas chinos en  bolivi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4509121"/>
            <a:ext cx="3015819" cy="1728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4320479"/>
          </a:xfrm>
        </p:spPr>
        <p:txBody>
          <a:bodyPr>
            <a:normAutofit fontScale="97500"/>
          </a:bodyPr>
          <a:lstStyle/>
          <a:p>
            <a:pPr algn="just">
              <a:buNone/>
            </a:pPr>
            <a:r>
              <a:rPr lang="es-BO" sz="2100" b="1" dirty="0" smtClean="0"/>
              <a:t>3. Cómo </a:t>
            </a:r>
            <a:r>
              <a:rPr lang="es-BO" sz="2100" b="1" dirty="0"/>
              <a:t>y hasta que punto esta caracterización cambia la forma  de pensar en las políticas públicas a nivel nacional y a nivel de municipio?</a:t>
            </a:r>
            <a:r>
              <a:rPr lang="es-BO" sz="2500" b="1" dirty="0"/>
              <a:t> </a:t>
            </a:r>
            <a:r>
              <a:rPr lang="es-BO" sz="1800" dirty="0"/>
              <a:t/>
            </a:r>
            <a:br>
              <a:rPr lang="es-BO" sz="1800" dirty="0"/>
            </a:br>
            <a:r>
              <a:rPr lang="es-BO" dirty="0"/>
              <a:t/>
            </a:r>
            <a:br>
              <a:rPr lang="es-BO" dirty="0"/>
            </a:br>
            <a:r>
              <a:rPr lang="es-BO" sz="2100" dirty="0" smtClean="0"/>
              <a:t>En la medida de entender que una Política Pública debe responder a una necesidad social, consideramos que la falta de fuentes de empleo lleva a muchos sectores a incursionar en nuevos ámbitos dedicándose a la economía informal.</a:t>
            </a:r>
          </a:p>
          <a:p>
            <a:pPr algn="just">
              <a:buNone/>
            </a:pPr>
            <a:endParaRPr lang="es-BO" sz="2100" dirty="0"/>
          </a:p>
          <a:p>
            <a:pPr algn="just">
              <a:buNone/>
            </a:pPr>
            <a:r>
              <a:rPr lang="es-BO" sz="2100" dirty="0" smtClean="0"/>
              <a:t>	Se debe reflexionar en políticas publicas que generen fuentes de empleo y otorguen seguridad laboral y beneficios sociales a los bolivianos. </a:t>
            </a:r>
          </a:p>
          <a:p>
            <a:pPr algn="just">
              <a:buNone/>
            </a:pPr>
            <a:endParaRPr lang="es-BO" sz="2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494</TotalTime>
  <Words>404</Words>
  <Application>Microsoft Office PowerPoint</Application>
  <PresentationFormat>Presentación en pantalla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Concurrencia</vt:lpstr>
      <vt:lpstr>“LA ECONOMÍA POPULAR EN BOLIVIA” </vt:lpstr>
      <vt:lpstr>“LA ECONOMÍA POPULAR EN BOLIVIA” </vt:lpstr>
      <vt:lpstr>Presentación de PowerPoint</vt:lpstr>
      <vt:lpstr>    2. Cómo y hasta que punto este trabajo caracteriza a los actores económicos en la economía Boliviana y específicamente  a los actores de la economía popular en la ciudad de La Paz    </vt:lpstr>
      <vt:lpstr>FORTALEZAS </vt:lpstr>
      <vt:lpstr>IMPLICACIONES </vt:lpstr>
      <vt:lpstr> LIMITACIONES (VACIOS)</vt:lpstr>
      <vt:lpstr>Presentación de PowerPoint</vt:lpstr>
    </vt:vector>
  </TitlesOfParts>
  <Company>GAMLP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“La Economía Popular en Bolivia” (Sesión 2)  •(1) Que se entiende y cómo se caracteriza la “institucionalidad de los emprendedores populares’ en este trabajo?  Explicar esta institucionalidad con ejemplos de este trabajo      •(2) Cómo y hasta que punto este trabajo caracteriza a los actores económicos en la economía Boliviana y específicamente  a los actores de la economía popular en la ciudad de La Paz? •Cuales las fortalezas de esta caracterización? •Cuáles las implicaciones? •Cuáles las limitaciones...? (vacios, etc) •(3) Cómo y hasta que punto esta caracterización cambia la forma  de pensar en las políticas públicas a nivel nacional y a nivel de municipio?</dc:title>
  <dc:creator>jenny.ulo</dc:creator>
  <cp:lastModifiedBy>Luffi</cp:lastModifiedBy>
  <cp:revision>36</cp:revision>
  <dcterms:created xsi:type="dcterms:W3CDTF">2017-08-14T14:18:00Z</dcterms:created>
  <dcterms:modified xsi:type="dcterms:W3CDTF">2017-08-15T01:47:12Z</dcterms:modified>
</cp:coreProperties>
</file>