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0" r:id="rId1"/>
  </p:sldMasterIdLst>
  <p:sldIdLst>
    <p:sldId id="256" r:id="rId2"/>
    <p:sldId id="257" r:id="rId3"/>
    <p:sldId id="258" r:id="rId4"/>
    <p:sldId id="259" r:id="rId5"/>
    <p:sldId id="260" r:id="rId6"/>
    <p:sldId id="262" r:id="rId7"/>
    <p:sldId id="263" r:id="rId8"/>
    <p:sldId id="264" r:id="rId9"/>
  </p:sldIdLst>
  <p:sldSz cx="12192000" cy="6858000"/>
  <p:notesSz cx="6858000" cy="9144000"/>
  <p:defaultText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4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06EC5DC-1E42-4932-91CC-C50410D5C241}"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s-BO"/>
        </a:p>
      </dgm:t>
    </dgm:pt>
    <dgm:pt modelId="{BD59DC02-2B94-48B7-A1D1-DD25DB8B9A1C}">
      <dgm:prSet phldrT="[Texto]"/>
      <dgm:spPr/>
      <dgm:t>
        <a:bodyPr/>
        <a:lstStyle/>
        <a:p>
          <a:r>
            <a:rPr lang="es-BO" dirty="0" smtClean="0"/>
            <a:t>Mercados de sobrenombre (</a:t>
          </a:r>
          <a:r>
            <a:rPr lang="es-BO" dirty="0" err="1" smtClean="0"/>
            <a:t>Uyustus</a:t>
          </a:r>
          <a:r>
            <a:rPr lang="es-BO" dirty="0" smtClean="0"/>
            <a:t>, El Alto, Eloy Salmón, Oruro, Santa Cruz, Cocha)</a:t>
          </a:r>
          <a:endParaRPr lang="es-BO" dirty="0"/>
        </a:p>
      </dgm:t>
    </dgm:pt>
    <dgm:pt modelId="{9A42DFD0-8A88-4EE0-BCBA-207C3CEF293D}" type="parTrans" cxnId="{C63E0333-847E-4E2F-87DC-8976B3919FD7}">
      <dgm:prSet/>
      <dgm:spPr/>
      <dgm:t>
        <a:bodyPr/>
        <a:lstStyle/>
        <a:p>
          <a:endParaRPr lang="es-BO"/>
        </a:p>
      </dgm:t>
    </dgm:pt>
    <dgm:pt modelId="{0D2D4567-3076-4E64-9B68-1D8EE99EDD2C}" type="sibTrans" cxnId="{C63E0333-847E-4E2F-87DC-8976B3919FD7}">
      <dgm:prSet/>
      <dgm:spPr/>
      <dgm:t>
        <a:bodyPr/>
        <a:lstStyle/>
        <a:p>
          <a:endParaRPr lang="es-BO"/>
        </a:p>
      </dgm:t>
    </dgm:pt>
    <dgm:pt modelId="{215E490B-FDD5-4FAD-BC0A-AA7EAF231BDE}">
      <dgm:prSet phldrT="[Texto]"/>
      <dgm:spPr/>
      <dgm:t>
        <a:bodyPr/>
        <a:lstStyle/>
        <a:p>
          <a:r>
            <a:rPr lang="es-BO" dirty="0" smtClean="0"/>
            <a:t>Importadores, fábricas, abarrotes, pequeñas, talleres de confección de ropa</a:t>
          </a:r>
          <a:endParaRPr lang="es-BO" dirty="0"/>
        </a:p>
      </dgm:t>
    </dgm:pt>
    <dgm:pt modelId="{6FD91048-8784-4028-9639-25251FB8A327}" type="parTrans" cxnId="{52DAAACE-60FB-46D6-8E12-CDD6F4B42590}">
      <dgm:prSet/>
      <dgm:spPr/>
      <dgm:t>
        <a:bodyPr/>
        <a:lstStyle/>
        <a:p>
          <a:endParaRPr lang="es-BO"/>
        </a:p>
      </dgm:t>
    </dgm:pt>
    <dgm:pt modelId="{DC95FFCA-22C1-41C7-9428-1B8A279747DB}" type="sibTrans" cxnId="{52DAAACE-60FB-46D6-8E12-CDD6F4B42590}">
      <dgm:prSet/>
      <dgm:spPr/>
      <dgm:t>
        <a:bodyPr/>
        <a:lstStyle/>
        <a:p>
          <a:endParaRPr lang="es-BO"/>
        </a:p>
      </dgm:t>
    </dgm:pt>
    <dgm:pt modelId="{55AC525D-EC61-42C6-B95C-D191CAA49D1B}">
      <dgm:prSet phldrT="[Texto]"/>
      <dgm:spPr/>
      <dgm:t>
        <a:bodyPr/>
        <a:lstStyle/>
        <a:p>
          <a:r>
            <a:rPr lang="es-BO" dirty="0" smtClean="0"/>
            <a:t>Comunicaciones con los productores del exterior (*)</a:t>
          </a:r>
          <a:endParaRPr lang="es-BO" dirty="0"/>
        </a:p>
      </dgm:t>
    </dgm:pt>
    <dgm:pt modelId="{F24511CA-7489-4D2E-A954-670316840D48}" type="parTrans" cxnId="{AD4383A6-6667-4467-AFC2-95671360DA79}">
      <dgm:prSet/>
      <dgm:spPr/>
      <dgm:t>
        <a:bodyPr/>
        <a:lstStyle/>
        <a:p>
          <a:endParaRPr lang="es-BO"/>
        </a:p>
      </dgm:t>
    </dgm:pt>
    <dgm:pt modelId="{E8B5C477-E612-4B72-86EE-80B3FBA56568}" type="sibTrans" cxnId="{AD4383A6-6667-4467-AFC2-95671360DA79}">
      <dgm:prSet/>
      <dgm:spPr/>
      <dgm:t>
        <a:bodyPr/>
        <a:lstStyle/>
        <a:p>
          <a:endParaRPr lang="es-BO"/>
        </a:p>
      </dgm:t>
    </dgm:pt>
    <dgm:pt modelId="{EA476D7C-79E2-42E0-B37C-4AF4A87AE750}">
      <dgm:prSet phldrT="[Texto]"/>
      <dgm:spPr/>
      <dgm:t>
        <a:bodyPr/>
        <a:lstStyle/>
        <a:p>
          <a:r>
            <a:rPr lang="es-BO" dirty="0" smtClean="0"/>
            <a:t>Exportación con los países fronterizos</a:t>
          </a:r>
          <a:endParaRPr lang="es-BO" dirty="0"/>
        </a:p>
      </dgm:t>
    </dgm:pt>
    <dgm:pt modelId="{C3E0EB92-BC9A-4AF8-BEE3-91F94E7CFBBF}" type="parTrans" cxnId="{4B49BB69-413B-4826-BEBE-B8A1C9C2EEC3}">
      <dgm:prSet/>
      <dgm:spPr/>
      <dgm:t>
        <a:bodyPr/>
        <a:lstStyle/>
        <a:p>
          <a:endParaRPr lang="es-BO"/>
        </a:p>
      </dgm:t>
    </dgm:pt>
    <dgm:pt modelId="{8B5A7BED-B12B-4177-A784-DB42FBAAC7C5}" type="sibTrans" cxnId="{4B49BB69-413B-4826-BEBE-B8A1C9C2EEC3}">
      <dgm:prSet/>
      <dgm:spPr/>
      <dgm:t>
        <a:bodyPr/>
        <a:lstStyle/>
        <a:p>
          <a:endParaRPr lang="es-BO"/>
        </a:p>
      </dgm:t>
    </dgm:pt>
    <dgm:pt modelId="{529549C3-C5F9-42BD-BC93-A15B33B971CD}">
      <dgm:prSet phldrT="[Texto]"/>
      <dgm:spPr/>
      <dgm:t>
        <a:bodyPr/>
        <a:lstStyle/>
        <a:p>
          <a:r>
            <a:rPr lang="es-BO" dirty="0" smtClean="0"/>
            <a:t>Importación de los países fronterizos</a:t>
          </a:r>
          <a:endParaRPr lang="es-BO" dirty="0"/>
        </a:p>
      </dgm:t>
    </dgm:pt>
    <dgm:pt modelId="{0334E454-A379-45E5-B856-27A922965574}" type="parTrans" cxnId="{861160A2-F4EB-4DD5-BF5D-484BFA8984CB}">
      <dgm:prSet/>
      <dgm:spPr/>
      <dgm:t>
        <a:bodyPr/>
        <a:lstStyle/>
        <a:p>
          <a:endParaRPr lang="es-BO"/>
        </a:p>
      </dgm:t>
    </dgm:pt>
    <dgm:pt modelId="{93664641-66C7-4FA0-842C-9353C32DFF32}" type="sibTrans" cxnId="{861160A2-F4EB-4DD5-BF5D-484BFA8984CB}">
      <dgm:prSet/>
      <dgm:spPr/>
      <dgm:t>
        <a:bodyPr/>
        <a:lstStyle/>
        <a:p>
          <a:endParaRPr lang="es-BO"/>
        </a:p>
      </dgm:t>
    </dgm:pt>
    <dgm:pt modelId="{D051DE3E-20FC-47B5-BCB7-20FA7CE1EB6D}">
      <dgm:prSet phldrT="[Texto]"/>
      <dgm:spPr/>
      <dgm:t>
        <a:bodyPr/>
        <a:lstStyle/>
        <a:p>
          <a:r>
            <a:rPr lang="es-BO" dirty="0" smtClean="0"/>
            <a:t>Flujo económico, apertura de mercados, alianzas</a:t>
          </a:r>
        </a:p>
        <a:p>
          <a:r>
            <a:rPr lang="es-BO" dirty="0" smtClean="0"/>
            <a:t>Exportación de la cultura</a:t>
          </a:r>
          <a:endParaRPr lang="es-BO" dirty="0"/>
        </a:p>
      </dgm:t>
    </dgm:pt>
    <dgm:pt modelId="{4583BDB5-EAB8-450E-B635-249DF3BC1B05}" type="parTrans" cxnId="{BC509C56-1CE4-4E45-93E9-64683CC5C8C1}">
      <dgm:prSet/>
      <dgm:spPr/>
      <dgm:t>
        <a:bodyPr/>
        <a:lstStyle/>
        <a:p>
          <a:endParaRPr lang="es-BO"/>
        </a:p>
      </dgm:t>
    </dgm:pt>
    <dgm:pt modelId="{B282FC2C-C85B-4D6F-A479-71876B65279D}" type="sibTrans" cxnId="{BC509C56-1CE4-4E45-93E9-64683CC5C8C1}">
      <dgm:prSet/>
      <dgm:spPr/>
      <dgm:t>
        <a:bodyPr/>
        <a:lstStyle/>
        <a:p>
          <a:endParaRPr lang="es-BO"/>
        </a:p>
      </dgm:t>
    </dgm:pt>
    <dgm:pt modelId="{8DDB6DBB-47FE-4FB8-8DC1-135E994C09D2}">
      <dgm:prSet phldrT="[Texto]"/>
      <dgm:spPr/>
      <dgm:t>
        <a:bodyPr/>
        <a:lstStyle/>
        <a:p>
          <a:r>
            <a:rPr lang="es-BO" dirty="0" smtClean="0"/>
            <a:t>Núcleo familiar empresario</a:t>
          </a:r>
          <a:endParaRPr lang="es-BO" dirty="0"/>
        </a:p>
      </dgm:t>
    </dgm:pt>
    <dgm:pt modelId="{1F777386-C303-4FF0-A1B2-42227A203039}" type="parTrans" cxnId="{A6A9465C-8563-4985-87E7-6C857BCF926E}">
      <dgm:prSet/>
      <dgm:spPr/>
      <dgm:t>
        <a:bodyPr/>
        <a:lstStyle/>
        <a:p>
          <a:endParaRPr lang="es-BO"/>
        </a:p>
      </dgm:t>
    </dgm:pt>
    <dgm:pt modelId="{1DE4DAAA-64CD-4EF3-A71A-2D6AA7505782}" type="sibTrans" cxnId="{A6A9465C-8563-4985-87E7-6C857BCF926E}">
      <dgm:prSet/>
      <dgm:spPr/>
      <dgm:t>
        <a:bodyPr/>
        <a:lstStyle/>
        <a:p>
          <a:endParaRPr lang="es-BO"/>
        </a:p>
      </dgm:t>
    </dgm:pt>
    <dgm:pt modelId="{85182ED7-4725-4761-9A59-F2B9F0C0E6D1}">
      <dgm:prSet phldrT="[Texto]"/>
      <dgm:spPr/>
      <dgm:t>
        <a:bodyPr/>
        <a:lstStyle/>
        <a:p>
          <a:r>
            <a:rPr lang="es-BO" dirty="0" smtClean="0"/>
            <a:t>Consorcios chinos, empresas pequeñas que no demandan muchos requisitos</a:t>
          </a:r>
          <a:endParaRPr lang="es-BO" dirty="0"/>
        </a:p>
      </dgm:t>
    </dgm:pt>
    <dgm:pt modelId="{1EC6428D-3A65-4398-91B0-E88CF8F606D3}" type="parTrans" cxnId="{EC543D1B-598E-4D7E-8E8E-769043098DFB}">
      <dgm:prSet/>
      <dgm:spPr/>
      <dgm:t>
        <a:bodyPr/>
        <a:lstStyle/>
        <a:p>
          <a:endParaRPr lang="es-BO"/>
        </a:p>
      </dgm:t>
    </dgm:pt>
    <dgm:pt modelId="{00697976-867A-4649-A83A-119BA63655BF}" type="sibTrans" cxnId="{EC543D1B-598E-4D7E-8E8E-769043098DFB}">
      <dgm:prSet/>
      <dgm:spPr/>
      <dgm:t>
        <a:bodyPr/>
        <a:lstStyle/>
        <a:p>
          <a:endParaRPr lang="es-BO"/>
        </a:p>
      </dgm:t>
    </dgm:pt>
    <dgm:pt modelId="{361B6E72-9A30-4813-B0E0-CA1F5919C968}">
      <dgm:prSet phldrT="[Texto]"/>
      <dgm:spPr/>
      <dgm:t>
        <a:bodyPr/>
        <a:lstStyle/>
        <a:p>
          <a:r>
            <a:rPr lang="es-BO" dirty="0" smtClean="0"/>
            <a:t>Complemento de la dimensión comercial</a:t>
          </a:r>
        </a:p>
        <a:p>
          <a:r>
            <a:rPr lang="es-BO" dirty="0" smtClean="0"/>
            <a:t>Capacitación </a:t>
          </a:r>
          <a:endParaRPr lang="es-BO" dirty="0"/>
        </a:p>
      </dgm:t>
    </dgm:pt>
    <dgm:pt modelId="{3F79C272-BD31-40E6-B642-DA5078B894D9}" type="parTrans" cxnId="{43DDDA24-0975-401B-B72E-5850C806402E}">
      <dgm:prSet/>
      <dgm:spPr/>
      <dgm:t>
        <a:bodyPr/>
        <a:lstStyle/>
        <a:p>
          <a:endParaRPr lang="es-BO"/>
        </a:p>
      </dgm:t>
    </dgm:pt>
    <dgm:pt modelId="{069F6D4D-E50C-4150-B2B7-AF1A150D8A8B}" type="sibTrans" cxnId="{43DDDA24-0975-401B-B72E-5850C806402E}">
      <dgm:prSet/>
      <dgm:spPr/>
      <dgm:t>
        <a:bodyPr/>
        <a:lstStyle/>
        <a:p>
          <a:endParaRPr lang="es-BO"/>
        </a:p>
      </dgm:t>
    </dgm:pt>
    <dgm:pt modelId="{CE3A728E-3436-4619-9704-DB81F0EFE239}" type="pres">
      <dgm:prSet presAssocID="{C06EC5DC-1E42-4932-91CC-C50410D5C241}" presName="Name0" presStyleCnt="0">
        <dgm:presLayoutVars>
          <dgm:chPref val="3"/>
          <dgm:dir/>
          <dgm:animLvl val="lvl"/>
          <dgm:resizeHandles/>
        </dgm:presLayoutVars>
      </dgm:prSet>
      <dgm:spPr/>
      <dgm:t>
        <a:bodyPr/>
        <a:lstStyle/>
        <a:p>
          <a:endParaRPr lang="es-BO"/>
        </a:p>
      </dgm:t>
    </dgm:pt>
    <dgm:pt modelId="{2EFC2CDC-1738-4598-AF27-BCA32FE1253B}" type="pres">
      <dgm:prSet presAssocID="{BD59DC02-2B94-48B7-A1D1-DD25DB8B9A1C}" presName="horFlow" presStyleCnt="0"/>
      <dgm:spPr/>
    </dgm:pt>
    <dgm:pt modelId="{73EC7281-4C8D-4438-9EDD-0F4F7E5B307B}" type="pres">
      <dgm:prSet presAssocID="{BD59DC02-2B94-48B7-A1D1-DD25DB8B9A1C}" presName="bigChev" presStyleLbl="node1" presStyleIdx="0" presStyleCnt="3"/>
      <dgm:spPr/>
      <dgm:t>
        <a:bodyPr/>
        <a:lstStyle/>
        <a:p>
          <a:endParaRPr lang="es-BO"/>
        </a:p>
      </dgm:t>
    </dgm:pt>
    <dgm:pt modelId="{F102240F-B1E8-4D33-82F9-3B48335EC356}" type="pres">
      <dgm:prSet presAssocID="{6FD91048-8784-4028-9639-25251FB8A327}" presName="parTrans" presStyleCnt="0"/>
      <dgm:spPr/>
    </dgm:pt>
    <dgm:pt modelId="{161DD5B8-5730-4C6A-AEA8-6CAE37F8B25D}" type="pres">
      <dgm:prSet presAssocID="{215E490B-FDD5-4FAD-BC0A-AA7EAF231BDE}" presName="node" presStyleLbl="alignAccFollowNode1" presStyleIdx="0" presStyleCnt="6">
        <dgm:presLayoutVars>
          <dgm:bulletEnabled val="1"/>
        </dgm:presLayoutVars>
      </dgm:prSet>
      <dgm:spPr/>
      <dgm:t>
        <a:bodyPr/>
        <a:lstStyle/>
        <a:p>
          <a:endParaRPr lang="es-BO"/>
        </a:p>
      </dgm:t>
    </dgm:pt>
    <dgm:pt modelId="{D8BF5715-5F10-4B99-B818-AAAF1AAD0214}" type="pres">
      <dgm:prSet presAssocID="{DC95FFCA-22C1-41C7-9428-1B8A279747DB}" presName="sibTrans" presStyleCnt="0"/>
      <dgm:spPr/>
    </dgm:pt>
    <dgm:pt modelId="{EADB2850-7F21-45F2-99DD-4B4E8710C357}" type="pres">
      <dgm:prSet presAssocID="{55AC525D-EC61-42C6-B95C-D191CAA49D1B}" presName="node" presStyleLbl="alignAccFollowNode1" presStyleIdx="1" presStyleCnt="6">
        <dgm:presLayoutVars>
          <dgm:bulletEnabled val="1"/>
        </dgm:presLayoutVars>
      </dgm:prSet>
      <dgm:spPr/>
      <dgm:t>
        <a:bodyPr/>
        <a:lstStyle/>
        <a:p>
          <a:endParaRPr lang="es-BO"/>
        </a:p>
      </dgm:t>
    </dgm:pt>
    <dgm:pt modelId="{776EA8EA-0FFF-4D5A-A66A-17E202A53D2C}" type="pres">
      <dgm:prSet presAssocID="{BD59DC02-2B94-48B7-A1D1-DD25DB8B9A1C}" presName="vSp" presStyleCnt="0"/>
      <dgm:spPr/>
    </dgm:pt>
    <dgm:pt modelId="{71D823D5-5319-465C-8FD4-FA481EA346A7}" type="pres">
      <dgm:prSet presAssocID="{EA476D7C-79E2-42E0-B37C-4AF4A87AE750}" presName="horFlow" presStyleCnt="0"/>
      <dgm:spPr/>
    </dgm:pt>
    <dgm:pt modelId="{660A7444-F609-48B1-84D5-F51915279409}" type="pres">
      <dgm:prSet presAssocID="{EA476D7C-79E2-42E0-B37C-4AF4A87AE750}" presName="bigChev" presStyleLbl="node1" presStyleIdx="1" presStyleCnt="3"/>
      <dgm:spPr/>
      <dgm:t>
        <a:bodyPr/>
        <a:lstStyle/>
        <a:p>
          <a:endParaRPr lang="es-BO"/>
        </a:p>
      </dgm:t>
    </dgm:pt>
    <dgm:pt modelId="{340B6F48-0128-4DBC-A93D-29F4EDFBB3F5}" type="pres">
      <dgm:prSet presAssocID="{0334E454-A379-45E5-B856-27A922965574}" presName="parTrans" presStyleCnt="0"/>
      <dgm:spPr/>
    </dgm:pt>
    <dgm:pt modelId="{76EC4B68-AC8B-4C54-9CDE-4F2F16F42EFA}" type="pres">
      <dgm:prSet presAssocID="{529549C3-C5F9-42BD-BC93-A15B33B971CD}" presName="node" presStyleLbl="alignAccFollowNode1" presStyleIdx="2" presStyleCnt="6">
        <dgm:presLayoutVars>
          <dgm:bulletEnabled val="1"/>
        </dgm:presLayoutVars>
      </dgm:prSet>
      <dgm:spPr/>
      <dgm:t>
        <a:bodyPr/>
        <a:lstStyle/>
        <a:p>
          <a:endParaRPr lang="es-BO"/>
        </a:p>
      </dgm:t>
    </dgm:pt>
    <dgm:pt modelId="{A75D53FD-A337-4F64-8B81-A996D341C38E}" type="pres">
      <dgm:prSet presAssocID="{93664641-66C7-4FA0-842C-9353C32DFF32}" presName="sibTrans" presStyleCnt="0"/>
      <dgm:spPr/>
    </dgm:pt>
    <dgm:pt modelId="{BF0BCF62-8FCB-4481-AADE-C39371A43D05}" type="pres">
      <dgm:prSet presAssocID="{D051DE3E-20FC-47B5-BCB7-20FA7CE1EB6D}" presName="node" presStyleLbl="alignAccFollowNode1" presStyleIdx="3" presStyleCnt="6">
        <dgm:presLayoutVars>
          <dgm:bulletEnabled val="1"/>
        </dgm:presLayoutVars>
      </dgm:prSet>
      <dgm:spPr/>
      <dgm:t>
        <a:bodyPr/>
        <a:lstStyle/>
        <a:p>
          <a:endParaRPr lang="es-BO"/>
        </a:p>
      </dgm:t>
    </dgm:pt>
    <dgm:pt modelId="{0D9E6487-E56F-4176-B168-454F5A247E22}" type="pres">
      <dgm:prSet presAssocID="{EA476D7C-79E2-42E0-B37C-4AF4A87AE750}" presName="vSp" presStyleCnt="0"/>
      <dgm:spPr/>
    </dgm:pt>
    <dgm:pt modelId="{CCED8A5F-43F2-4E9D-92F7-36898B3F9F75}" type="pres">
      <dgm:prSet presAssocID="{8DDB6DBB-47FE-4FB8-8DC1-135E994C09D2}" presName="horFlow" presStyleCnt="0"/>
      <dgm:spPr/>
    </dgm:pt>
    <dgm:pt modelId="{E05B3D38-A107-423A-B533-32593D026F3E}" type="pres">
      <dgm:prSet presAssocID="{8DDB6DBB-47FE-4FB8-8DC1-135E994C09D2}" presName="bigChev" presStyleLbl="node1" presStyleIdx="2" presStyleCnt="3"/>
      <dgm:spPr/>
      <dgm:t>
        <a:bodyPr/>
        <a:lstStyle/>
        <a:p>
          <a:endParaRPr lang="es-BO"/>
        </a:p>
      </dgm:t>
    </dgm:pt>
    <dgm:pt modelId="{B8155EC4-17B5-40A3-9B0C-19A490722115}" type="pres">
      <dgm:prSet presAssocID="{1EC6428D-3A65-4398-91B0-E88CF8F606D3}" presName="parTrans" presStyleCnt="0"/>
      <dgm:spPr/>
    </dgm:pt>
    <dgm:pt modelId="{72867621-1A4D-48F4-847D-F8B87B6DC5AF}" type="pres">
      <dgm:prSet presAssocID="{85182ED7-4725-4761-9A59-F2B9F0C0E6D1}" presName="node" presStyleLbl="alignAccFollowNode1" presStyleIdx="4" presStyleCnt="6">
        <dgm:presLayoutVars>
          <dgm:bulletEnabled val="1"/>
        </dgm:presLayoutVars>
      </dgm:prSet>
      <dgm:spPr/>
      <dgm:t>
        <a:bodyPr/>
        <a:lstStyle/>
        <a:p>
          <a:endParaRPr lang="es-BO"/>
        </a:p>
      </dgm:t>
    </dgm:pt>
    <dgm:pt modelId="{D93F8D66-4F2A-4359-898C-0098104CF87C}" type="pres">
      <dgm:prSet presAssocID="{00697976-867A-4649-A83A-119BA63655BF}" presName="sibTrans" presStyleCnt="0"/>
      <dgm:spPr/>
    </dgm:pt>
    <dgm:pt modelId="{13946DD2-2C73-4916-A07D-9CEAE86A8356}" type="pres">
      <dgm:prSet presAssocID="{361B6E72-9A30-4813-B0E0-CA1F5919C968}" presName="node" presStyleLbl="alignAccFollowNode1" presStyleIdx="5" presStyleCnt="6">
        <dgm:presLayoutVars>
          <dgm:bulletEnabled val="1"/>
        </dgm:presLayoutVars>
      </dgm:prSet>
      <dgm:spPr/>
      <dgm:t>
        <a:bodyPr/>
        <a:lstStyle/>
        <a:p>
          <a:endParaRPr lang="es-BO"/>
        </a:p>
      </dgm:t>
    </dgm:pt>
  </dgm:ptLst>
  <dgm:cxnLst>
    <dgm:cxn modelId="{BC509C56-1CE4-4E45-93E9-64683CC5C8C1}" srcId="{EA476D7C-79E2-42E0-B37C-4AF4A87AE750}" destId="{D051DE3E-20FC-47B5-BCB7-20FA7CE1EB6D}" srcOrd="1" destOrd="0" parTransId="{4583BDB5-EAB8-450E-B635-249DF3BC1B05}" sibTransId="{B282FC2C-C85B-4D6F-A479-71876B65279D}"/>
    <dgm:cxn modelId="{0CDC5DE4-C3C3-4E78-80A4-C76B64EDBA88}" type="presOf" srcId="{D051DE3E-20FC-47B5-BCB7-20FA7CE1EB6D}" destId="{BF0BCF62-8FCB-4481-AADE-C39371A43D05}" srcOrd="0" destOrd="0" presId="urn:microsoft.com/office/officeart/2005/8/layout/lProcess3"/>
    <dgm:cxn modelId="{2E5EC7E4-5D23-4C27-91DA-2010D5383696}" type="presOf" srcId="{529549C3-C5F9-42BD-BC93-A15B33B971CD}" destId="{76EC4B68-AC8B-4C54-9CDE-4F2F16F42EFA}" srcOrd="0" destOrd="0" presId="urn:microsoft.com/office/officeart/2005/8/layout/lProcess3"/>
    <dgm:cxn modelId="{7DFCD703-00E3-4BC2-B98B-093521362CCD}" type="presOf" srcId="{BD59DC02-2B94-48B7-A1D1-DD25DB8B9A1C}" destId="{73EC7281-4C8D-4438-9EDD-0F4F7E5B307B}" srcOrd="0" destOrd="0" presId="urn:microsoft.com/office/officeart/2005/8/layout/lProcess3"/>
    <dgm:cxn modelId="{A371C994-3432-4559-8836-60235BA5E298}" type="presOf" srcId="{215E490B-FDD5-4FAD-BC0A-AA7EAF231BDE}" destId="{161DD5B8-5730-4C6A-AEA8-6CAE37F8B25D}" srcOrd="0" destOrd="0" presId="urn:microsoft.com/office/officeart/2005/8/layout/lProcess3"/>
    <dgm:cxn modelId="{E3E1F401-F17A-44B3-A5C1-B2BA943B4318}" type="presOf" srcId="{8DDB6DBB-47FE-4FB8-8DC1-135E994C09D2}" destId="{E05B3D38-A107-423A-B533-32593D026F3E}" srcOrd="0" destOrd="0" presId="urn:microsoft.com/office/officeart/2005/8/layout/lProcess3"/>
    <dgm:cxn modelId="{D58B359F-163D-4517-96B2-68A9A7AEDC99}" type="presOf" srcId="{55AC525D-EC61-42C6-B95C-D191CAA49D1B}" destId="{EADB2850-7F21-45F2-99DD-4B4E8710C357}" srcOrd="0" destOrd="0" presId="urn:microsoft.com/office/officeart/2005/8/layout/lProcess3"/>
    <dgm:cxn modelId="{4B49BB69-413B-4826-BEBE-B8A1C9C2EEC3}" srcId="{C06EC5DC-1E42-4932-91CC-C50410D5C241}" destId="{EA476D7C-79E2-42E0-B37C-4AF4A87AE750}" srcOrd="1" destOrd="0" parTransId="{C3E0EB92-BC9A-4AF8-BEE3-91F94E7CFBBF}" sibTransId="{8B5A7BED-B12B-4177-A784-DB42FBAAC7C5}"/>
    <dgm:cxn modelId="{38707503-5328-4247-9F35-BDE35071F688}" type="presOf" srcId="{C06EC5DC-1E42-4932-91CC-C50410D5C241}" destId="{CE3A728E-3436-4619-9704-DB81F0EFE239}" srcOrd="0" destOrd="0" presId="urn:microsoft.com/office/officeart/2005/8/layout/lProcess3"/>
    <dgm:cxn modelId="{EC543D1B-598E-4D7E-8E8E-769043098DFB}" srcId="{8DDB6DBB-47FE-4FB8-8DC1-135E994C09D2}" destId="{85182ED7-4725-4761-9A59-F2B9F0C0E6D1}" srcOrd="0" destOrd="0" parTransId="{1EC6428D-3A65-4398-91B0-E88CF8F606D3}" sibTransId="{00697976-867A-4649-A83A-119BA63655BF}"/>
    <dgm:cxn modelId="{A6A9465C-8563-4985-87E7-6C857BCF926E}" srcId="{C06EC5DC-1E42-4932-91CC-C50410D5C241}" destId="{8DDB6DBB-47FE-4FB8-8DC1-135E994C09D2}" srcOrd="2" destOrd="0" parTransId="{1F777386-C303-4FF0-A1B2-42227A203039}" sibTransId="{1DE4DAAA-64CD-4EF3-A71A-2D6AA7505782}"/>
    <dgm:cxn modelId="{84E93CBE-59CC-476C-9C4A-41DD3369B380}" type="presOf" srcId="{EA476D7C-79E2-42E0-B37C-4AF4A87AE750}" destId="{660A7444-F609-48B1-84D5-F51915279409}" srcOrd="0" destOrd="0" presId="urn:microsoft.com/office/officeart/2005/8/layout/lProcess3"/>
    <dgm:cxn modelId="{73039248-1F78-41C3-8F01-BCE68090B489}" type="presOf" srcId="{361B6E72-9A30-4813-B0E0-CA1F5919C968}" destId="{13946DD2-2C73-4916-A07D-9CEAE86A8356}" srcOrd="0" destOrd="0" presId="urn:microsoft.com/office/officeart/2005/8/layout/lProcess3"/>
    <dgm:cxn modelId="{43DDDA24-0975-401B-B72E-5850C806402E}" srcId="{8DDB6DBB-47FE-4FB8-8DC1-135E994C09D2}" destId="{361B6E72-9A30-4813-B0E0-CA1F5919C968}" srcOrd="1" destOrd="0" parTransId="{3F79C272-BD31-40E6-B642-DA5078B894D9}" sibTransId="{069F6D4D-E50C-4150-B2B7-AF1A150D8A8B}"/>
    <dgm:cxn modelId="{AD4383A6-6667-4467-AFC2-95671360DA79}" srcId="{BD59DC02-2B94-48B7-A1D1-DD25DB8B9A1C}" destId="{55AC525D-EC61-42C6-B95C-D191CAA49D1B}" srcOrd="1" destOrd="0" parTransId="{F24511CA-7489-4D2E-A954-670316840D48}" sibTransId="{E8B5C477-E612-4B72-86EE-80B3FBA56568}"/>
    <dgm:cxn modelId="{52DAAACE-60FB-46D6-8E12-CDD6F4B42590}" srcId="{BD59DC02-2B94-48B7-A1D1-DD25DB8B9A1C}" destId="{215E490B-FDD5-4FAD-BC0A-AA7EAF231BDE}" srcOrd="0" destOrd="0" parTransId="{6FD91048-8784-4028-9639-25251FB8A327}" sibTransId="{DC95FFCA-22C1-41C7-9428-1B8A279747DB}"/>
    <dgm:cxn modelId="{861160A2-F4EB-4DD5-BF5D-484BFA8984CB}" srcId="{EA476D7C-79E2-42E0-B37C-4AF4A87AE750}" destId="{529549C3-C5F9-42BD-BC93-A15B33B971CD}" srcOrd="0" destOrd="0" parTransId="{0334E454-A379-45E5-B856-27A922965574}" sibTransId="{93664641-66C7-4FA0-842C-9353C32DFF32}"/>
    <dgm:cxn modelId="{C63E0333-847E-4E2F-87DC-8976B3919FD7}" srcId="{C06EC5DC-1E42-4932-91CC-C50410D5C241}" destId="{BD59DC02-2B94-48B7-A1D1-DD25DB8B9A1C}" srcOrd="0" destOrd="0" parTransId="{9A42DFD0-8A88-4EE0-BCBA-207C3CEF293D}" sibTransId="{0D2D4567-3076-4E64-9B68-1D8EE99EDD2C}"/>
    <dgm:cxn modelId="{0A3291FF-6F6E-4CF4-80B2-54E6B9D81656}" type="presOf" srcId="{85182ED7-4725-4761-9A59-F2B9F0C0E6D1}" destId="{72867621-1A4D-48F4-847D-F8B87B6DC5AF}" srcOrd="0" destOrd="0" presId="urn:microsoft.com/office/officeart/2005/8/layout/lProcess3"/>
    <dgm:cxn modelId="{EEF2F682-5528-4069-8DA4-4C394072FDB5}" type="presParOf" srcId="{CE3A728E-3436-4619-9704-DB81F0EFE239}" destId="{2EFC2CDC-1738-4598-AF27-BCA32FE1253B}" srcOrd="0" destOrd="0" presId="urn:microsoft.com/office/officeart/2005/8/layout/lProcess3"/>
    <dgm:cxn modelId="{82E59141-64B0-4CD0-BEA6-9DFCDB92492B}" type="presParOf" srcId="{2EFC2CDC-1738-4598-AF27-BCA32FE1253B}" destId="{73EC7281-4C8D-4438-9EDD-0F4F7E5B307B}" srcOrd="0" destOrd="0" presId="urn:microsoft.com/office/officeart/2005/8/layout/lProcess3"/>
    <dgm:cxn modelId="{0296B0F1-BEDF-41D0-8B39-EBE49D7D0BEA}" type="presParOf" srcId="{2EFC2CDC-1738-4598-AF27-BCA32FE1253B}" destId="{F102240F-B1E8-4D33-82F9-3B48335EC356}" srcOrd="1" destOrd="0" presId="urn:microsoft.com/office/officeart/2005/8/layout/lProcess3"/>
    <dgm:cxn modelId="{277FB7C2-69BC-45FB-B2AB-B1951D7B6C7B}" type="presParOf" srcId="{2EFC2CDC-1738-4598-AF27-BCA32FE1253B}" destId="{161DD5B8-5730-4C6A-AEA8-6CAE37F8B25D}" srcOrd="2" destOrd="0" presId="urn:microsoft.com/office/officeart/2005/8/layout/lProcess3"/>
    <dgm:cxn modelId="{9EA48628-2384-449C-ACD7-07B56ACA7AB2}" type="presParOf" srcId="{2EFC2CDC-1738-4598-AF27-BCA32FE1253B}" destId="{D8BF5715-5F10-4B99-B818-AAAF1AAD0214}" srcOrd="3" destOrd="0" presId="urn:microsoft.com/office/officeart/2005/8/layout/lProcess3"/>
    <dgm:cxn modelId="{F88E69E2-E2B0-433B-AE47-E35EA9E9186C}" type="presParOf" srcId="{2EFC2CDC-1738-4598-AF27-BCA32FE1253B}" destId="{EADB2850-7F21-45F2-99DD-4B4E8710C357}" srcOrd="4" destOrd="0" presId="urn:microsoft.com/office/officeart/2005/8/layout/lProcess3"/>
    <dgm:cxn modelId="{11B03095-DC02-4185-B9E6-B5B3206DDE4A}" type="presParOf" srcId="{CE3A728E-3436-4619-9704-DB81F0EFE239}" destId="{776EA8EA-0FFF-4D5A-A66A-17E202A53D2C}" srcOrd="1" destOrd="0" presId="urn:microsoft.com/office/officeart/2005/8/layout/lProcess3"/>
    <dgm:cxn modelId="{93EBD49F-69AD-45CD-B9A2-109B2EE64869}" type="presParOf" srcId="{CE3A728E-3436-4619-9704-DB81F0EFE239}" destId="{71D823D5-5319-465C-8FD4-FA481EA346A7}" srcOrd="2" destOrd="0" presId="urn:microsoft.com/office/officeart/2005/8/layout/lProcess3"/>
    <dgm:cxn modelId="{E8256664-59C0-4D5B-B744-B984769809A3}" type="presParOf" srcId="{71D823D5-5319-465C-8FD4-FA481EA346A7}" destId="{660A7444-F609-48B1-84D5-F51915279409}" srcOrd="0" destOrd="0" presId="urn:microsoft.com/office/officeart/2005/8/layout/lProcess3"/>
    <dgm:cxn modelId="{38E507E7-535A-4EFB-A754-D8846A27E7EB}" type="presParOf" srcId="{71D823D5-5319-465C-8FD4-FA481EA346A7}" destId="{340B6F48-0128-4DBC-A93D-29F4EDFBB3F5}" srcOrd="1" destOrd="0" presId="urn:microsoft.com/office/officeart/2005/8/layout/lProcess3"/>
    <dgm:cxn modelId="{E2CF6058-FF90-4031-A3B3-D914B9C31D89}" type="presParOf" srcId="{71D823D5-5319-465C-8FD4-FA481EA346A7}" destId="{76EC4B68-AC8B-4C54-9CDE-4F2F16F42EFA}" srcOrd="2" destOrd="0" presId="urn:microsoft.com/office/officeart/2005/8/layout/lProcess3"/>
    <dgm:cxn modelId="{0C7DCC2A-C0FF-4680-AAB7-166EB6F35DE9}" type="presParOf" srcId="{71D823D5-5319-465C-8FD4-FA481EA346A7}" destId="{A75D53FD-A337-4F64-8B81-A996D341C38E}" srcOrd="3" destOrd="0" presId="urn:microsoft.com/office/officeart/2005/8/layout/lProcess3"/>
    <dgm:cxn modelId="{235354A2-1448-4E31-A95D-7A75F6DA42F2}" type="presParOf" srcId="{71D823D5-5319-465C-8FD4-FA481EA346A7}" destId="{BF0BCF62-8FCB-4481-AADE-C39371A43D05}" srcOrd="4" destOrd="0" presId="urn:microsoft.com/office/officeart/2005/8/layout/lProcess3"/>
    <dgm:cxn modelId="{1EA5AD98-CB69-43C9-B345-EC1938414BD4}" type="presParOf" srcId="{CE3A728E-3436-4619-9704-DB81F0EFE239}" destId="{0D9E6487-E56F-4176-B168-454F5A247E22}" srcOrd="3" destOrd="0" presId="urn:microsoft.com/office/officeart/2005/8/layout/lProcess3"/>
    <dgm:cxn modelId="{F3FE28F4-E433-45FD-B95E-50816F8B1BBB}" type="presParOf" srcId="{CE3A728E-3436-4619-9704-DB81F0EFE239}" destId="{CCED8A5F-43F2-4E9D-92F7-36898B3F9F75}" srcOrd="4" destOrd="0" presId="urn:microsoft.com/office/officeart/2005/8/layout/lProcess3"/>
    <dgm:cxn modelId="{2227940B-13A2-4D74-A54C-73ED47644C46}" type="presParOf" srcId="{CCED8A5F-43F2-4E9D-92F7-36898B3F9F75}" destId="{E05B3D38-A107-423A-B533-32593D026F3E}" srcOrd="0" destOrd="0" presId="urn:microsoft.com/office/officeart/2005/8/layout/lProcess3"/>
    <dgm:cxn modelId="{D2CECA7B-EE5D-4F08-A6D6-8C6E5E54447A}" type="presParOf" srcId="{CCED8A5F-43F2-4E9D-92F7-36898B3F9F75}" destId="{B8155EC4-17B5-40A3-9B0C-19A490722115}" srcOrd="1" destOrd="0" presId="urn:microsoft.com/office/officeart/2005/8/layout/lProcess3"/>
    <dgm:cxn modelId="{98FD5D28-9732-4777-B780-EB91EA1FB18F}" type="presParOf" srcId="{CCED8A5F-43F2-4E9D-92F7-36898B3F9F75}" destId="{72867621-1A4D-48F4-847D-F8B87B6DC5AF}" srcOrd="2" destOrd="0" presId="urn:microsoft.com/office/officeart/2005/8/layout/lProcess3"/>
    <dgm:cxn modelId="{9F43F191-7065-4420-BA86-96BD33CC56A0}" type="presParOf" srcId="{CCED8A5F-43F2-4E9D-92F7-36898B3F9F75}" destId="{D93F8D66-4F2A-4359-898C-0098104CF87C}" srcOrd="3" destOrd="0" presId="urn:microsoft.com/office/officeart/2005/8/layout/lProcess3"/>
    <dgm:cxn modelId="{E88C8126-B645-4733-AC3F-E12313E83964}" type="presParOf" srcId="{CCED8A5F-43F2-4E9D-92F7-36898B3F9F75}" destId="{13946DD2-2C73-4916-A07D-9CEAE86A8356}" srcOrd="4"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06EC5DC-1E42-4932-91CC-C50410D5C241}"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s-BO"/>
        </a:p>
      </dgm:t>
    </dgm:pt>
    <dgm:pt modelId="{BD59DC02-2B94-48B7-A1D1-DD25DB8B9A1C}">
      <dgm:prSet phldrT="[Texto]"/>
      <dgm:spPr/>
      <dgm:t>
        <a:bodyPr/>
        <a:lstStyle/>
        <a:p>
          <a:r>
            <a:rPr lang="es-BO" dirty="0" smtClean="0"/>
            <a:t>Fronteras  </a:t>
          </a:r>
          <a:endParaRPr lang="es-BO" dirty="0"/>
        </a:p>
      </dgm:t>
    </dgm:pt>
    <dgm:pt modelId="{9A42DFD0-8A88-4EE0-BCBA-207C3CEF293D}" type="parTrans" cxnId="{C63E0333-847E-4E2F-87DC-8976B3919FD7}">
      <dgm:prSet/>
      <dgm:spPr/>
      <dgm:t>
        <a:bodyPr/>
        <a:lstStyle/>
        <a:p>
          <a:endParaRPr lang="es-BO"/>
        </a:p>
      </dgm:t>
    </dgm:pt>
    <dgm:pt modelId="{0D2D4567-3076-4E64-9B68-1D8EE99EDD2C}" type="sibTrans" cxnId="{C63E0333-847E-4E2F-87DC-8976B3919FD7}">
      <dgm:prSet/>
      <dgm:spPr/>
      <dgm:t>
        <a:bodyPr/>
        <a:lstStyle/>
        <a:p>
          <a:endParaRPr lang="es-BO"/>
        </a:p>
      </dgm:t>
    </dgm:pt>
    <dgm:pt modelId="{215E490B-FDD5-4FAD-BC0A-AA7EAF231BDE}">
      <dgm:prSet phldrT="[Texto]"/>
      <dgm:spPr/>
      <dgm:t>
        <a:bodyPr/>
        <a:lstStyle/>
        <a:p>
          <a:r>
            <a:rPr lang="es-BO" dirty="0" smtClean="0"/>
            <a:t>Varios países se relacionan </a:t>
          </a:r>
          <a:endParaRPr lang="es-BO" dirty="0"/>
        </a:p>
      </dgm:t>
    </dgm:pt>
    <dgm:pt modelId="{6FD91048-8784-4028-9639-25251FB8A327}" type="parTrans" cxnId="{52DAAACE-60FB-46D6-8E12-CDD6F4B42590}">
      <dgm:prSet/>
      <dgm:spPr/>
      <dgm:t>
        <a:bodyPr/>
        <a:lstStyle/>
        <a:p>
          <a:endParaRPr lang="es-BO"/>
        </a:p>
      </dgm:t>
    </dgm:pt>
    <dgm:pt modelId="{DC95FFCA-22C1-41C7-9428-1B8A279747DB}" type="sibTrans" cxnId="{52DAAACE-60FB-46D6-8E12-CDD6F4B42590}">
      <dgm:prSet/>
      <dgm:spPr/>
      <dgm:t>
        <a:bodyPr/>
        <a:lstStyle/>
        <a:p>
          <a:endParaRPr lang="es-BO"/>
        </a:p>
      </dgm:t>
    </dgm:pt>
    <dgm:pt modelId="{55AC525D-EC61-42C6-B95C-D191CAA49D1B}">
      <dgm:prSet phldrT="[Texto]"/>
      <dgm:spPr/>
      <dgm:t>
        <a:bodyPr/>
        <a:lstStyle/>
        <a:p>
          <a:r>
            <a:rPr lang="es-BO" dirty="0" smtClean="0"/>
            <a:t>Ampliación de mercados, “abrir mercados”</a:t>
          </a:r>
          <a:endParaRPr lang="es-BO" dirty="0"/>
        </a:p>
      </dgm:t>
    </dgm:pt>
    <dgm:pt modelId="{F24511CA-7489-4D2E-A954-670316840D48}" type="parTrans" cxnId="{AD4383A6-6667-4467-AFC2-95671360DA79}">
      <dgm:prSet/>
      <dgm:spPr/>
      <dgm:t>
        <a:bodyPr/>
        <a:lstStyle/>
        <a:p>
          <a:endParaRPr lang="es-BO"/>
        </a:p>
      </dgm:t>
    </dgm:pt>
    <dgm:pt modelId="{E8B5C477-E612-4B72-86EE-80B3FBA56568}" type="sibTrans" cxnId="{AD4383A6-6667-4467-AFC2-95671360DA79}">
      <dgm:prSet/>
      <dgm:spPr/>
      <dgm:t>
        <a:bodyPr/>
        <a:lstStyle/>
        <a:p>
          <a:endParaRPr lang="es-BO"/>
        </a:p>
      </dgm:t>
    </dgm:pt>
    <dgm:pt modelId="{EA476D7C-79E2-42E0-B37C-4AF4A87AE750}">
      <dgm:prSet phldrT="[Texto]"/>
      <dgm:spPr/>
      <dgm:t>
        <a:bodyPr/>
        <a:lstStyle/>
        <a:p>
          <a:r>
            <a:rPr lang="es-BO" dirty="0" smtClean="0"/>
            <a:t>Sentido de pertenencia</a:t>
          </a:r>
          <a:endParaRPr lang="es-BO" dirty="0"/>
        </a:p>
      </dgm:t>
    </dgm:pt>
    <dgm:pt modelId="{C3E0EB92-BC9A-4AF8-BEE3-91F94E7CFBBF}" type="parTrans" cxnId="{4B49BB69-413B-4826-BEBE-B8A1C9C2EEC3}">
      <dgm:prSet/>
      <dgm:spPr/>
      <dgm:t>
        <a:bodyPr/>
        <a:lstStyle/>
        <a:p>
          <a:endParaRPr lang="es-BO"/>
        </a:p>
      </dgm:t>
    </dgm:pt>
    <dgm:pt modelId="{8B5A7BED-B12B-4177-A784-DB42FBAAC7C5}" type="sibTrans" cxnId="{4B49BB69-413B-4826-BEBE-B8A1C9C2EEC3}">
      <dgm:prSet/>
      <dgm:spPr/>
      <dgm:t>
        <a:bodyPr/>
        <a:lstStyle/>
        <a:p>
          <a:endParaRPr lang="es-BO"/>
        </a:p>
      </dgm:t>
    </dgm:pt>
    <dgm:pt modelId="{529549C3-C5F9-42BD-BC93-A15B33B971CD}">
      <dgm:prSet phldrT="[Texto]"/>
      <dgm:spPr/>
      <dgm:t>
        <a:bodyPr/>
        <a:lstStyle/>
        <a:p>
          <a:r>
            <a:rPr lang="es-BO" dirty="0" smtClean="0"/>
            <a:t>Creación de Federaciones</a:t>
          </a:r>
          <a:endParaRPr lang="es-BO" dirty="0"/>
        </a:p>
      </dgm:t>
    </dgm:pt>
    <dgm:pt modelId="{0334E454-A379-45E5-B856-27A922965574}" type="parTrans" cxnId="{861160A2-F4EB-4DD5-BF5D-484BFA8984CB}">
      <dgm:prSet/>
      <dgm:spPr/>
      <dgm:t>
        <a:bodyPr/>
        <a:lstStyle/>
        <a:p>
          <a:endParaRPr lang="es-BO"/>
        </a:p>
      </dgm:t>
    </dgm:pt>
    <dgm:pt modelId="{93664641-66C7-4FA0-842C-9353C32DFF32}" type="sibTrans" cxnId="{861160A2-F4EB-4DD5-BF5D-484BFA8984CB}">
      <dgm:prSet/>
      <dgm:spPr/>
      <dgm:t>
        <a:bodyPr/>
        <a:lstStyle/>
        <a:p>
          <a:endParaRPr lang="es-BO"/>
        </a:p>
      </dgm:t>
    </dgm:pt>
    <dgm:pt modelId="{D051DE3E-20FC-47B5-BCB7-20FA7CE1EB6D}">
      <dgm:prSet phldrT="[Texto]"/>
      <dgm:spPr/>
      <dgm:t>
        <a:bodyPr/>
        <a:lstStyle/>
        <a:p>
          <a:r>
            <a:rPr lang="es-BO" dirty="0" smtClean="0"/>
            <a:t>Aun no existe normativa nacional</a:t>
          </a:r>
          <a:endParaRPr lang="es-BO" dirty="0"/>
        </a:p>
      </dgm:t>
    </dgm:pt>
    <dgm:pt modelId="{4583BDB5-EAB8-450E-B635-249DF3BC1B05}" type="parTrans" cxnId="{BC509C56-1CE4-4E45-93E9-64683CC5C8C1}">
      <dgm:prSet/>
      <dgm:spPr/>
      <dgm:t>
        <a:bodyPr/>
        <a:lstStyle/>
        <a:p>
          <a:endParaRPr lang="es-BO"/>
        </a:p>
      </dgm:t>
    </dgm:pt>
    <dgm:pt modelId="{B282FC2C-C85B-4D6F-A479-71876B65279D}" type="sibTrans" cxnId="{BC509C56-1CE4-4E45-93E9-64683CC5C8C1}">
      <dgm:prSet/>
      <dgm:spPr/>
      <dgm:t>
        <a:bodyPr/>
        <a:lstStyle/>
        <a:p>
          <a:endParaRPr lang="es-BO"/>
        </a:p>
      </dgm:t>
    </dgm:pt>
    <dgm:pt modelId="{8DDB6DBB-47FE-4FB8-8DC1-135E994C09D2}">
      <dgm:prSet phldrT="[Texto]"/>
      <dgm:spPr/>
      <dgm:t>
        <a:bodyPr/>
        <a:lstStyle/>
        <a:p>
          <a:r>
            <a:rPr lang="es-BO" dirty="0" smtClean="0"/>
            <a:t>Fiestas, puntos de generación económica</a:t>
          </a:r>
          <a:endParaRPr lang="es-BO" dirty="0"/>
        </a:p>
      </dgm:t>
    </dgm:pt>
    <dgm:pt modelId="{1F777386-C303-4FF0-A1B2-42227A203039}" type="parTrans" cxnId="{A6A9465C-8563-4985-87E7-6C857BCF926E}">
      <dgm:prSet/>
      <dgm:spPr/>
      <dgm:t>
        <a:bodyPr/>
        <a:lstStyle/>
        <a:p>
          <a:endParaRPr lang="es-BO"/>
        </a:p>
      </dgm:t>
    </dgm:pt>
    <dgm:pt modelId="{1DE4DAAA-64CD-4EF3-A71A-2D6AA7505782}" type="sibTrans" cxnId="{A6A9465C-8563-4985-87E7-6C857BCF926E}">
      <dgm:prSet/>
      <dgm:spPr/>
      <dgm:t>
        <a:bodyPr/>
        <a:lstStyle/>
        <a:p>
          <a:endParaRPr lang="es-BO"/>
        </a:p>
      </dgm:t>
    </dgm:pt>
    <dgm:pt modelId="{85182ED7-4725-4761-9A59-F2B9F0C0E6D1}">
      <dgm:prSet phldrT="[Texto]"/>
      <dgm:spPr/>
      <dgm:t>
        <a:bodyPr/>
        <a:lstStyle/>
        <a:p>
          <a:r>
            <a:rPr lang="es-BO" dirty="0" smtClean="0"/>
            <a:t>Talleres de costura, transporte, cultura, bebidas alcohólicas</a:t>
          </a:r>
          <a:endParaRPr lang="es-BO" dirty="0"/>
        </a:p>
      </dgm:t>
    </dgm:pt>
    <dgm:pt modelId="{1EC6428D-3A65-4398-91B0-E88CF8F606D3}" type="parTrans" cxnId="{EC543D1B-598E-4D7E-8E8E-769043098DFB}">
      <dgm:prSet/>
      <dgm:spPr/>
      <dgm:t>
        <a:bodyPr/>
        <a:lstStyle/>
        <a:p>
          <a:endParaRPr lang="es-BO"/>
        </a:p>
      </dgm:t>
    </dgm:pt>
    <dgm:pt modelId="{00697976-867A-4649-A83A-119BA63655BF}" type="sibTrans" cxnId="{EC543D1B-598E-4D7E-8E8E-769043098DFB}">
      <dgm:prSet/>
      <dgm:spPr/>
      <dgm:t>
        <a:bodyPr/>
        <a:lstStyle/>
        <a:p>
          <a:endParaRPr lang="es-BO"/>
        </a:p>
      </dgm:t>
    </dgm:pt>
    <dgm:pt modelId="{361B6E72-9A30-4813-B0E0-CA1F5919C968}">
      <dgm:prSet phldrT="[Texto]"/>
      <dgm:spPr/>
      <dgm:t>
        <a:bodyPr/>
        <a:lstStyle/>
        <a:p>
          <a:r>
            <a:rPr lang="es-BO" dirty="0" smtClean="0"/>
            <a:t>Idiomas extranjeros</a:t>
          </a:r>
          <a:endParaRPr lang="es-BO" dirty="0"/>
        </a:p>
      </dgm:t>
    </dgm:pt>
    <dgm:pt modelId="{3F79C272-BD31-40E6-B642-DA5078B894D9}" type="parTrans" cxnId="{43DDDA24-0975-401B-B72E-5850C806402E}">
      <dgm:prSet/>
      <dgm:spPr/>
      <dgm:t>
        <a:bodyPr/>
        <a:lstStyle/>
        <a:p>
          <a:endParaRPr lang="es-BO"/>
        </a:p>
      </dgm:t>
    </dgm:pt>
    <dgm:pt modelId="{069F6D4D-E50C-4150-B2B7-AF1A150D8A8B}" type="sibTrans" cxnId="{43DDDA24-0975-401B-B72E-5850C806402E}">
      <dgm:prSet/>
      <dgm:spPr/>
      <dgm:t>
        <a:bodyPr/>
        <a:lstStyle/>
        <a:p>
          <a:endParaRPr lang="es-BO"/>
        </a:p>
      </dgm:t>
    </dgm:pt>
    <dgm:pt modelId="{CE3A728E-3436-4619-9704-DB81F0EFE239}" type="pres">
      <dgm:prSet presAssocID="{C06EC5DC-1E42-4932-91CC-C50410D5C241}" presName="Name0" presStyleCnt="0">
        <dgm:presLayoutVars>
          <dgm:chPref val="3"/>
          <dgm:dir/>
          <dgm:animLvl val="lvl"/>
          <dgm:resizeHandles/>
        </dgm:presLayoutVars>
      </dgm:prSet>
      <dgm:spPr/>
      <dgm:t>
        <a:bodyPr/>
        <a:lstStyle/>
        <a:p>
          <a:endParaRPr lang="es-BO"/>
        </a:p>
      </dgm:t>
    </dgm:pt>
    <dgm:pt modelId="{2EFC2CDC-1738-4598-AF27-BCA32FE1253B}" type="pres">
      <dgm:prSet presAssocID="{BD59DC02-2B94-48B7-A1D1-DD25DB8B9A1C}" presName="horFlow" presStyleCnt="0"/>
      <dgm:spPr/>
    </dgm:pt>
    <dgm:pt modelId="{73EC7281-4C8D-4438-9EDD-0F4F7E5B307B}" type="pres">
      <dgm:prSet presAssocID="{BD59DC02-2B94-48B7-A1D1-DD25DB8B9A1C}" presName="bigChev" presStyleLbl="node1" presStyleIdx="0" presStyleCnt="3"/>
      <dgm:spPr/>
      <dgm:t>
        <a:bodyPr/>
        <a:lstStyle/>
        <a:p>
          <a:endParaRPr lang="es-BO"/>
        </a:p>
      </dgm:t>
    </dgm:pt>
    <dgm:pt modelId="{F102240F-B1E8-4D33-82F9-3B48335EC356}" type="pres">
      <dgm:prSet presAssocID="{6FD91048-8784-4028-9639-25251FB8A327}" presName="parTrans" presStyleCnt="0"/>
      <dgm:spPr/>
    </dgm:pt>
    <dgm:pt modelId="{161DD5B8-5730-4C6A-AEA8-6CAE37F8B25D}" type="pres">
      <dgm:prSet presAssocID="{215E490B-FDD5-4FAD-BC0A-AA7EAF231BDE}" presName="node" presStyleLbl="alignAccFollowNode1" presStyleIdx="0" presStyleCnt="6">
        <dgm:presLayoutVars>
          <dgm:bulletEnabled val="1"/>
        </dgm:presLayoutVars>
      </dgm:prSet>
      <dgm:spPr/>
      <dgm:t>
        <a:bodyPr/>
        <a:lstStyle/>
        <a:p>
          <a:endParaRPr lang="es-BO"/>
        </a:p>
      </dgm:t>
    </dgm:pt>
    <dgm:pt modelId="{D8BF5715-5F10-4B99-B818-AAAF1AAD0214}" type="pres">
      <dgm:prSet presAssocID="{DC95FFCA-22C1-41C7-9428-1B8A279747DB}" presName="sibTrans" presStyleCnt="0"/>
      <dgm:spPr/>
    </dgm:pt>
    <dgm:pt modelId="{EADB2850-7F21-45F2-99DD-4B4E8710C357}" type="pres">
      <dgm:prSet presAssocID="{55AC525D-EC61-42C6-B95C-D191CAA49D1B}" presName="node" presStyleLbl="alignAccFollowNode1" presStyleIdx="1" presStyleCnt="6">
        <dgm:presLayoutVars>
          <dgm:bulletEnabled val="1"/>
        </dgm:presLayoutVars>
      </dgm:prSet>
      <dgm:spPr/>
      <dgm:t>
        <a:bodyPr/>
        <a:lstStyle/>
        <a:p>
          <a:endParaRPr lang="es-BO"/>
        </a:p>
      </dgm:t>
    </dgm:pt>
    <dgm:pt modelId="{776EA8EA-0FFF-4D5A-A66A-17E202A53D2C}" type="pres">
      <dgm:prSet presAssocID="{BD59DC02-2B94-48B7-A1D1-DD25DB8B9A1C}" presName="vSp" presStyleCnt="0"/>
      <dgm:spPr/>
    </dgm:pt>
    <dgm:pt modelId="{71D823D5-5319-465C-8FD4-FA481EA346A7}" type="pres">
      <dgm:prSet presAssocID="{EA476D7C-79E2-42E0-B37C-4AF4A87AE750}" presName="horFlow" presStyleCnt="0"/>
      <dgm:spPr/>
    </dgm:pt>
    <dgm:pt modelId="{660A7444-F609-48B1-84D5-F51915279409}" type="pres">
      <dgm:prSet presAssocID="{EA476D7C-79E2-42E0-B37C-4AF4A87AE750}" presName="bigChev" presStyleLbl="node1" presStyleIdx="1" presStyleCnt="3"/>
      <dgm:spPr/>
      <dgm:t>
        <a:bodyPr/>
        <a:lstStyle/>
        <a:p>
          <a:endParaRPr lang="es-BO"/>
        </a:p>
      </dgm:t>
    </dgm:pt>
    <dgm:pt modelId="{340B6F48-0128-4DBC-A93D-29F4EDFBB3F5}" type="pres">
      <dgm:prSet presAssocID="{0334E454-A379-45E5-B856-27A922965574}" presName="parTrans" presStyleCnt="0"/>
      <dgm:spPr/>
    </dgm:pt>
    <dgm:pt modelId="{76EC4B68-AC8B-4C54-9CDE-4F2F16F42EFA}" type="pres">
      <dgm:prSet presAssocID="{529549C3-C5F9-42BD-BC93-A15B33B971CD}" presName="node" presStyleLbl="alignAccFollowNode1" presStyleIdx="2" presStyleCnt="6">
        <dgm:presLayoutVars>
          <dgm:bulletEnabled val="1"/>
        </dgm:presLayoutVars>
      </dgm:prSet>
      <dgm:spPr/>
      <dgm:t>
        <a:bodyPr/>
        <a:lstStyle/>
        <a:p>
          <a:endParaRPr lang="es-BO"/>
        </a:p>
      </dgm:t>
    </dgm:pt>
    <dgm:pt modelId="{A75D53FD-A337-4F64-8B81-A996D341C38E}" type="pres">
      <dgm:prSet presAssocID="{93664641-66C7-4FA0-842C-9353C32DFF32}" presName="sibTrans" presStyleCnt="0"/>
      <dgm:spPr/>
    </dgm:pt>
    <dgm:pt modelId="{BF0BCF62-8FCB-4481-AADE-C39371A43D05}" type="pres">
      <dgm:prSet presAssocID="{D051DE3E-20FC-47B5-BCB7-20FA7CE1EB6D}" presName="node" presStyleLbl="alignAccFollowNode1" presStyleIdx="3" presStyleCnt="6">
        <dgm:presLayoutVars>
          <dgm:bulletEnabled val="1"/>
        </dgm:presLayoutVars>
      </dgm:prSet>
      <dgm:spPr/>
      <dgm:t>
        <a:bodyPr/>
        <a:lstStyle/>
        <a:p>
          <a:endParaRPr lang="es-BO"/>
        </a:p>
      </dgm:t>
    </dgm:pt>
    <dgm:pt modelId="{0D9E6487-E56F-4176-B168-454F5A247E22}" type="pres">
      <dgm:prSet presAssocID="{EA476D7C-79E2-42E0-B37C-4AF4A87AE750}" presName="vSp" presStyleCnt="0"/>
      <dgm:spPr/>
    </dgm:pt>
    <dgm:pt modelId="{CCED8A5F-43F2-4E9D-92F7-36898B3F9F75}" type="pres">
      <dgm:prSet presAssocID="{8DDB6DBB-47FE-4FB8-8DC1-135E994C09D2}" presName="horFlow" presStyleCnt="0"/>
      <dgm:spPr/>
    </dgm:pt>
    <dgm:pt modelId="{E05B3D38-A107-423A-B533-32593D026F3E}" type="pres">
      <dgm:prSet presAssocID="{8DDB6DBB-47FE-4FB8-8DC1-135E994C09D2}" presName="bigChev" presStyleLbl="node1" presStyleIdx="2" presStyleCnt="3"/>
      <dgm:spPr/>
      <dgm:t>
        <a:bodyPr/>
        <a:lstStyle/>
        <a:p>
          <a:endParaRPr lang="es-BO"/>
        </a:p>
      </dgm:t>
    </dgm:pt>
    <dgm:pt modelId="{B8155EC4-17B5-40A3-9B0C-19A490722115}" type="pres">
      <dgm:prSet presAssocID="{1EC6428D-3A65-4398-91B0-E88CF8F606D3}" presName="parTrans" presStyleCnt="0"/>
      <dgm:spPr/>
    </dgm:pt>
    <dgm:pt modelId="{72867621-1A4D-48F4-847D-F8B87B6DC5AF}" type="pres">
      <dgm:prSet presAssocID="{85182ED7-4725-4761-9A59-F2B9F0C0E6D1}" presName="node" presStyleLbl="alignAccFollowNode1" presStyleIdx="4" presStyleCnt="6">
        <dgm:presLayoutVars>
          <dgm:bulletEnabled val="1"/>
        </dgm:presLayoutVars>
      </dgm:prSet>
      <dgm:spPr/>
      <dgm:t>
        <a:bodyPr/>
        <a:lstStyle/>
        <a:p>
          <a:endParaRPr lang="es-BO"/>
        </a:p>
      </dgm:t>
    </dgm:pt>
    <dgm:pt modelId="{D93F8D66-4F2A-4359-898C-0098104CF87C}" type="pres">
      <dgm:prSet presAssocID="{00697976-867A-4649-A83A-119BA63655BF}" presName="sibTrans" presStyleCnt="0"/>
      <dgm:spPr/>
    </dgm:pt>
    <dgm:pt modelId="{13946DD2-2C73-4916-A07D-9CEAE86A8356}" type="pres">
      <dgm:prSet presAssocID="{361B6E72-9A30-4813-B0E0-CA1F5919C968}" presName="node" presStyleLbl="alignAccFollowNode1" presStyleIdx="5" presStyleCnt="6">
        <dgm:presLayoutVars>
          <dgm:bulletEnabled val="1"/>
        </dgm:presLayoutVars>
      </dgm:prSet>
      <dgm:spPr/>
      <dgm:t>
        <a:bodyPr/>
        <a:lstStyle/>
        <a:p>
          <a:endParaRPr lang="es-BO"/>
        </a:p>
      </dgm:t>
    </dgm:pt>
  </dgm:ptLst>
  <dgm:cxnLst>
    <dgm:cxn modelId="{7C6FBE73-B0D5-416E-9931-B298339C31F2}" type="presOf" srcId="{361B6E72-9A30-4813-B0E0-CA1F5919C968}" destId="{13946DD2-2C73-4916-A07D-9CEAE86A8356}" srcOrd="0" destOrd="0" presId="urn:microsoft.com/office/officeart/2005/8/layout/lProcess3"/>
    <dgm:cxn modelId="{BC509C56-1CE4-4E45-93E9-64683CC5C8C1}" srcId="{EA476D7C-79E2-42E0-B37C-4AF4A87AE750}" destId="{D051DE3E-20FC-47B5-BCB7-20FA7CE1EB6D}" srcOrd="1" destOrd="0" parTransId="{4583BDB5-EAB8-450E-B635-249DF3BC1B05}" sibTransId="{B282FC2C-C85B-4D6F-A479-71876B65279D}"/>
    <dgm:cxn modelId="{7DB6DBA5-572D-4455-9234-C65662F11126}" type="presOf" srcId="{D051DE3E-20FC-47B5-BCB7-20FA7CE1EB6D}" destId="{BF0BCF62-8FCB-4481-AADE-C39371A43D05}" srcOrd="0" destOrd="0" presId="urn:microsoft.com/office/officeart/2005/8/layout/lProcess3"/>
    <dgm:cxn modelId="{26DE7592-33A4-4C9A-A1C5-F3125296351F}" type="presOf" srcId="{8DDB6DBB-47FE-4FB8-8DC1-135E994C09D2}" destId="{E05B3D38-A107-423A-B533-32593D026F3E}" srcOrd="0" destOrd="0" presId="urn:microsoft.com/office/officeart/2005/8/layout/lProcess3"/>
    <dgm:cxn modelId="{4B49BB69-413B-4826-BEBE-B8A1C9C2EEC3}" srcId="{C06EC5DC-1E42-4932-91CC-C50410D5C241}" destId="{EA476D7C-79E2-42E0-B37C-4AF4A87AE750}" srcOrd="1" destOrd="0" parTransId="{C3E0EB92-BC9A-4AF8-BEE3-91F94E7CFBBF}" sibTransId="{8B5A7BED-B12B-4177-A784-DB42FBAAC7C5}"/>
    <dgm:cxn modelId="{8E9E739F-6241-4A96-818F-FA957ED18B65}" type="presOf" srcId="{EA476D7C-79E2-42E0-B37C-4AF4A87AE750}" destId="{660A7444-F609-48B1-84D5-F51915279409}" srcOrd="0" destOrd="0" presId="urn:microsoft.com/office/officeart/2005/8/layout/lProcess3"/>
    <dgm:cxn modelId="{EC543D1B-598E-4D7E-8E8E-769043098DFB}" srcId="{8DDB6DBB-47FE-4FB8-8DC1-135E994C09D2}" destId="{85182ED7-4725-4761-9A59-F2B9F0C0E6D1}" srcOrd="0" destOrd="0" parTransId="{1EC6428D-3A65-4398-91B0-E88CF8F606D3}" sibTransId="{00697976-867A-4649-A83A-119BA63655BF}"/>
    <dgm:cxn modelId="{A6A9465C-8563-4985-87E7-6C857BCF926E}" srcId="{C06EC5DC-1E42-4932-91CC-C50410D5C241}" destId="{8DDB6DBB-47FE-4FB8-8DC1-135E994C09D2}" srcOrd="2" destOrd="0" parTransId="{1F777386-C303-4FF0-A1B2-42227A203039}" sibTransId="{1DE4DAAA-64CD-4EF3-A71A-2D6AA7505782}"/>
    <dgm:cxn modelId="{43DDDA24-0975-401B-B72E-5850C806402E}" srcId="{8DDB6DBB-47FE-4FB8-8DC1-135E994C09D2}" destId="{361B6E72-9A30-4813-B0E0-CA1F5919C968}" srcOrd="1" destOrd="0" parTransId="{3F79C272-BD31-40E6-B642-DA5078B894D9}" sibTransId="{069F6D4D-E50C-4150-B2B7-AF1A150D8A8B}"/>
    <dgm:cxn modelId="{AD4383A6-6667-4467-AFC2-95671360DA79}" srcId="{BD59DC02-2B94-48B7-A1D1-DD25DB8B9A1C}" destId="{55AC525D-EC61-42C6-B95C-D191CAA49D1B}" srcOrd="1" destOrd="0" parTransId="{F24511CA-7489-4D2E-A954-670316840D48}" sibTransId="{E8B5C477-E612-4B72-86EE-80B3FBA56568}"/>
    <dgm:cxn modelId="{911BC08A-6EE9-412A-A41B-A5DF62ED6843}" type="presOf" srcId="{55AC525D-EC61-42C6-B95C-D191CAA49D1B}" destId="{EADB2850-7F21-45F2-99DD-4B4E8710C357}" srcOrd="0" destOrd="0" presId="urn:microsoft.com/office/officeart/2005/8/layout/lProcess3"/>
    <dgm:cxn modelId="{0E1678AB-B655-4F99-94BC-D28F9E33D779}" type="presOf" srcId="{529549C3-C5F9-42BD-BC93-A15B33B971CD}" destId="{76EC4B68-AC8B-4C54-9CDE-4F2F16F42EFA}" srcOrd="0" destOrd="0" presId="urn:microsoft.com/office/officeart/2005/8/layout/lProcess3"/>
    <dgm:cxn modelId="{04B07E04-0D7F-41B2-A437-8922AE3EA179}" type="presOf" srcId="{C06EC5DC-1E42-4932-91CC-C50410D5C241}" destId="{CE3A728E-3436-4619-9704-DB81F0EFE239}" srcOrd="0" destOrd="0" presId="urn:microsoft.com/office/officeart/2005/8/layout/lProcess3"/>
    <dgm:cxn modelId="{E5A90806-1970-42EB-A7D0-2FA3794D645F}" type="presOf" srcId="{BD59DC02-2B94-48B7-A1D1-DD25DB8B9A1C}" destId="{73EC7281-4C8D-4438-9EDD-0F4F7E5B307B}" srcOrd="0" destOrd="0" presId="urn:microsoft.com/office/officeart/2005/8/layout/lProcess3"/>
    <dgm:cxn modelId="{52DAAACE-60FB-46D6-8E12-CDD6F4B42590}" srcId="{BD59DC02-2B94-48B7-A1D1-DD25DB8B9A1C}" destId="{215E490B-FDD5-4FAD-BC0A-AA7EAF231BDE}" srcOrd="0" destOrd="0" parTransId="{6FD91048-8784-4028-9639-25251FB8A327}" sibTransId="{DC95FFCA-22C1-41C7-9428-1B8A279747DB}"/>
    <dgm:cxn modelId="{861160A2-F4EB-4DD5-BF5D-484BFA8984CB}" srcId="{EA476D7C-79E2-42E0-B37C-4AF4A87AE750}" destId="{529549C3-C5F9-42BD-BC93-A15B33B971CD}" srcOrd="0" destOrd="0" parTransId="{0334E454-A379-45E5-B856-27A922965574}" sibTransId="{93664641-66C7-4FA0-842C-9353C32DFF32}"/>
    <dgm:cxn modelId="{340B8853-5F98-43DC-8FC5-3ED5F363FD05}" type="presOf" srcId="{85182ED7-4725-4761-9A59-F2B9F0C0E6D1}" destId="{72867621-1A4D-48F4-847D-F8B87B6DC5AF}" srcOrd="0" destOrd="0" presId="urn:microsoft.com/office/officeart/2005/8/layout/lProcess3"/>
    <dgm:cxn modelId="{49C361FE-08A8-4E6B-8CFD-30547DD7C223}" type="presOf" srcId="{215E490B-FDD5-4FAD-BC0A-AA7EAF231BDE}" destId="{161DD5B8-5730-4C6A-AEA8-6CAE37F8B25D}" srcOrd="0" destOrd="0" presId="urn:microsoft.com/office/officeart/2005/8/layout/lProcess3"/>
    <dgm:cxn modelId="{C63E0333-847E-4E2F-87DC-8976B3919FD7}" srcId="{C06EC5DC-1E42-4932-91CC-C50410D5C241}" destId="{BD59DC02-2B94-48B7-A1D1-DD25DB8B9A1C}" srcOrd="0" destOrd="0" parTransId="{9A42DFD0-8A88-4EE0-BCBA-207C3CEF293D}" sibTransId="{0D2D4567-3076-4E64-9B68-1D8EE99EDD2C}"/>
    <dgm:cxn modelId="{BDE03AF8-908E-4547-B19D-83CDEBD8CF37}" type="presParOf" srcId="{CE3A728E-3436-4619-9704-DB81F0EFE239}" destId="{2EFC2CDC-1738-4598-AF27-BCA32FE1253B}" srcOrd="0" destOrd="0" presId="urn:microsoft.com/office/officeart/2005/8/layout/lProcess3"/>
    <dgm:cxn modelId="{24CF8CB1-EF2B-4996-B9F2-4BD6DBF42C5E}" type="presParOf" srcId="{2EFC2CDC-1738-4598-AF27-BCA32FE1253B}" destId="{73EC7281-4C8D-4438-9EDD-0F4F7E5B307B}" srcOrd="0" destOrd="0" presId="urn:microsoft.com/office/officeart/2005/8/layout/lProcess3"/>
    <dgm:cxn modelId="{11458AD1-8148-400A-80B1-1D7662061B77}" type="presParOf" srcId="{2EFC2CDC-1738-4598-AF27-BCA32FE1253B}" destId="{F102240F-B1E8-4D33-82F9-3B48335EC356}" srcOrd="1" destOrd="0" presId="urn:microsoft.com/office/officeart/2005/8/layout/lProcess3"/>
    <dgm:cxn modelId="{96D28FCF-08BB-4C13-94D1-A475EA0AA65A}" type="presParOf" srcId="{2EFC2CDC-1738-4598-AF27-BCA32FE1253B}" destId="{161DD5B8-5730-4C6A-AEA8-6CAE37F8B25D}" srcOrd="2" destOrd="0" presId="urn:microsoft.com/office/officeart/2005/8/layout/lProcess3"/>
    <dgm:cxn modelId="{C5C3EAF4-A315-418E-BA96-D371E6D8512A}" type="presParOf" srcId="{2EFC2CDC-1738-4598-AF27-BCA32FE1253B}" destId="{D8BF5715-5F10-4B99-B818-AAAF1AAD0214}" srcOrd="3" destOrd="0" presId="urn:microsoft.com/office/officeart/2005/8/layout/lProcess3"/>
    <dgm:cxn modelId="{EE8A4B1C-2CAB-4584-BC1C-4566872E31C8}" type="presParOf" srcId="{2EFC2CDC-1738-4598-AF27-BCA32FE1253B}" destId="{EADB2850-7F21-45F2-99DD-4B4E8710C357}" srcOrd="4" destOrd="0" presId="urn:microsoft.com/office/officeart/2005/8/layout/lProcess3"/>
    <dgm:cxn modelId="{98FDE1BD-E839-47E0-825D-741778ACD92C}" type="presParOf" srcId="{CE3A728E-3436-4619-9704-DB81F0EFE239}" destId="{776EA8EA-0FFF-4D5A-A66A-17E202A53D2C}" srcOrd="1" destOrd="0" presId="urn:microsoft.com/office/officeart/2005/8/layout/lProcess3"/>
    <dgm:cxn modelId="{14BCF86E-F5AC-43CE-B052-AC4E65DE9BDC}" type="presParOf" srcId="{CE3A728E-3436-4619-9704-DB81F0EFE239}" destId="{71D823D5-5319-465C-8FD4-FA481EA346A7}" srcOrd="2" destOrd="0" presId="urn:microsoft.com/office/officeart/2005/8/layout/lProcess3"/>
    <dgm:cxn modelId="{C79EAD3E-EAE8-4633-B1BC-38991AA99605}" type="presParOf" srcId="{71D823D5-5319-465C-8FD4-FA481EA346A7}" destId="{660A7444-F609-48B1-84D5-F51915279409}" srcOrd="0" destOrd="0" presId="urn:microsoft.com/office/officeart/2005/8/layout/lProcess3"/>
    <dgm:cxn modelId="{03663535-EA4A-482B-9009-D8B14B39ABBD}" type="presParOf" srcId="{71D823D5-5319-465C-8FD4-FA481EA346A7}" destId="{340B6F48-0128-4DBC-A93D-29F4EDFBB3F5}" srcOrd="1" destOrd="0" presId="urn:microsoft.com/office/officeart/2005/8/layout/lProcess3"/>
    <dgm:cxn modelId="{2BEA8762-95D5-4861-AC56-068A560F0E7B}" type="presParOf" srcId="{71D823D5-5319-465C-8FD4-FA481EA346A7}" destId="{76EC4B68-AC8B-4C54-9CDE-4F2F16F42EFA}" srcOrd="2" destOrd="0" presId="urn:microsoft.com/office/officeart/2005/8/layout/lProcess3"/>
    <dgm:cxn modelId="{7DC36072-BB8F-4517-B626-1A1A11FB752A}" type="presParOf" srcId="{71D823D5-5319-465C-8FD4-FA481EA346A7}" destId="{A75D53FD-A337-4F64-8B81-A996D341C38E}" srcOrd="3" destOrd="0" presId="urn:microsoft.com/office/officeart/2005/8/layout/lProcess3"/>
    <dgm:cxn modelId="{4B3409BE-7AA2-4021-88A4-2D85171FAB8B}" type="presParOf" srcId="{71D823D5-5319-465C-8FD4-FA481EA346A7}" destId="{BF0BCF62-8FCB-4481-AADE-C39371A43D05}" srcOrd="4" destOrd="0" presId="urn:microsoft.com/office/officeart/2005/8/layout/lProcess3"/>
    <dgm:cxn modelId="{4DBBAEDE-9BB5-4758-9017-1E2C228E480E}" type="presParOf" srcId="{CE3A728E-3436-4619-9704-DB81F0EFE239}" destId="{0D9E6487-E56F-4176-B168-454F5A247E22}" srcOrd="3" destOrd="0" presId="urn:microsoft.com/office/officeart/2005/8/layout/lProcess3"/>
    <dgm:cxn modelId="{82C0FA0A-6D20-4D56-87F5-C8C738669BD9}" type="presParOf" srcId="{CE3A728E-3436-4619-9704-DB81F0EFE239}" destId="{CCED8A5F-43F2-4E9D-92F7-36898B3F9F75}" srcOrd="4" destOrd="0" presId="urn:microsoft.com/office/officeart/2005/8/layout/lProcess3"/>
    <dgm:cxn modelId="{6BF3D842-9A08-46F2-8EC1-7DB71D4E83DD}" type="presParOf" srcId="{CCED8A5F-43F2-4E9D-92F7-36898B3F9F75}" destId="{E05B3D38-A107-423A-B533-32593D026F3E}" srcOrd="0" destOrd="0" presId="urn:microsoft.com/office/officeart/2005/8/layout/lProcess3"/>
    <dgm:cxn modelId="{21FC8C05-BF23-4FAC-AB5E-F43FE491C723}" type="presParOf" srcId="{CCED8A5F-43F2-4E9D-92F7-36898B3F9F75}" destId="{B8155EC4-17B5-40A3-9B0C-19A490722115}" srcOrd="1" destOrd="0" presId="urn:microsoft.com/office/officeart/2005/8/layout/lProcess3"/>
    <dgm:cxn modelId="{0FA4ADB2-92C8-4C3D-ABFE-FC7137FB8304}" type="presParOf" srcId="{CCED8A5F-43F2-4E9D-92F7-36898B3F9F75}" destId="{72867621-1A4D-48F4-847D-F8B87B6DC5AF}" srcOrd="2" destOrd="0" presId="urn:microsoft.com/office/officeart/2005/8/layout/lProcess3"/>
    <dgm:cxn modelId="{4F83914E-4934-46BC-8C59-7C667AE3C892}" type="presParOf" srcId="{CCED8A5F-43F2-4E9D-92F7-36898B3F9F75}" destId="{D93F8D66-4F2A-4359-898C-0098104CF87C}" srcOrd="3" destOrd="0" presId="urn:microsoft.com/office/officeart/2005/8/layout/lProcess3"/>
    <dgm:cxn modelId="{6189D986-BBBF-40B5-9059-498E008CB0DA}" type="presParOf" srcId="{CCED8A5F-43F2-4E9D-92F7-36898B3F9F75}" destId="{13946DD2-2C73-4916-A07D-9CEAE86A8356}" srcOrd="4"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EC7281-4C8D-4438-9EDD-0F4F7E5B307B}">
      <dsp:nvSpPr>
        <dsp:cNvPr id="0" name=""/>
        <dsp:cNvSpPr/>
      </dsp:nvSpPr>
      <dsp:spPr>
        <a:xfrm>
          <a:off x="1562795" y="2850"/>
          <a:ext cx="3274169" cy="1309667"/>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es-BO" sz="1600" kern="1200" dirty="0" smtClean="0"/>
            <a:t>Mercados de sobrenombre (</a:t>
          </a:r>
          <a:r>
            <a:rPr lang="es-BO" sz="1600" kern="1200" dirty="0" err="1" smtClean="0"/>
            <a:t>Uyustus</a:t>
          </a:r>
          <a:r>
            <a:rPr lang="es-BO" sz="1600" kern="1200" dirty="0" smtClean="0"/>
            <a:t>, El Alto, Eloy Salmón, Oruro, Santa Cruz, Cocha)</a:t>
          </a:r>
          <a:endParaRPr lang="es-BO" sz="1600" kern="1200" dirty="0"/>
        </a:p>
      </dsp:txBody>
      <dsp:txXfrm>
        <a:off x="2217629" y="2850"/>
        <a:ext cx="1964502" cy="1309667"/>
      </dsp:txXfrm>
    </dsp:sp>
    <dsp:sp modelId="{161DD5B8-5730-4C6A-AEA8-6CAE37F8B25D}">
      <dsp:nvSpPr>
        <dsp:cNvPr id="0" name=""/>
        <dsp:cNvSpPr/>
      </dsp:nvSpPr>
      <dsp:spPr>
        <a:xfrm>
          <a:off x="4411323" y="114172"/>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es-BO" sz="1300" kern="1200" dirty="0" smtClean="0"/>
            <a:t>Importadores, fábricas, abarrotes, pequeñas, talleres de confección de ropa</a:t>
          </a:r>
          <a:endParaRPr lang="es-BO" sz="1300" kern="1200" dirty="0"/>
        </a:p>
      </dsp:txBody>
      <dsp:txXfrm>
        <a:off x="4954835" y="114172"/>
        <a:ext cx="1630537" cy="1087024"/>
      </dsp:txXfrm>
    </dsp:sp>
    <dsp:sp modelId="{EADB2850-7F21-45F2-99DD-4B4E8710C357}">
      <dsp:nvSpPr>
        <dsp:cNvPr id="0" name=""/>
        <dsp:cNvSpPr/>
      </dsp:nvSpPr>
      <dsp:spPr>
        <a:xfrm>
          <a:off x="6748426" y="114172"/>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es-BO" sz="1300" kern="1200" dirty="0" smtClean="0"/>
            <a:t>Comunicaciones con los productores del exterior (*)</a:t>
          </a:r>
          <a:endParaRPr lang="es-BO" sz="1300" kern="1200" dirty="0"/>
        </a:p>
      </dsp:txBody>
      <dsp:txXfrm>
        <a:off x="7291938" y="114172"/>
        <a:ext cx="1630537" cy="1087024"/>
      </dsp:txXfrm>
    </dsp:sp>
    <dsp:sp modelId="{660A7444-F609-48B1-84D5-F51915279409}">
      <dsp:nvSpPr>
        <dsp:cNvPr id="0" name=""/>
        <dsp:cNvSpPr/>
      </dsp:nvSpPr>
      <dsp:spPr>
        <a:xfrm>
          <a:off x="1562795" y="1495872"/>
          <a:ext cx="3274169" cy="1309667"/>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es-BO" sz="1600" kern="1200" dirty="0" smtClean="0"/>
            <a:t>Exportación con los países fronterizos</a:t>
          </a:r>
          <a:endParaRPr lang="es-BO" sz="1600" kern="1200" dirty="0"/>
        </a:p>
      </dsp:txBody>
      <dsp:txXfrm>
        <a:off x="2217629" y="1495872"/>
        <a:ext cx="1964502" cy="1309667"/>
      </dsp:txXfrm>
    </dsp:sp>
    <dsp:sp modelId="{76EC4B68-AC8B-4C54-9CDE-4F2F16F42EFA}">
      <dsp:nvSpPr>
        <dsp:cNvPr id="0" name=""/>
        <dsp:cNvSpPr/>
      </dsp:nvSpPr>
      <dsp:spPr>
        <a:xfrm>
          <a:off x="4411323" y="1607193"/>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es-BO" sz="1300" kern="1200" dirty="0" smtClean="0"/>
            <a:t>Importación de los países fronterizos</a:t>
          </a:r>
          <a:endParaRPr lang="es-BO" sz="1300" kern="1200" dirty="0"/>
        </a:p>
      </dsp:txBody>
      <dsp:txXfrm>
        <a:off x="4954835" y="1607193"/>
        <a:ext cx="1630537" cy="1087024"/>
      </dsp:txXfrm>
    </dsp:sp>
    <dsp:sp modelId="{BF0BCF62-8FCB-4481-AADE-C39371A43D05}">
      <dsp:nvSpPr>
        <dsp:cNvPr id="0" name=""/>
        <dsp:cNvSpPr/>
      </dsp:nvSpPr>
      <dsp:spPr>
        <a:xfrm>
          <a:off x="6748426" y="1607193"/>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es-BO" sz="1300" kern="1200" dirty="0" smtClean="0"/>
            <a:t>Flujo económico, apertura de mercados, alianzas</a:t>
          </a:r>
        </a:p>
        <a:p>
          <a:pPr lvl="0" algn="ctr" defTabSz="577850">
            <a:lnSpc>
              <a:spcPct val="90000"/>
            </a:lnSpc>
            <a:spcBef>
              <a:spcPct val="0"/>
            </a:spcBef>
            <a:spcAft>
              <a:spcPct val="35000"/>
            </a:spcAft>
          </a:pPr>
          <a:r>
            <a:rPr lang="es-BO" sz="1300" kern="1200" dirty="0" smtClean="0"/>
            <a:t>Exportación de la cultura</a:t>
          </a:r>
          <a:endParaRPr lang="es-BO" sz="1300" kern="1200" dirty="0"/>
        </a:p>
      </dsp:txBody>
      <dsp:txXfrm>
        <a:off x="7291938" y="1607193"/>
        <a:ext cx="1630537" cy="1087024"/>
      </dsp:txXfrm>
    </dsp:sp>
    <dsp:sp modelId="{E05B3D38-A107-423A-B533-32593D026F3E}">
      <dsp:nvSpPr>
        <dsp:cNvPr id="0" name=""/>
        <dsp:cNvSpPr/>
      </dsp:nvSpPr>
      <dsp:spPr>
        <a:xfrm>
          <a:off x="1562795" y="2988893"/>
          <a:ext cx="3274169" cy="1309667"/>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es-BO" sz="1600" kern="1200" dirty="0" smtClean="0"/>
            <a:t>Núcleo familiar empresario</a:t>
          </a:r>
          <a:endParaRPr lang="es-BO" sz="1600" kern="1200" dirty="0"/>
        </a:p>
      </dsp:txBody>
      <dsp:txXfrm>
        <a:off x="2217629" y="2988893"/>
        <a:ext cx="1964502" cy="1309667"/>
      </dsp:txXfrm>
    </dsp:sp>
    <dsp:sp modelId="{72867621-1A4D-48F4-847D-F8B87B6DC5AF}">
      <dsp:nvSpPr>
        <dsp:cNvPr id="0" name=""/>
        <dsp:cNvSpPr/>
      </dsp:nvSpPr>
      <dsp:spPr>
        <a:xfrm>
          <a:off x="4411323" y="3100215"/>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es-BO" sz="1300" kern="1200" dirty="0" smtClean="0"/>
            <a:t>Consorcios chinos, empresas pequeñas que no demandan muchos requisitos</a:t>
          </a:r>
          <a:endParaRPr lang="es-BO" sz="1300" kern="1200" dirty="0"/>
        </a:p>
      </dsp:txBody>
      <dsp:txXfrm>
        <a:off x="4954835" y="3100215"/>
        <a:ext cx="1630537" cy="1087024"/>
      </dsp:txXfrm>
    </dsp:sp>
    <dsp:sp modelId="{13946DD2-2C73-4916-A07D-9CEAE86A8356}">
      <dsp:nvSpPr>
        <dsp:cNvPr id="0" name=""/>
        <dsp:cNvSpPr/>
      </dsp:nvSpPr>
      <dsp:spPr>
        <a:xfrm>
          <a:off x="6748426" y="3100215"/>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es-BO" sz="1300" kern="1200" dirty="0" smtClean="0"/>
            <a:t>Complemento de la dimensión comercial</a:t>
          </a:r>
        </a:p>
        <a:p>
          <a:pPr lvl="0" algn="ctr" defTabSz="577850">
            <a:lnSpc>
              <a:spcPct val="90000"/>
            </a:lnSpc>
            <a:spcBef>
              <a:spcPct val="0"/>
            </a:spcBef>
            <a:spcAft>
              <a:spcPct val="35000"/>
            </a:spcAft>
          </a:pPr>
          <a:r>
            <a:rPr lang="es-BO" sz="1300" kern="1200" dirty="0" smtClean="0"/>
            <a:t>Capacitación </a:t>
          </a:r>
          <a:endParaRPr lang="es-BO" sz="1300" kern="1200" dirty="0"/>
        </a:p>
      </dsp:txBody>
      <dsp:txXfrm>
        <a:off x="7291938" y="3100215"/>
        <a:ext cx="1630537" cy="10870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EC7281-4C8D-4438-9EDD-0F4F7E5B307B}">
      <dsp:nvSpPr>
        <dsp:cNvPr id="0" name=""/>
        <dsp:cNvSpPr/>
      </dsp:nvSpPr>
      <dsp:spPr>
        <a:xfrm>
          <a:off x="1562795" y="2850"/>
          <a:ext cx="3274169" cy="1309667"/>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13970" rIns="0" bIns="13970" numCol="1" spcCol="1270" anchor="ctr" anchorCtr="0">
          <a:noAutofit/>
        </a:bodyPr>
        <a:lstStyle/>
        <a:p>
          <a:pPr lvl="0" algn="ctr" defTabSz="977900">
            <a:lnSpc>
              <a:spcPct val="90000"/>
            </a:lnSpc>
            <a:spcBef>
              <a:spcPct val="0"/>
            </a:spcBef>
            <a:spcAft>
              <a:spcPct val="35000"/>
            </a:spcAft>
          </a:pPr>
          <a:r>
            <a:rPr lang="es-BO" sz="2200" kern="1200" dirty="0" smtClean="0"/>
            <a:t>Fronteras  </a:t>
          </a:r>
          <a:endParaRPr lang="es-BO" sz="2200" kern="1200" dirty="0"/>
        </a:p>
      </dsp:txBody>
      <dsp:txXfrm>
        <a:off x="2217629" y="2850"/>
        <a:ext cx="1964502" cy="1309667"/>
      </dsp:txXfrm>
    </dsp:sp>
    <dsp:sp modelId="{161DD5B8-5730-4C6A-AEA8-6CAE37F8B25D}">
      <dsp:nvSpPr>
        <dsp:cNvPr id="0" name=""/>
        <dsp:cNvSpPr/>
      </dsp:nvSpPr>
      <dsp:spPr>
        <a:xfrm>
          <a:off x="4411323" y="114172"/>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es-BO" sz="1500" kern="1200" dirty="0" smtClean="0"/>
            <a:t>Varios países se relacionan </a:t>
          </a:r>
          <a:endParaRPr lang="es-BO" sz="1500" kern="1200" dirty="0"/>
        </a:p>
      </dsp:txBody>
      <dsp:txXfrm>
        <a:off x="4954835" y="114172"/>
        <a:ext cx="1630537" cy="1087024"/>
      </dsp:txXfrm>
    </dsp:sp>
    <dsp:sp modelId="{EADB2850-7F21-45F2-99DD-4B4E8710C357}">
      <dsp:nvSpPr>
        <dsp:cNvPr id="0" name=""/>
        <dsp:cNvSpPr/>
      </dsp:nvSpPr>
      <dsp:spPr>
        <a:xfrm>
          <a:off x="6748426" y="114172"/>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es-BO" sz="1500" kern="1200" dirty="0" smtClean="0"/>
            <a:t>Ampliación de mercados, “abrir mercados”</a:t>
          </a:r>
          <a:endParaRPr lang="es-BO" sz="1500" kern="1200" dirty="0"/>
        </a:p>
      </dsp:txBody>
      <dsp:txXfrm>
        <a:off x="7291938" y="114172"/>
        <a:ext cx="1630537" cy="1087024"/>
      </dsp:txXfrm>
    </dsp:sp>
    <dsp:sp modelId="{660A7444-F609-48B1-84D5-F51915279409}">
      <dsp:nvSpPr>
        <dsp:cNvPr id="0" name=""/>
        <dsp:cNvSpPr/>
      </dsp:nvSpPr>
      <dsp:spPr>
        <a:xfrm>
          <a:off x="1562795" y="1495872"/>
          <a:ext cx="3274169" cy="1309667"/>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13970" rIns="0" bIns="13970" numCol="1" spcCol="1270" anchor="ctr" anchorCtr="0">
          <a:noAutofit/>
        </a:bodyPr>
        <a:lstStyle/>
        <a:p>
          <a:pPr lvl="0" algn="ctr" defTabSz="977900">
            <a:lnSpc>
              <a:spcPct val="90000"/>
            </a:lnSpc>
            <a:spcBef>
              <a:spcPct val="0"/>
            </a:spcBef>
            <a:spcAft>
              <a:spcPct val="35000"/>
            </a:spcAft>
          </a:pPr>
          <a:r>
            <a:rPr lang="es-BO" sz="2200" kern="1200" dirty="0" smtClean="0"/>
            <a:t>Sentido de pertenencia</a:t>
          </a:r>
          <a:endParaRPr lang="es-BO" sz="2200" kern="1200" dirty="0"/>
        </a:p>
      </dsp:txBody>
      <dsp:txXfrm>
        <a:off x="2217629" y="1495872"/>
        <a:ext cx="1964502" cy="1309667"/>
      </dsp:txXfrm>
    </dsp:sp>
    <dsp:sp modelId="{76EC4B68-AC8B-4C54-9CDE-4F2F16F42EFA}">
      <dsp:nvSpPr>
        <dsp:cNvPr id="0" name=""/>
        <dsp:cNvSpPr/>
      </dsp:nvSpPr>
      <dsp:spPr>
        <a:xfrm>
          <a:off x="4411323" y="1607193"/>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es-BO" sz="1500" kern="1200" dirty="0" smtClean="0"/>
            <a:t>Creación de Federaciones</a:t>
          </a:r>
          <a:endParaRPr lang="es-BO" sz="1500" kern="1200" dirty="0"/>
        </a:p>
      </dsp:txBody>
      <dsp:txXfrm>
        <a:off x="4954835" y="1607193"/>
        <a:ext cx="1630537" cy="1087024"/>
      </dsp:txXfrm>
    </dsp:sp>
    <dsp:sp modelId="{BF0BCF62-8FCB-4481-AADE-C39371A43D05}">
      <dsp:nvSpPr>
        <dsp:cNvPr id="0" name=""/>
        <dsp:cNvSpPr/>
      </dsp:nvSpPr>
      <dsp:spPr>
        <a:xfrm>
          <a:off x="6748426" y="1607193"/>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es-BO" sz="1500" kern="1200" dirty="0" smtClean="0"/>
            <a:t>Aun no existe normativa nacional</a:t>
          </a:r>
          <a:endParaRPr lang="es-BO" sz="1500" kern="1200" dirty="0"/>
        </a:p>
      </dsp:txBody>
      <dsp:txXfrm>
        <a:off x="7291938" y="1607193"/>
        <a:ext cx="1630537" cy="1087024"/>
      </dsp:txXfrm>
    </dsp:sp>
    <dsp:sp modelId="{E05B3D38-A107-423A-B533-32593D026F3E}">
      <dsp:nvSpPr>
        <dsp:cNvPr id="0" name=""/>
        <dsp:cNvSpPr/>
      </dsp:nvSpPr>
      <dsp:spPr>
        <a:xfrm>
          <a:off x="1562795" y="2988893"/>
          <a:ext cx="3274169" cy="1309667"/>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13970" rIns="0" bIns="13970" numCol="1" spcCol="1270" anchor="ctr" anchorCtr="0">
          <a:noAutofit/>
        </a:bodyPr>
        <a:lstStyle/>
        <a:p>
          <a:pPr lvl="0" algn="ctr" defTabSz="977900">
            <a:lnSpc>
              <a:spcPct val="90000"/>
            </a:lnSpc>
            <a:spcBef>
              <a:spcPct val="0"/>
            </a:spcBef>
            <a:spcAft>
              <a:spcPct val="35000"/>
            </a:spcAft>
          </a:pPr>
          <a:r>
            <a:rPr lang="es-BO" sz="2200" kern="1200" dirty="0" smtClean="0"/>
            <a:t>Fiestas, puntos de generación económica</a:t>
          </a:r>
          <a:endParaRPr lang="es-BO" sz="2200" kern="1200" dirty="0"/>
        </a:p>
      </dsp:txBody>
      <dsp:txXfrm>
        <a:off x="2217629" y="2988893"/>
        <a:ext cx="1964502" cy="1309667"/>
      </dsp:txXfrm>
    </dsp:sp>
    <dsp:sp modelId="{72867621-1A4D-48F4-847D-F8B87B6DC5AF}">
      <dsp:nvSpPr>
        <dsp:cNvPr id="0" name=""/>
        <dsp:cNvSpPr/>
      </dsp:nvSpPr>
      <dsp:spPr>
        <a:xfrm>
          <a:off x="4411323" y="3100215"/>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es-BO" sz="1500" kern="1200" dirty="0" smtClean="0"/>
            <a:t>Talleres de costura, transporte, cultura, bebidas alcohólicas</a:t>
          </a:r>
          <a:endParaRPr lang="es-BO" sz="1500" kern="1200" dirty="0"/>
        </a:p>
      </dsp:txBody>
      <dsp:txXfrm>
        <a:off x="4954835" y="3100215"/>
        <a:ext cx="1630537" cy="1087024"/>
      </dsp:txXfrm>
    </dsp:sp>
    <dsp:sp modelId="{13946DD2-2C73-4916-A07D-9CEAE86A8356}">
      <dsp:nvSpPr>
        <dsp:cNvPr id="0" name=""/>
        <dsp:cNvSpPr/>
      </dsp:nvSpPr>
      <dsp:spPr>
        <a:xfrm>
          <a:off x="6748426" y="3100215"/>
          <a:ext cx="2717561" cy="1087024"/>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es-BO" sz="1500" kern="1200" dirty="0" smtClean="0"/>
            <a:t>Idiomas extranjeros</a:t>
          </a:r>
          <a:endParaRPr lang="es-BO" sz="1500" kern="1200" dirty="0"/>
        </a:p>
      </dsp:txBody>
      <dsp:txXfrm>
        <a:off x="7291938" y="3100215"/>
        <a:ext cx="1630537" cy="1087024"/>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D3ABB2B-D104-47F6-BEAD-358CD68564D6}" type="datetimeFigureOut">
              <a:rPr lang="es-BO" smtClean="0"/>
              <a:t>14/08/2017</a:t>
            </a:fld>
            <a:endParaRPr lang="es-BO"/>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s-BO"/>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2462659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D3ABB2B-D104-47F6-BEAD-358CD68564D6}" type="datetimeFigureOut">
              <a:rPr lang="es-BO" smtClean="0"/>
              <a:t>14/08/2017</a:t>
            </a:fld>
            <a:endParaRPr lang="es-BO"/>
          </a:p>
        </p:txBody>
      </p:sp>
      <p:sp>
        <p:nvSpPr>
          <p:cNvPr id="6" name="Footer Placeholder 5"/>
          <p:cNvSpPr>
            <a:spLocks noGrp="1"/>
          </p:cNvSpPr>
          <p:nvPr>
            <p:ph type="ftr" sz="quarter" idx="11"/>
          </p:nvPr>
        </p:nvSpPr>
        <p:spPr/>
        <p:txBody>
          <a:bodyPr/>
          <a:lstStyle/>
          <a:p>
            <a:endParaRPr lang="es-BO"/>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211201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D3ABB2B-D104-47F6-BEAD-358CD68564D6}" type="datetimeFigureOut">
              <a:rPr lang="es-BO" smtClean="0"/>
              <a:t>14/08/2017</a:t>
            </a:fld>
            <a:endParaRPr lang="es-BO"/>
          </a:p>
        </p:txBody>
      </p:sp>
      <p:sp>
        <p:nvSpPr>
          <p:cNvPr id="5" name="Footer Placeholder 4"/>
          <p:cNvSpPr>
            <a:spLocks noGrp="1"/>
          </p:cNvSpPr>
          <p:nvPr>
            <p:ph type="ftr" sz="quarter" idx="11"/>
          </p:nvPr>
        </p:nvSpPr>
        <p:spPr/>
        <p:txBody>
          <a:bodyPr/>
          <a:lstStyle/>
          <a:p>
            <a:endParaRPr lang="es-BO"/>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56970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s-ES" smtClean="0"/>
              <a:t>Haga clic para modificar el estilo de título del patrón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D3ABB2B-D104-47F6-BEAD-358CD68564D6}" type="datetimeFigureOut">
              <a:rPr lang="es-BO" smtClean="0"/>
              <a:t>14/08/2017</a:t>
            </a:fld>
            <a:endParaRPr lang="es-BO"/>
          </a:p>
        </p:txBody>
      </p:sp>
      <p:sp>
        <p:nvSpPr>
          <p:cNvPr id="5" name="Footer Placeholder 4"/>
          <p:cNvSpPr>
            <a:spLocks noGrp="1"/>
          </p:cNvSpPr>
          <p:nvPr>
            <p:ph type="ftr" sz="quarter" idx="11"/>
          </p:nvPr>
        </p:nvSpPr>
        <p:spPr/>
        <p:txBody>
          <a:bodyPr/>
          <a:lstStyle/>
          <a:p>
            <a:endParaRPr lang="es-BO"/>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835809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D3ABB2B-D104-47F6-BEAD-358CD68564D6}" type="datetimeFigureOut">
              <a:rPr lang="es-BO" smtClean="0"/>
              <a:t>14/08/2017</a:t>
            </a:fld>
            <a:endParaRPr lang="es-BO"/>
          </a:p>
        </p:txBody>
      </p:sp>
      <p:sp>
        <p:nvSpPr>
          <p:cNvPr id="5" name="Footer Placeholder 4"/>
          <p:cNvSpPr>
            <a:spLocks noGrp="1"/>
          </p:cNvSpPr>
          <p:nvPr>
            <p:ph type="ftr" sz="quarter" idx="11"/>
          </p:nvPr>
        </p:nvSpPr>
        <p:spPr/>
        <p:txBody>
          <a:bodyPr/>
          <a:lstStyle/>
          <a:p>
            <a:endParaRPr lang="es-BO"/>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28234092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D3ABB2B-D104-47F6-BEAD-358CD68564D6}" type="datetimeFigureOut">
              <a:rPr lang="es-BO" smtClean="0"/>
              <a:t>14/08/2017</a:t>
            </a:fld>
            <a:endParaRPr lang="es-BO"/>
          </a:p>
        </p:txBody>
      </p:sp>
      <p:sp>
        <p:nvSpPr>
          <p:cNvPr id="8" name="Footer Placeholder 7"/>
          <p:cNvSpPr>
            <a:spLocks noGrp="1"/>
          </p:cNvSpPr>
          <p:nvPr>
            <p:ph type="ftr" sz="quarter" idx="11"/>
          </p:nvPr>
        </p:nvSpPr>
        <p:spPr/>
        <p:txBody>
          <a:bodyPr/>
          <a:lstStyle/>
          <a:p>
            <a:endParaRPr lang="es-BO"/>
          </a:p>
        </p:txBody>
      </p:sp>
      <p:sp>
        <p:nvSpPr>
          <p:cNvPr id="9" name="Slide Number Placeholder 8"/>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15766952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D3ABB2B-D104-47F6-BEAD-358CD68564D6}" type="datetimeFigureOut">
              <a:rPr lang="es-BO" smtClean="0"/>
              <a:t>14/08/2017</a:t>
            </a:fld>
            <a:endParaRPr lang="es-BO"/>
          </a:p>
        </p:txBody>
      </p:sp>
      <p:sp>
        <p:nvSpPr>
          <p:cNvPr id="8" name="Footer Placeholder 7"/>
          <p:cNvSpPr>
            <a:spLocks noGrp="1"/>
          </p:cNvSpPr>
          <p:nvPr>
            <p:ph type="ftr" sz="quarter" idx="11"/>
          </p:nvPr>
        </p:nvSpPr>
        <p:spPr>
          <a:xfrm>
            <a:off x="561111" y="6391838"/>
            <a:ext cx="3644282" cy="304801"/>
          </a:xfrm>
        </p:spPr>
        <p:txBody>
          <a:bodyPr/>
          <a:lstStyle/>
          <a:p>
            <a:endParaRPr lang="es-BO"/>
          </a:p>
        </p:txBody>
      </p:sp>
      <p:sp>
        <p:nvSpPr>
          <p:cNvPr id="9" name="Slide Number Placeholder 8"/>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8696488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D3ABB2B-D104-47F6-BEAD-358CD68564D6}" type="datetimeFigureOut">
              <a:rPr lang="es-BO" smtClean="0"/>
              <a:t>14/08/2017</a:t>
            </a:fld>
            <a:endParaRPr lang="es-BO"/>
          </a:p>
        </p:txBody>
      </p:sp>
      <p:sp>
        <p:nvSpPr>
          <p:cNvPr id="5" name="Footer Placeholder 4"/>
          <p:cNvSpPr>
            <a:spLocks noGrp="1"/>
          </p:cNvSpPr>
          <p:nvPr>
            <p:ph type="ftr" sz="quarter" idx="11"/>
          </p:nvPr>
        </p:nvSpPr>
        <p:spPr/>
        <p:txBody>
          <a:bodyPr/>
          <a:lstStyle/>
          <a:p>
            <a:endParaRPr lang="es-BO"/>
          </a:p>
        </p:txBody>
      </p:sp>
      <p:sp>
        <p:nvSpPr>
          <p:cNvPr id="6" name="Slide Number Placeholder 5"/>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18752289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D3ABB2B-D104-47F6-BEAD-358CD68564D6}" type="datetimeFigureOut">
              <a:rPr lang="es-BO" smtClean="0"/>
              <a:t>14/08/2017</a:t>
            </a:fld>
            <a:endParaRPr lang="es-BO"/>
          </a:p>
        </p:txBody>
      </p:sp>
      <p:sp>
        <p:nvSpPr>
          <p:cNvPr id="5" name="Footer Placeholder 4"/>
          <p:cNvSpPr>
            <a:spLocks noGrp="1"/>
          </p:cNvSpPr>
          <p:nvPr>
            <p:ph type="ftr" sz="quarter" idx="11"/>
          </p:nvPr>
        </p:nvSpPr>
        <p:spPr/>
        <p:txBody>
          <a:bodyPr/>
          <a:lstStyle/>
          <a:p>
            <a:endParaRPr lang="es-BO"/>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1979416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D3ABB2B-D104-47F6-BEAD-358CD68564D6}" type="datetimeFigureOut">
              <a:rPr lang="es-BO" smtClean="0"/>
              <a:t>14/08/2017</a:t>
            </a:fld>
            <a:endParaRPr lang="es-BO"/>
          </a:p>
        </p:txBody>
      </p:sp>
      <p:sp>
        <p:nvSpPr>
          <p:cNvPr id="5" name="Footer Placeholder 4"/>
          <p:cNvSpPr>
            <a:spLocks noGrp="1"/>
          </p:cNvSpPr>
          <p:nvPr>
            <p:ph type="ftr" sz="quarter" idx="11"/>
          </p:nvPr>
        </p:nvSpPr>
        <p:spPr/>
        <p:txBody>
          <a:bodyPr/>
          <a:lstStyle/>
          <a:p>
            <a:endParaRPr lang="es-BO"/>
          </a:p>
        </p:txBody>
      </p:sp>
      <p:sp>
        <p:nvSpPr>
          <p:cNvPr id="6" name="Slide Number Placeholder 5"/>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1704278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D3ABB2B-D104-47F6-BEAD-358CD68564D6}" type="datetimeFigureOut">
              <a:rPr lang="es-BO" smtClean="0"/>
              <a:t>14/08/2017</a:t>
            </a:fld>
            <a:endParaRPr lang="es-BO"/>
          </a:p>
        </p:txBody>
      </p:sp>
      <p:sp>
        <p:nvSpPr>
          <p:cNvPr id="5" name="Footer Placeholder 4"/>
          <p:cNvSpPr>
            <a:spLocks noGrp="1"/>
          </p:cNvSpPr>
          <p:nvPr>
            <p:ph type="ftr" sz="quarter" idx="11"/>
          </p:nvPr>
        </p:nvSpPr>
        <p:spPr/>
        <p:txBody>
          <a:bodyPr/>
          <a:lstStyle/>
          <a:p>
            <a:endParaRPr lang="es-BO"/>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1794784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D3ABB2B-D104-47F6-BEAD-358CD68564D6}" type="datetimeFigureOut">
              <a:rPr lang="es-BO" smtClean="0"/>
              <a:t>14/08/2017</a:t>
            </a:fld>
            <a:endParaRPr lang="es-BO"/>
          </a:p>
        </p:txBody>
      </p:sp>
      <p:sp>
        <p:nvSpPr>
          <p:cNvPr id="6" name="Footer Placeholder 5"/>
          <p:cNvSpPr>
            <a:spLocks noGrp="1"/>
          </p:cNvSpPr>
          <p:nvPr>
            <p:ph type="ftr" sz="quarter" idx="11"/>
          </p:nvPr>
        </p:nvSpPr>
        <p:spPr/>
        <p:txBody>
          <a:bodyPr/>
          <a:lstStyle/>
          <a:p>
            <a:endParaRPr lang="es-BO"/>
          </a:p>
        </p:txBody>
      </p:sp>
      <p:sp>
        <p:nvSpPr>
          <p:cNvPr id="7" name="Slide Number Placeholder 6"/>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1687915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D3ABB2B-D104-47F6-BEAD-358CD68564D6}" type="datetimeFigureOut">
              <a:rPr lang="es-BO" smtClean="0"/>
              <a:t>14/08/2017</a:t>
            </a:fld>
            <a:endParaRPr lang="es-BO"/>
          </a:p>
        </p:txBody>
      </p:sp>
      <p:sp>
        <p:nvSpPr>
          <p:cNvPr id="8" name="Footer Placeholder 7"/>
          <p:cNvSpPr>
            <a:spLocks noGrp="1"/>
          </p:cNvSpPr>
          <p:nvPr>
            <p:ph type="ftr" sz="quarter" idx="11"/>
          </p:nvPr>
        </p:nvSpPr>
        <p:spPr/>
        <p:txBody>
          <a:bodyPr/>
          <a:lstStyle/>
          <a:p>
            <a:endParaRPr lang="es-BO"/>
          </a:p>
        </p:txBody>
      </p:sp>
      <p:sp>
        <p:nvSpPr>
          <p:cNvPr id="9" name="Slide Number Placeholder 8"/>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3306838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DD3ABB2B-D104-47F6-BEAD-358CD68564D6}" type="datetimeFigureOut">
              <a:rPr lang="es-BO" smtClean="0"/>
              <a:t>14/08/2017</a:t>
            </a:fld>
            <a:endParaRPr lang="es-BO"/>
          </a:p>
        </p:txBody>
      </p:sp>
      <p:sp>
        <p:nvSpPr>
          <p:cNvPr id="4" name="Footer Placeholder 3"/>
          <p:cNvSpPr>
            <a:spLocks noGrp="1"/>
          </p:cNvSpPr>
          <p:nvPr>
            <p:ph type="ftr" sz="quarter" idx="11"/>
          </p:nvPr>
        </p:nvSpPr>
        <p:spPr/>
        <p:txBody>
          <a:bodyPr/>
          <a:lstStyle/>
          <a:p>
            <a:endParaRPr lang="es-BO"/>
          </a:p>
        </p:txBody>
      </p:sp>
      <p:sp>
        <p:nvSpPr>
          <p:cNvPr id="5" name="Slide Number Placeholder 4"/>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2057736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ABB2B-D104-47F6-BEAD-358CD68564D6}" type="datetimeFigureOut">
              <a:rPr lang="es-BO" smtClean="0"/>
              <a:t>14/08/2017</a:t>
            </a:fld>
            <a:endParaRPr lang="es-BO"/>
          </a:p>
        </p:txBody>
      </p:sp>
      <p:sp>
        <p:nvSpPr>
          <p:cNvPr id="3" name="Footer Placeholder 2"/>
          <p:cNvSpPr>
            <a:spLocks noGrp="1"/>
          </p:cNvSpPr>
          <p:nvPr>
            <p:ph type="ftr" sz="quarter" idx="11"/>
          </p:nvPr>
        </p:nvSpPr>
        <p:spPr/>
        <p:txBody>
          <a:bodyPr/>
          <a:lstStyle/>
          <a:p>
            <a:endParaRPr lang="es-BO"/>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2268523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D3ABB2B-D104-47F6-BEAD-358CD68564D6}" type="datetimeFigureOut">
              <a:rPr lang="es-BO" smtClean="0"/>
              <a:t>14/08/2017</a:t>
            </a:fld>
            <a:endParaRPr lang="es-BO"/>
          </a:p>
        </p:txBody>
      </p:sp>
      <p:sp>
        <p:nvSpPr>
          <p:cNvPr id="6" name="Footer Placeholder 5"/>
          <p:cNvSpPr>
            <a:spLocks noGrp="1"/>
          </p:cNvSpPr>
          <p:nvPr>
            <p:ph type="ftr" sz="quarter" idx="11"/>
          </p:nvPr>
        </p:nvSpPr>
        <p:spPr/>
        <p:txBody>
          <a:bodyPr/>
          <a:lstStyle/>
          <a:p>
            <a:endParaRPr lang="es-BO"/>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1724779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s-ES" smtClean="0"/>
              <a:t>Haga clic en el icono para agregar una imagen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D3ABB2B-D104-47F6-BEAD-358CD68564D6}" type="datetimeFigureOut">
              <a:rPr lang="es-BO" smtClean="0"/>
              <a:t>14/08/2017</a:t>
            </a:fld>
            <a:endParaRPr lang="es-BO"/>
          </a:p>
        </p:txBody>
      </p:sp>
      <p:sp>
        <p:nvSpPr>
          <p:cNvPr id="6" name="Footer Placeholder 5"/>
          <p:cNvSpPr>
            <a:spLocks noGrp="1"/>
          </p:cNvSpPr>
          <p:nvPr>
            <p:ph type="ftr" sz="quarter" idx="11"/>
          </p:nvPr>
        </p:nvSpPr>
        <p:spPr/>
        <p:txBody>
          <a:bodyPr/>
          <a:lstStyle/>
          <a:p>
            <a:endParaRPr lang="es-BO"/>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8D5246D-86BA-498C-BD88-FE2C0B375491}" type="slidenum">
              <a:rPr lang="es-BO" smtClean="0"/>
              <a:t>‹Nº›</a:t>
            </a:fld>
            <a:endParaRPr lang="es-BO"/>
          </a:p>
        </p:txBody>
      </p:sp>
    </p:spTree>
    <p:extLst>
      <p:ext uri="{BB962C8B-B14F-4D97-AF65-F5344CB8AC3E}">
        <p14:creationId xmlns:p14="http://schemas.microsoft.com/office/powerpoint/2010/main" val="2030024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D3ABB2B-D104-47F6-BEAD-358CD68564D6}" type="datetimeFigureOut">
              <a:rPr lang="es-BO" smtClean="0"/>
              <a:t>14/08/2017</a:t>
            </a:fld>
            <a:endParaRPr lang="es-BO"/>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s-BO"/>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8D5246D-86BA-498C-BD88-FE2C0B375491}" type="slidenum">
              <a:rPr lang="es-BO" smtClean="0"/>
              <a:t>‹Nº›</a:t>
            </a:fld>
            <a:endParaRPr lang="es-BO"/>
          </a:p>
        </p:txBody>
      </p:sp>
    </p:spTree>
    <p:extLst>
      <p:ext uri="{BB962C8B-B14F-4D97-AF65-F5344CB8AC3E}">
        <p14:creationId xmlns:p14="http://schemas.microsoft.com/office/powerpoint/2010/main" val="191193216"/>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 id="2147483902" r:id="rId12"/>
    <p:sldLayoutId id="2147483903" r:id="rId13"/>
    <p:sldLayoutId id="2147483904" r:id="rId14"/>
    <p:sldLayoutId id="2147483905" r:id="rId15"/>
    <p:sldLayoutId id="2147483906" r:id="rId16"/>
    <p:sldLayoutId id="214748390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16274" y="979387"/>
            <a:ext cx="8825658" cy="2677648"/>
          </a:xfrm>
        </p:spPr>
        <p:txBody>
          <a:bodyPr/>
          <a:lstStyle/>
          <a:p>
            <a:pPr algn="ctr"/>
            <a:r>
              <a:rPr lang="es-BO" b="1" dirty="0" smtClean="0">
                <a:latin typeface="Arial" panose="020B0604020202020204" pitchFamily="34" charset="0"/>
                <a:cs typeface="Arial" panose="020B0604020202020204" pitchFamily="34" charset="0"/>
              </a:rPr>
              <a:t>Análisis Economía Popular</a:t>
            </a:r>
            <a:endParaRPr lang="es-BO" b="1"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p:txBody>
          <a:bodyPr/>
          <a:lstStyle/>
          <a:p>
            <a:r>
              <a:rPr lang="es-BO" dirty="0" smtClean="0">
                <a:solidFill>
                  <a:schemeClr val="bg1"/>
                </a:solidFill>
              </a:rPr>
              <a:t>PARTICIPANTES: 	</a:t>
            </a:r>
            <a:r>
              <a:rPr lang="es-BO" dirty="0" err="1" smtClean="0">
                <a:solidFill>
                  <a:schemeClr val="bg1"/>
                </a:solidFill>
              </a:rPr>
              <a:t>Heidy</a:t>
            </a:r>
            <a:r>
              <a:rPr lang="es-BO" dirty="0" smtClean="0">
                <a:solidFill>
                  <a:schemeClr val="bg1"/>
                </a:solidFill>
              </a:rPr>
              <a:t> Carrasco Herrera</a:t>
            </a:r>
          </a:p>
          <a:p>
            <a:r>
              <a:rPr lang="es-BO" dirty="0" smtClean="0">
                <a:solidFill>
                  <a:schemeClr val="bg1"/>
                </a:solidFill>
              </a:rPr>
              <a:t>				</a:t>
            </a:r>
            <a:r>
              <a:rPr lang="es-BO" dirty="0" err="1" smtClean="0">
                <a:solidFill>
                  <a:schemeClr val="bg1"/>
                </a:solidFill>
              </a:rPr>
              <a:t>Hermi</a:t>
            </a:r>
            <a:r>
              <a:rPr lang="es-BO" dirty="0" smtClean="0">
                <a:solidFill>
                  <a:schemeClr val="bg1"/>
                </a:solidFill>
              </a:rPr>
              <a:t> </a:t>
            </a:r>
            <a:r>
              <a:rPr lang="es-BO" dirty="0" smtClean="0">
                <a:solidFill>
                  <a:schemeClr val="bg1"/>
                </a:solidFill>
              </a:rPr>
              <a:t>Cristina Aliaga Vaca</a:t>
            </a:r>
            <a:endParaRPr lang="es-BO" dirty="0">
              <a:solidFill>
                <a:schemeClr val="bg1"/>
              </a:solidFill>
            </a:endParaRPr>
          </a:p>
        </p:txBody>
      </p:sp>
    </p:spTree>
    <p:extLst>
      <p:ext uri="{BB962C8B-B14F-4D97-AF65-F5344CB8AC3E}">
        <p14:creationId xmlns:p14="http://schemas.microsoft.com/office/powerpoint/2010/main" val="1894672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b="1" dirty="0" smtClean="0"/>
              <a:t>PUNTOS CLAVE</a:t>
            </a:r>
            <a:endParaRPr lang="es-BO" b="1" dirty="0"/>
          </a:p>
        </p:txBody>
      </p:sp>
      <p:sp>
        <p:nvSpPr>
          <p:cNvPr id="3" name="Marcador de contenido 2"/>
          <p:cNvSpPr>
            <a:spLocks noGrp="1"/>
          </p:cNvSpPr>
          <p:nvPr>
            <p:ph idx="1"/>
          </p:nvPr>
        </p:nvSpPr>
        <p:spPr>
          <a:xfrm>
            <a:off x="1274383" y="2603500"/>
            <a:ext cx="3705370" cy="3416300"/>
          </a:xfrm>
          <a:ln w="28575">
            <a:solidFill>
              <a:schemeClr val="accent1"/>
            </a:solidFill>
          </a:ln>
        </p:spPr>
        <p:txBody>
          <a:bodyPr/>
          <a:lstStyle/>
          <a:p>
            <a:r>
              <a:rPr lang="es-BO" dirty="0" smtClean="0"/>
              <a:t>Lo informal es subdesarrollo.</a:t>
            </a:r>
          </a:p>
          <a:p>
            <a:r>
              <a:rPr lang="es-BO" dirty="0" smtClean="0"/>
              <a:t>Empresas mineras.</a:t>
            </a:r>
          </a:p>
          <a:p>
            <a:r>
              <a:rPr lang="es-BO" dirty="0" smtClean="0"/>
              <a:t>Venta de lo que se cultiva.</a:t>
            </a:r>
          </a:p>
          <a:p>
            <a:r>
              <a:rPr lang="es-BO" dirty="0" smtClean="0"/>
              <a:t>Son negocios familiares.</a:t>
            </a:r>
          </a:p>
          <a:p>
            <a:r>
              <a:rPr lang="es-BO" dirty="0" smtClean="0"/>
              <a:t>Existe migración al interior/exterior del país.</a:t>
            </a:r>
          </a:p>
          <a:p>
            <a:r>
              <a:rPr lang="es-BO" dirty="0"/>
              <a:t>Capital social, microempresas, microcréditos.</a:t>
            </a:r>
          </a:p>
          <a:p>
            <a:endParaRPr lang="es-BO" dirty="0"/>
          </a:p>
        </p:txBody>
      </p:sp>
      <p:sp>
        <p:nvSpPr>
          <p:cNvPr id="4" name="Flecha derecha 3"/>
          <p:cNvSpPr/>
          <p:nvPr/>
        </p:nvSpPr>
        <p:spPr>
          <a:xfrm>
            <a:off x="5099180" y="4040154"/>
            <a:ext cx="1726163" cy="6811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BO"/>
          </a:p>
        </p:txBody>
      </p:sp>
      <p:sp>
        <p:nvSpPr>
          <p:cNvPr id="6" name="Marcador de contenido 2"/>
          <p:cNvSpPr txBox="1">
            <a:spLocks/>
          </p:cNvSpPr>
          <p:nvPr/>
        </p:nvSpPr>
        <p:spPr>
          <a:xfrm>
            <a:off x="6944770" y="3027912"/>
            <a:ext cx="4365802" cy="2705618"/>
          </a:xfrm>
          <a:prstGeom prst="rect">
            <a:avLst/>
          </a:prstGeom>
          <a:ln w="28575">
            <a:solidFill>
              <a:schemeClr val="accent1"/>
            </a:solidFill>
          </a:ln>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s-BO" dirty="0" smtClean="0"/>
              <a:t>Política para la inserción laboral?, mejor ser autónomo</a:t>
            </a:r>
          </a:p>
          <a:p>
            <a:r>
              <a:rPr lang="es-BO" dirty="0" smtClean="0"/>
              <a:t>Trabajo y explotación infantil (*)</a:t>
            </a:r>
          </a:p>
          <a:p>
            <a:r>
              <a:rPr lang="es-BO" dirty="0" smtClean="0"/>
              <a:t>Trabajo en el exterior del país/indocumentados.</a:t>
            </a:r>
          </a:p>
          <a:p>
            <a:r>
              <a:rPr lang="es-BO" dirty="0" smtClean="0"/>
              <a:t>Hablar castellano/exclusión/maltrato.</a:t>
            </a:r>
          </a:p>
          <a:p>
            <a:r>
              <a:rPr lang="es-BO" dirty="0" smtClean="0"/>
              <a:t>Estrategias/ciudadanía propia.</a:t>
            </a:r>
          </a:p>
        </p:txBody>
      </p:sp>
    </p:spTree>
    <p:extLst>
      <p:ext uri="{BB962C8B-B14F-4D97-AF65-F5344CB8AC3E}">
        <p14:creationId xmlns:p14="http://schemas.microsoft.com/office/powerpoint/2010/main" val="3130737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b="1" dirty="0" smtClean="0"/>
              <a:t>RESULTADOS ROBRESALIENTES</a:t>
            </a:r>
            <a:endParaRPr lang="es-BO" b="1"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213985207"/>
              </p:ext>
            </p:extLst>
          </p:nvPr>
        </p:nvGraphicFramePr>
        <p:xfrm>
          <a:off x="653143" y="2248679"/>
          <a:ext cx="11028783" cy="4301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4675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154954" y="973668"/>
            <a:ext cx="8761413" cy="706964"/>
          </a:xfrm>
        </p:spPr>
        <p:txBody>
          <a:bodyPr/>
          <a:lstStyle/>
          <a:p>
            <a:r>
              <a:rPr lang="es-BO" b="1" dirty="0" smtClean="0"/>
              <a:t>RESULTADOS ROBRESALIENTES</a:t>
            </a:r>
            <a:endParaRPr lang="es-BO" b="1" dirty="0"/>
          </a:p>
        </p:txBody>
      </p:sp>
      <p:graphicFrame>
        <p:nvGraphicFramePr>
          <p:cNvPr id="5" name="Marcador de contenido 3"/>
          <p:cNvGraphicFramePr>
            <a:graphicFrameLocks noGrp="1"/>
          </p:cNvGraphicFramePr>
          <p:nvPr>
            <p:ph idx="1"/>
            <p:extLst>
              <p:ext uri="{D42A27DB-BD31-4B8C-83A1-F6EECF244321}">
                <p14:modId xmlns:p14="http://schemas.microsoft.com/office/powerpoint/2010/main" val="2235221134"/>
              </p:ext>
            </p:extLst>
          </p:nvPr>
        </p:nvGraphicFramePr>
        <p:xfrm>
          <a:off x="653143" y="2248679"/>
          <a:ext cx="11028783" cy="4301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34115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75036" y="2463282"/>
            <a:ext cx="9855168" cy="4040155"/>
          </a:xfrm>
        </p:spPr>
        <p:txBody>
          <a:bodyPr>
            <a:normAutofit/>
          </a:bodyPr>
          <a:lstStyle/>
          <a:p>
            <a:r>
              <a:rPr lang="es-BO" dirty="0" smtClean="0"/>
              <a:t>La comunicación se daba por medio de los viajes, luego por mails y páginas de las empresas, ahora por medio de las redes sociales.</a:t>
            </a:r>
          </a:p>
          <a:p>
            <a:r>
              <a:rPr lang="es-BO" dirty="0" smtClean="0"/>
              <a:t>Marketing, canales de distribución.</a:t>
            </a:r>
          </a:p>
          <a:p>
            <a:r>
              <a:rPr lang="es-BO" dirty="0" smtClean="0"/>
              <a:t>En la economía popular se visibiliza los extractos sociales, los grandes importadores, los grandes comerciantes, los mayoristas, los minoristas, vendedores ambulantes.</a:t>
            </a:r>
          </a:p>
          <a:p>
            <a:r>
              <a:rPr lang="es-BO" dirty="0" smtClean="0"/>
              <a:t>Desarrollo económico también es la economía popular. Sistema económico popular.</a:t>
            </a:r>
          </a:p>
          <a:p>
            <a:r>
              <a:rPr lang="es-BO" dirty="0" smtClean="0"/>
              <a:t>Salud, consecuencias (*)</a:t>
            </a:r>
          </a:p>
          <a:p>
            <a:r>
              <a:rPr lang="es-BO" dirty="0" smtClean="0"/>
              <a:t>Relaciones de amistad y familiares, costo/beneficio</a:t>
            </a:r>
          </a:p>
          <a:p>
            <a:r>
              <a:rPr lang="es-BO" dirty="0" smtClean="0"/>
              <a:t>La minería aun aporta al desarrollo económico (Cooperativas mineras, generación tras generación, socios)</a:t>
            </a:r>
            <a:endParaRPr lang="es-BO" dirty="0"/>
          </a:p>
        </p:txBody>
      </p:sp>
      <p:sp>
        <p:nvSpPr>
          <p:cNvPr id="4" name="Título 1"/>
          <p:cNvSpPr>
            <a:spLocks noGrp="1"/>
          </p:cNvSpPr>
          <p:nvPr>
            <p:ph type="title"/>
          </p:nvPr>
        </p:nvSpPr>
        <p:spPr>
          <a:xfrm>
            <a:off x="1154954" y="973668"/>
            <a:ext cx="8761413" cy="706964"/>
          </a:xfrm>
        </p:spPr>
        <p:txBody>
          <a:bodyPr/>
          <a:lstStyle/>
          <a:p>
            <a:r>
              <a:rPr lang="es-BO" b="1" dirty="0" smtClean="0"/>
              <a:t>CONCLUSIONES </a:t>
            </a:r>
            <a:endParaRPr lang="es-BO" b="1" dirty="0"/>
          </a:p>
        </p:txBody>
      </p:sp>
    </p:spTree>
    <p:extLst>
      <p:ext uri="{BB962C8B-B14F-4D97-AF65-F5344CB8AC3E}">
        <p14:creationId xmlns:p14="http://schemas.microsoft.com/office/powerpoint/2010/main" val="4088043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11868" y="716692"/>
            <a:ext cx="8329642" cy="1060472"/>
          </a:xfrm>
        </p:spPr>
        <p:txBody>
          <a:bodyPr>
            <a:normAutofit fontScale="90000"/>
          </a:bodyPr>
          <a:lstStyle/>
          <a:p>
            <a:r>
              <a:rPr lang="es-BO" sz="2200" b="1" dirty="0">
                <a:solidFill>
                  <a:schemeClr val="bg1"/>
                </a:solidFill>
              </a:rPr>
              <a:t>1) Que se entiende y cómo se caracteriza la “institucionalidad de los emprendedores populares’ en este trabajo?  Explicar esta institucionalidad con ejemplos de este trabajo</a:t>
            </a:r>
            <a:endParaRPr lang="es-BO" b="1" dirty="0">
              <a:solidFill>
                <a:schemeClr val="bg1"/>
              </a:solidFill>
            </a:endParaRPr>
          </a:p>
        </p:txBody>
      </p:sp>
      <p:sp>
        <p:nvSpPr>
          <p:cNvPr id="3" name="2 Marcador de contenido"/>
          <p:cNvSpPr>
            <a:spLocks noGrp="1"/>
          </p:cNvSpPr>
          <p:nvPr>
            <p:ph sz="quarter" idx="1"/>
          </p:nvPr>
        </p:nvSpPr>
        <p:spPr>
          <a:xfrm>
            <a:off x="170391" y="2186487"/>
            <a:ext cx="10266950" cy="2574983"/>
          </a:xfrm>
        </p:spPr>
        <p:txBody>
          <a:bodyPr>
            <a:normAutofit fontScale="55000" lnSpcReduction="20000"/>
          </a:bodyPr>
          <a:lstStyle/>
          <a:p>
            <a:pPr algn="just"/>
            <a:r>
              <a:rPr lang="es-BO" sz="2500" dirty="0"/>
              <a:t>Se revela múltiples lógicas económicas como una </a:t>
            </a:r>
            <a:r>
              <a:rPr lang="es-BO" sz="2500" dirty="0" err="1"/>
              <a:t>multidimensionalidad</a:t>
            </a:r>
            <a:r>
              <a:rPr lang="es-BO" sz="2500" dirty="0"/>
              <a:t> de la economía popular, que los análisis económicos convencionales a menudo han dejado de lado. </a:t>
            </a:r>
          </a:p>
          <a:p>
            <a:pPr algn="just"/>
            <a:r>
              <a:rPr lang="es-BO" sz="2500" dirty="0"/>
              <a:t>Se indica que autores como </a:t>
            </a:r>
            <a:r>
              <a:rPr lang="es-BO" sz="2500" dirty="0" err="1"/>
              <a:t>Larson</a:t>
            </a:r>
            <a:r>
              <a:rPr lang="es-BO" sz="2500" dirty="0"/>
              <a:t> y </a:t>
            </a:r>
            <a:r>
              <a:rPr lang="es-BO" sz="2500" dirty="0" err="1"/>
              <a:t>Leon</a:t>
            </a:r>
            <a:r>
              <a:rPr lang="es-BO" sz="2500" dirty="0"/>
              <a:t> (1987), afirman que ya desde la colonia las relaciones mercantiles, en los valles centrales de Cochabamba, estaban basadas en relaciones de </a:t>
            </a:r>
            <a:r>
              <a:rPr lang="es-BO" sz="2500" b="1" i="1" dirty="0"/>
              <a:t>“parentesco, reciprocidad y redistribución</a:t>
            </a:r>
            <a:r>
              <a:rPr lang="es-BO" sz="2500" dirty="0"/>
              <a:t>”, en la actualidad los actores locales han estructurado una serie de estrategias y redes de mercados, para moverse y protegerse de relaciones mercantiles que tendían a subordinarlos, es así que  Harris et al. (1987) argumenta que estas “estrategias andinas se mueven en los márgenes que las fuerzas globales permiten, pero, a su vez, ponen límites a esas fuerzas e influyen sobre ellas, es decir que ellas se mueven en funciona a decisiones familiares, o sea, en base a formas de diversificación y división familiar del trabajo que, aunque implicaran participación en procesos de subordinación y precarización del empleo de una economía global, no lograban desestructurar la institucionalidad local (</a:t>
            </a:r>
            <a:r>
              <a:rPr lang="es-BO" sz="2500" dirty="0" err="1"/>
              <a:t>Dandler</a:t>
            </a:r>
            <a:r>
              <a:rPr lang="es-BO" sz="2500" dirty="0"/>
              <a:t> &amp; </a:t>
            </a:r>
            <a:r>
              <a:rPr lang="es-BO" sz="2500" dirty="0" err="1"/>
              <a:t>Medeiros</a:t>
            </a:r>
            <a:r>
              <a:rPr lang="es-BO" sz="2500" dirty="0"/>
              <a:t>, 1988</a:t>
            </a:r>
            <a:r>
              <a:rPr lang="es-BO" sz="2500" dirty="0" smtClean="0"/>
              <a:t>).</a:t>
            </a:r>
            <a:endParaRPr lang="es-BO" sz="2500" dirty="0"/>
          </a:p>
        </p:txBody>
      </p:sp>
      <p:pic>
        <p:nvPicPr>
          <p:cNvPr id="3074" name="Picture 2" descr="Resultado de imagen de empresas familiares en la paz bolivia"/>
          <p:cNvPicPr>
            <a:picLocks noChangeAspect="1" noChangeArrowheads="1"/>
          </p:cNvPicPr>
          <p:nvPr/>
        </p:nvPicPr>
        <p:blipFill>
          <a:blip r:embed="rId2"/>
          <a:srcRect/>
          <a:stretch>
            <a:fillRect/>
          </a:stretch>
        </p:blipFill>
        <p:spPr bwMode="auto">
          <a:xfrm>
            <a:off x="8024046" y="4451143"/>
            <a:ext cx="3234929" cy="2143140"/>
          </a:xfrm>
          <a:prstGeom prst="rect">
            <a:avLst/>
          </a:prstGeom>
          <a:noFill/>
        </p:spPr>
      </p:pic>
      <p:sp>
        <p:nvSpPr>
          <p:cNvPr id="5" name="2 Marcador de contenido"/>
          <p:cNvSpPr txBox="1">
            <a:spLocks/>
          </p:cNvSpPr>
          <p:nvPr/>
        </p:nvSpPr>
        <p:spPr>
          <a:xfrm>
            <a:off x="659027" y="4577421"/>
            <a:ext cx="6071417" cy="1890584"/>
          </a:xfrm>
          <a:prstGeom prst="rect">
            <a:avLst/>
          </a:prstGeom>
        </p:spPr>
        <p:txBody>
          <a:bodyPr vert="horz">
            <a:normAutofit fontScale="55000" lnSpcReduction="20000"/>
          </a:bodyPr>
          <a:lstStyle/>
          <a:p>
            <a:pPr marL="274320" indent="-274320" algn="just">
              <a:spcBef>
                <a:spcPts val="600"/>
              </a:spcBef>
              <a:buClr>
                <a:schemeClr val="accent1"/>
              </a:buClr>
              <a:buSzPct val="70000"/>
              <a:buFont typeface="Wingdings"/>
              <a:buChar char=""/>
              <a:defRPr/>
            </a:pPr>
            <a:r>
              <a:rPr lang="es-BO" sz="2500" dirty="0"/>
              <a:t>Esta forma de trabajo se reproduce en el cotidiano en el municipio es así que por ejemplo se trabaja en comercios relacionados a dotar de alimentación donde desde los abuelos hasta los nietos participan, en el proceso, así mismo se da en trabajos de carpintería y zapatería. La forma de  transmitir los conocimientos a sus hijos es mediante la transmisión oral, pero además van aunado a un proceso de capacitación que se les brinda mediante diferentes instancias de gobierno nacional o local o mediante organizaciones no gubernamentales</a:t>
            </a:r>
            <a:endParaRPr lang="es-BO" sz="2400" dirty="0"/>
          </a:p>
        </p:txBody>
      </p:sp>
    </p:spTree>
    <p:extLst>
      <p:ext uri="{BB962C8B-B14F-4D97-AF65-F5344CB8AC3E}">
        <p14:creationId xmlns:p14="http://schemas.microsoft.com/office/powerpoint/2010/main" val="2299048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07342" y="733168"/>
            <a:ext cx="8258204" cy="917596"/>
          </a:xfrm>
        </p:spPr>
        <p:txBody>
          <a:bodyPr>
            <a:normAutofit fontScale="90000"/>
          </a:bodyPr>
          <a:lstStyle/>
          <a:p>
            <a:r>
              <a:rPr lang="es-BO" sz="2000" b="1" dirty="0">
                <a:solidFill>
                  <a:schemeClr val="bg1"/>
                </a:solidFill>
              </a:rPr>
              <a:t>2) Cómo y hasta qué punto este trabajo caracteriza a los actores económicos en la economía Boliviana y específicamente  a los actores de la economía popular en la ciudad de La Paz?</a:t>
            </a:r>
            <a:endParaRPr lang="es-BO" b="1" dirty="0">
              <a:solidFill>
                <a:schemeClr val="bg1"/>
              </a:solidFill>
            </a:endParaRPr>
          </a:p>
        </p:txBody>
      </p:sp>
      <p:sp>
        <p:nvSpPr>
          <p:cNvPr id="3" name="2 Marcador de contenido"/>
          <p:cNvSpPr>
            <a:spLocks noGrp="1"/>
          </p:cNvSpPr>
          <p:nvPr>
            <p:ph sz="quarter" idx="1"/>
          </p:nvPr>
        </p:nvSpPr>
        <p:spPr>
          <a:xfrm>
            <a:off x="551406" y="2191264"/>
            <a:ext cx="11368745" cy="4547287"/>
          </a:xfrm>
        </p:spPr>
        <p:txBody>
          <a:bodyPr>
            <a:noAutofit/>
          </a:bodyPr>
          <a:lstStyle/>
          <a:p>
            <a:pPr>
              <a:buNone/>
            </a:pPr>
            <a:r>
              <a:rPr lang="es-BO" sz="1100" dirty="0"/>
              <a:t>El trabajo pone énfasis en  las múltiples escalas y capas de la economía popular y su relación  entre </a:t>
            </a:r>
            <a:r>
              <a:rPr lang="es-BO" sz="1100" b="1" i="1" dirty="0"/>
              <a:t>lógicas locales y globales</a:t>
            </a:r>
            <a:r>
              <a:rPr lang="es-BO" sz="1100" dirty="0"/>
              <a:t>.</a:t>
            </a:r>
          </a:p>
          <a:p>
            <a:r>
              <a:rPr lang="es-BO" sz="1100" dirty="0"/>
              <a:t>Cuales las fortalezas de esta caracterización? La penetración de la economía global en las comunidades y las regiones históricamente desarticuladas del país, con sus procesos </a:t>
            </a:r>
            <a:r>
              <a:rPr lang="es-BO" sz="1100" dirty="0" err="1"/>
              <a:t>desterritorializantes</a:t>
            </a:r>
            <a:r>
              <a:rPr lang="es-BO" sz="1100" dirty="0"/>
              <a:t> y de precarización, ha sido acompañada por formas </a:t>
            </a:r>
            <a:r>
              <a:rPr lang="es-BO" sz="1100" dirty="0" err="1"/>
              <a:t>de“reterritorializacion</a:t>
            </a:r>
            <a:r>
              <a:rPr lang="es-BO" sz="1100" dirty="0"/>
              <a:t>”, que reactivan y readaptan estructuras e institucionalidades “tradicionales”. Estas dinámicas abarcan desde la comunidad a los “intercambios transversales”, desde la familia con múltiples domicilios al trajinante capaz de abrir mercados y conectar espacios de un país económicamente desarticulado. Cooperativas, comunidades, gremios, asociaciones de productores y fraternidades religiosas, acostumbradas durante siglos a operar en contextos de subordinación y exclusión en el contacto con los procesos exclusivos y fragmentarios de la economía global moderna, han aprovechado su ingenio subalterno (Escobar, 2001) para posicionarse creativamente en momentos de crisis institucional, como proveedores de servicios, de redes de seguridad social y económica, y promotores de formas de </a:t>
            </a:r>
            <a:r>
              <a:rPr lang="es-BO" sz="1100" dirty="0" err="1"/>
              <a:t>reterritorializacion</a:t>
            </a:r>
            <a:r>
              <a:rPr lang="es-BO" sz="1100" dirty="0"/>
              <a:t> en espacios abandonados por instituciones oficiales en retirada.</a:t>
            </a:r>
          </a:p>
          <a:p>
            <a:r>
              <a:rPr lang="es-BO" sz="1100" dirty="0"/>
              <a:t>Cuáles las implicaciones? La exclusión de una economía oficial, vinculada más a los mercados de exportación que a la realidad local ha generado que grupos de emprendedores populares hayan apostado por formas de articulación entre ellos que potencian las capacidades locales.  Estas formas de articulación generan encadenamientos de actividades y mercados que han logrado expandirse hacia barrios, regiones y territorios desatendidos por la economía oficial de enclave y protegerse de los efectos entorpecedores causados tanto por la incursión de las instituciones oficiales como del capital transnacional.</a:t>
            </a:r>
          </a:p>
          <a:p>
            <a:pPr>
              <a:buNone/>
            </a:pPr>
            <a:r>
              <a:rPr lang="es-BO" sz="1100" dirty="0"/>
              <a:t>	Economías familiares que como la familia </a:t>
            </a:r>
            <a:r>
              <a:rPr lang="es-BO" sz="1100" dirty="0" err="1"/>
              <a:t>Limachi</a:t>
            </a:r>
            <a:r>
              <a:rPr lang="es-BO" sz="1100" dirty="0"/>
              <a:t> que unen lo formal de lo informal, lo social de lo económico o lo productivo de lo comercial. Estos actores viven la actividad económica desde las relaciones sociales cotidianas entre familiares, coterráneos y otro tipo de institucionalidades </a:t>
            </a:r>
            <a:r>
              <a:rPr lang="es-BO" sz="1100" dirty="0" err="1"/>
              <a:t>translocales</a:t>
            </a:r>
            <a:r>
              <a:rPr lang="es-BO" sz="1100" dirty="0"/>
              <a:t>, lo que les permite establecer relaciones de confianza para hacer frente a un campo económico fluido y dinámico. Por tanto, tales actores desafían la noción del actor económico atomizado, que hace frente a procesos económicos intentando maximizar un bienestar privado.</a:t>
            </a:r>
          </a:p>
          <a:p>
            <a:r>
              <a:rPr lang="es-BO" sz="1100" dirty="0"/>
              <a:t> Cuáles las limitaciones...? (vacios, </a:t>
            </a:r>
            <a:r>
              <a:rPr lang="es-BO" sz="1100" dirty="0" err="1"/>
              <a:t>etc</a:t>
            </a:r>
            <a:r>
              <a:rPr lang="es-BO" sz="1100" dirty="0"/>
              <a:t>)Los actores económicos populares mantienen formas importantes de anclaje en el contexto y en la realidad local, tanto en términos de posibilidades y limitaciones económicas como en términos de conocimientos. Que conlleva una reinversión, que genera flexibilidad y cautela con formulas económicas, recetas de desarrollo y estándares productivos que además genera modalidades de relacionamientos socioeconómicos propios. Traduciéndose en formas de gestión de negocio y en términos de posicionamiento socioeconómico de los actores económicos populares en su intento de manejarse, legitimarse y afirmarse.</a:t>
            </a:r>
          </a:p>
        </p:txBody>
      </p:sp>
    </p:spTree>
    <p:extLst>
      <p:ext uri="{BB962C8B-B14F-4D97-AF65-F5344CB8AC3E}">
        <p14:creationId xmlns:p14="http://schemas.microsoft.com/office/powerpoint/2010/main" val="3691964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44859" y="650895"/>
            <a:ext cx="8258204" cy="1143000"/>
          </a:xfrm>
        </p:spPr>
        <p:txBody>
          <a:bodyPr>
            <a:normAutofit fontScale="90000"/>
          </a:bodyPr>
          <a:lstStyle/>
          <a:p>
            <a:r>
              <a:rPr lang="es-BO" sz="2700" b="1" dirty="0">
                <a:solidFill>
                  <a:schemeClr val="bg1"/>
                </a:solidFill>
              </a:rPr>
              <a:t>3) Cómo y hasta que punto esta caracterización cambia la forma  de pensar en las políticas públicas a nivel nacional y a nivel de municipio?</a:t>
            </a:r>
            <a:endParaRPr lang="es-BO" b="1" dirty="0">
              <a:solidFill>
                <a:schemeClr val="bg1"/>
              </a:solidFill>
            </a:endParaRPr>
          </a:p>
        </p:txBody>
      </p:sp>
      <p:sp>
        <p:nvSpPr>
          <p:cNvPr id="3" name="2 Marcador de contenido"/>
          <p:cNvSpPr>
            <a:spLocks noGrp="1"/>
          </p:cNvSpPr>
          <p:nvPr>
            <p:ph sz="quarter" idx="1"/>
          </p:nvPr>
        </p:nvSpPr>
        <p:spPr>
          <a:xfrm>
            <a:off x="329513" y="2456935"/>
            <a:ext cx="7066144" cy="4298092"/>
          </a:xfrm>
        </p:spPr>
        <p:txBody>
          <a:bodyPr>
            <a:noAutofit/>
          </a:bodyPr>
          <a:lstStyle/>
          <a:p>
            <a:r>
              <a:rPr lang="es-BO" sz="1600" dirty="0"/>
              <a:t>El núcleo central del desarrollo económico popular paceño giraría entre lógicas étnicas y practicas capitalistas, en varios casos exitosas. Los sectores populares </a:t>
            </a:r>
            <a:r>
              <a:rPr lang="es-BO" sz="1600" dirty="0" err="1"/>
              <a:t>aymaras</a:t>
            </a:r>
            <a:r>
              <a:rPr lang="es-BO" sz="1600" dirty="0"/>
              <a:t> que conforman una elite económica, cuyas expresiones festivas patronales, en expresan del momento económico por el cual atraviesan en sus trayectorias de vinculación con el capital transnacional, ya sea como mano de obra en los mercados de la manufactura en las ciudades de Buenos Aires o Sao Paulo o en tanto relacionamiento comercial de importación de productos chinos y su distribución y manejo en los mercados internos nacionales.</a:t>
            </a:r>
          </a:p>
          <a:p>
            <a:r>
              <a:rPr lang="es-BO" sz="1600" dirty="0"/>
              <a:t>Por lo tanto adaptado a esa realidad las políticas públicas deberían reorientarse hacia la capacidad de adecuar al municipio a esa realidad económica y no tratar de establecer normas que en la práctica no será aceptada, además considerando que la política pública debe ser apropiada por la sociedad no puede solamente ser propuesta des de el gobierno.</a:t>
            </a:r>
          </a:p>
        </p:txBody>
      </p:sp>
      <p:pic>
        <p:nvPicPr>
          <p:cNvPr id="1026" name="Picture 2" descr="Resultado de imagen de bailarines} en la paz bolivia"/>
          <p:cNvPicPr>
            <a:picLocks noChangeAspect="1" noChangeArrowheads="1"/>
          </p:cNvPicPr>
          <p:nvPr/>
        </p:nvPicPr>
        <p:blipFill>
          <a:blip r:embed="rId2"/>
          <a:srcRect l="17048" t="4584" r="39871" b="8789"/>
          <a:stretch>
            <a:fillRect/>
          </a:stretch>
        </p:blipFill>
        <p:spPr bwMode="auto">
          <a:xfrm>
            <a:off x="8633143" y="2697754"/>
            <a:ext cx="2539841" cy="3500462"/>
          </a:xfrm>
          <a:prstGeom prst="rect">
            <a:avLst/>
          </a:prstGeom>
          <a:noFill/>
        </p:spPr>
      </p:pic>
    </p:spTree>
    <p:extLst>
      <p:ext uri="{BB962C8B-B14F-4D97-AF65-F5344CB8AC3E}">
        <p14:creationId xmlns:p14="http://schemas.microsoft.com/office/powerpoint/2010/main" val="23892943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de reuniones Ion">
  <a:themeElements>
    <a:clrScheme name="Sala de reuniones 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Sala de reuniones 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a de reuniones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59</TotalTime>
  <Words>901</Words>
  <Application>Microsoft Office PowerPoint</Application>
  <PresentationFormat>Personalizado</PresentationFormat>
  <Paragraphs>58</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Sala de reuniones Ion</vt:lpstr>
      <vt:lpstr>Análisis Economía Popular</vt:lpstr>
      <vt:lpstr>PUNTOS CLAVE</vt:lpstr>
      <vt:lpstr>RESULTADOS ROBRESALIENTES</vt:lpstr>
      <vt:lpstr>RESULTADOS ROBRESALIENTES</vt:lpstr>
      <vt:lpstr>CONCLUSIONES </vt:lpstr>
      <vt:lpstr>1) Que se entiende y cómo se caracteriza la “institucionalidad de los emprendedores populares’ en este trabajo?  Explicar esta institucionalidad con ejemplos de este trabajo</vt:lpstr>
      <vt:lpstr>2) Cómo y hasta qué punto este trabajo caracteriza a los actores económicos en la economía Boliviana y específicamente  a los actores de la economía popular en la ciudad de La Paz?</vt:lpstr>
      <vt:lpstr>3) Cómo y hasta que punto esta caracterización cambia la forma  de pensar en las políticas públicas a nivel nacional y a nivel de municipio?</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Análisis Economía Popular</dc:title>
  <dc:creator>Hermi Cristina Aliaga Vaca</dc:creator>
  <cp:lastModifiedBy>pc</cp:lastModifiedBy>
  <cp:revision>8</cp:revision>
  <dcterms:created xsi:type="dcterms:W3CDTF">2017-08-14T21:22:35Z</dcterms:created>
  <dcterms:modified xsi:type="dcterms:W3CDTF">2017-08-14T22:58:14Z</dcterms:modified>
</cp:coreProperties>
</file>