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26" autoAdjust="0"/>
    <p:restoredTop sz="94660"/>
  </p:normalViewPr>
  <p:slideViewPr>
    <p:cSldViewPr snapToGrid="0">
      <p:cViewPr varScale="1">
        <p:scale>
          <a:sx n="71" d="100"/>
          <a:sy n="71" d="100"/>
        </p:scale>
        <p:origin x="140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324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0744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845093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39442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9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81412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03736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169725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B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074556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5451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728165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481D357-EC58-4B84-8406-BBC236D0B2F9}" type="datetimeFigureOut">
              <a:rPr lang="es-BO" smtClean="0"/>
              <a:t>14/8/2017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F73C947-F406-404D-AE52-E33DB18789C9}" type="slidenum">
              <a:rPr lang="es-BO" smtClean="0"/>
              <a:t>‹Nº›</a:t>
            </a:fld>
            <a:endParaRPr lang="es-BO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3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9159" y="83343"/>
            <a:ext cx="5904118" cy="381253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501446" y="4232788"/>
            <a:ext cx="7934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5400" b="1" dirty="0" smtClean="0">
                <a:solidFill>
                  <a:srgbClr val="FF0000"/>
                </a:solidFill>
              </a:rPr>
              <a:t>LA ECONOMIA POPULAR EN BOLIVIA</a:t>
            </a:r>
            <a:endParaRPr lang="es-BO" sz="54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Imagen relacionada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5384" y="2009774"/>
            <a:ext cx="2833584" cy="188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426" y="216962"/>
            <a:ext cx="2857500" cy="1792811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5653910" y="6324024"/>
            <a:ext cx="3460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BO" sz="1600" b="1" dirty="0" smtClean="0">
                <a:solidFill>
                  <a:schemeClr val="bg1"/>
                </a:solidFill>
              </a:rPr>
              <a:t>TRUJILLO BALBOA JIMENA LUISA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BO" sz="1600" b="1" dirty="0">
                <a:solidFill>
                  <a:schemeClr val="bg1"/>
                </a:solidFill>
              </a:rPr>
              <a:t>PAREDES PILLCO INGRID MARIANA</a:t>
            </a:r>
          </a:p>
        </p:txBody>
      </p:sp>
    </p:spTree>
    <p:extLst>
      <p:ext uri="{BB962C8B-B14F-4D97-AF65-F5344CB8AC3E}">
        <p14:creationId xmlns:p14="http://schemas.microsoft.com/office/powerpoint/2010/main" val="268153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40418" y="3789404"/>
            <a:ext cx="1545408" cy="833974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6982924" y="3549157"/>
            <a:ext cx="1210994" cy="28471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1" name="Rectángulo 10"/>
          <p:cNvSpPr/>
          <p:nvPr/>
        </p:nvSpPr>
        <p:spPr>
          <a:xfrm>
            <a:off x="3997326" y="3549157"/>
            <a:ext cx="1210994" cy="28471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0" name="Rectángulo 9"/>
          <p:cNvSpPr/>
          <p:nvPr/>
        </p:nvSpPr>
        <p:spPr>
          <a:xfrm>
            <a:off x="1101375" y="3559908"/>
            <a:ext cx="1121347" cy="28471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4" name="CuadroTexto 3"/>
          <p:cNvSpPr txBox="1"/>
          <p:nvPr/>
        </p:nvSpPr>
        <p:spPr>
          <a:xfrm>
            <a:off x="313267" y="138071"/>
            <a:ext cx="84426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BO" b="1" dirty="0">
                <a:solidFill>
                  <a:srgbClr val="FF0000"/>
                </a:solidFill>
              </a:rPr>
              <a:t>¿Cómo se entiende y cómo se caracteriza la “institucionalidad de los emprendedores populares” en este trabajo? Explicar esta institucionalidad con ejemplos de este trabajo.</a:t>
            </a:r>
          </a:p>
        </p:txBody>
      </p:sp>
      <p:sp>
        <p:nvSpPr>
          <p:cNvPr id="5" name="CuadroTexto 4"/>
          <p:cNvSpPr txBox="1"/>
          <p:nvPr/>
        </p:nvSpPr>
        <p:spPr>
          <a:xfrm rot="16200000">
            <a:off x="393543" y="4543337"/>
            <a:ext cx="24742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b="1" dirty="0" smtClean="0">
                <a:solidFill>
                  <a:srgbClr val="002060"/>
                </a:solidFill>
              </a:rPr>
              <a:t>GENERAR </a:t>
            </a:r>
            <a:r>
              <a:rPr lang="es-BO" b="1" dirty="0" smtClean="0">
                <a:solidFill>
                  <a:schemeClr val="bg1"/>
                </a:solidFill>
              </a:rPr>
              <a:t>FORMAS INTERNAS DE CONTROL </a:t>
            </a:r>
            <a:r>
              <a:rPr lang="es-BO" b="1" dirty="0" smtClean="0">
                <a:solidFill>
                  <a:srgbClr val="002060"/>
                </a:solidFill>
              </a:rPr>
              <a:t>PARA FUNCIONAR</a:t>
            </a:r>
            <a:endParaRPr lang="es-BO" b="1" dirty="0">
              <a:solidFill>
                <a:srgbClr val="002060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 rot="16200000">
            <a:off x="3517814" y="4521833"/>
            <a:ext cx="21838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b="1" dirty="0" smtClean="0">
                <a:solidFill>
                  <a:schemeClr val="bg1"/>
                </a:solidFill>
              </a:rPr>
              <a:t>FORTALECER SUS PROPIOS  SISTEMAS PRODUCTIVOS</a:t>
            </a:r>
            <a:endParaRPr lang="es-BO" b="1" dirty="0">
              <a:solidFill>
                <a:schemeClr val="bg1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 rot="16200000">
            <a:off x="6293581" y="4537975"/>
            <a:ext cx="24204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b="1" dirty="0" smtClean="0">
                <a:solidFill>
                  <a:srgbClr val="002060"/>
                </a:solidFill>
              </a:rPr>
              <a:t>DEFINIR </a:t>
            </a:r>
            <a:r>
              <a:rPr lang="es-BO" b="1" dirty="0" smtClean="0">
                <a:solidFill>
                  <a:schemeClr val="bg1"/>
                </a:solidFill>
              </a:rPr>
              <a:t>MODALIDADES PROPIAS DE EMPRESA</a:t>
            </a:r>
            <a:endParaRPr lang="es-BO" b="1" dirty="0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14394" y="6396335"/>
            <a:ext cx="8714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FFFF0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C    A    P    A    C    I    D    A    D</a:t>
            </a:r>
            <a:endParaRPr lang="es-BO" sz="2400" b="1" dirty="0">
              <a:solidFill>
                <a:srgbClr val="FFFF00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233954" y="1215604"/>
            <a:ext cx="2781387" cy="22889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4625">
              <a:buFontTx/>
              <a:buChar char="-"/>
            </a:pPr>
            <a:r>
              <a:rPr lang="es-BO" sz="1300" dirty="0">
                <a:solidFill>
                  <a:srgbClr val="002060"/>
                </a:solidFill>
              </a:rPr>
              <a:t>Entramado de </a:t>
            </a:r>
            <a:r>
              <a:rPr lang="es-BO" sz="1300" b="1" dirty="0">
                <a:solidFill>
                  <a:srgbClr val="002060"/>
                </a:solidFill>
              </a:rPr>
              <a:t>organizaciones</a:t>
            </a:r>
            <a:r>
              <a:rPr lang="es-BO" sz="1300" dirty="0">
                <a:solidFill>
                  <a:srgbClr val="002060"/>
                </a:solidFill>
              </a:rPr>
              <a:t>: comunidad, gremio, fraternidad, </a:t>
            </a:r>
            <a:r>
              <a:rPr lang="es-BO" sz="1300" dirty="0" smtClean="0">
                <a:solidFill>
                  <a:srgbClr val="002060"/>
                </a:solidFill>
              </a:rPr>
              <a:t>juntas vecinales, etc.</a:t>
            </a:r>
          </a:p>
          <a:p>
            <a:pPr marL="174625" indent="-174625">
              <a:buFontTx/>
              <a:buChar char="-"/>
            </a:pPr>
            <a:endParaRPr lang="es-BO" sz="1300" dirty="0">
              <a:solidFill>
                <a:srgbClr val="002060"/>
              </a:solidFill>
            </a:endParaRPr>
          </a:p>
          <a:p>
            <a:pPr marL="174625" indent="-174625">
              <a:buFontTx/>
              <a:buChar char="-"/>
            </a:pPr>
            <a:r>
              <a:rPr lang="es-BO" sz="1300" b="1" dirty="0">
                <a:solidFill>
                  <a:srgbClr val="002060"/>
                </a:solidFill>
              </a:rPr>
              <a:t>Provisión</a:t>
            </a:r>
            <a:r>
              <a:rPr lang="es-BO" sz="1300" dirty="0">
                <a:solidFill>
                  <a:srgbClr val="002060"/>
                </a:solidFill>
              </a:rPr>
              <a:t> de servicios socioeconómicos: limpieza, seguridad, </a:t>
            </a:r>
            <a:r>
              <a:rPr lang="es-BO" sz="1300" dirty="0" smtClean="0">
                <a:solidFill>
                  <a:srgbClr val="002060"/>
                </a:solidFill>
              </a:rPr>
              <a:t>reinversión, etc</a:t>
            </a:r>
            <a:r>
              <a:rPr lang="es-BO" sz="1300" dirty="0">
                <a:solidFill>
                  <a:srgbClr val="002060"/>
                </a:solidFill>
              </a:rPr>
              <a:t>.</a:t>
            </a:r>
          </a:p>
          <a:p>
            <a:endParaRPr lang="es-BO" sz="1300" dirty="0">
              <a:solidFill>
                <a:srgbClr val="002060"/>
              </a:solidFill>
            </a:endParaRPr>
          </a:p>
        </p:txBody>
      </p:sp>
      <p:sp>
        <p:nvSpPr>
          <p:cNvPr id="19" name="Rectángulo redondeado 18"/>
          <p:cNvSpPr/>
          <p:nvPr/>
        </p:nvSpPr>
        <p:spPr>
          <a:xfrm>
            <a:off x="3180926" y="1215604"/>
            <a:ext cx="2781387" cy="22889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4625">
              <a:buFontTx/>
              <a:buChar char="-"/>
            </a:pPr>
            <a:r>
              <a:rPr lang="es-BO" sz="1300" dirty="0" smtClean="0">
                <a:solidFill>
                  <a:srgbClr val="002060"/>
                </a:solidFill>
              </a:rPr>
              <a:t>Sectores que </a:t>
            </a:r>
            <a:r>
              <a:rPr lang="es-BO" sz="1300" b="1" dirty="0" smtClean="0">
                <a:solidFill>
                  <a:srgbClr val="002060"/>
                </a:solidFill>
              </a:rPr>
              <a:t>reinvierten</a:t>
            </a:r>
            <a:r>
              <a:rPr lang="es-BO" sz="1300" dirty="0" smtClean="0">
                <a:solidFill>
                  <a:srgbClr val="002060"/>
                </a:solidFill>
              </a:rPr>
              <a:t> sus ingresos en actividades económicas del país</a:t>
            </a:r>
          </a:p>
          <a:p>
            <a:pPr marL="174625" indent="-174625">
              <a:buFontTx/>
              <a:buChar char="-"/>
            </a:pPr>
            <a:endParaRPr lang="es-BO" sz="1300" dirty="0" smtClean="0">
              <a:solidFill>
                <a:srgbClr val="002060"/>
              </a:solidFill>
            </a:endParaRPr>
          </a:p>
          <a:p>
            <a:pPr marL="174625" indent="-174625">
              <a:buFontTx/>
              <a:buChar char="-"/>
            </a:pPr>
            <a:r>
              <a:rPr lang="es-BO" sz="1300" dirty="0" smtClean="0">
                <a:solidFill>
                  <a:srgbClr val="002060"/>
                </a:solidFill>
              </a:rPr>
              <a:t>Vinculación local a lo global: globalización de </a:t>
            </a:r>
            <a:r>
              <a:rPr lang="es-BO" sz="1300" b="1" dirty="0" smtClean="0">
                <a:solidFill>
                  <a:srgbClr val="002060"/>
                </a:solidFill>
              </a:rPr>
              <a:t>abajo hacia arriba</a:t>
            </a:r>
          </a:p>
          <a:p>
            <a:pPr marL="174625" indent="-174625">
              <a:buFontTx/>
              <a:buChar char="-"/>
            </a:pPr>
            <a:endParaRPr lang="es-BO" sz="1300" b="1" dirty="0" smtClean="0">
              <a:solidFill>
                <a:srgbClr val="002060"/>
              </a:solidFill>
            </a:endParaRPr>
          </a:p>
          <a:p>
            <a:pPr marL="174625" indent="-174625">
              <a:buFontTx/>
              <a:buChar char="-"/>
            </a:pPr>
            <a:r>
              <a:rPr lang="es-BO" sz="1300" dirty="0" smtClean="0">
                <a:solidFill>
                  <a:srgbClr val="002060"/>
                </a:solidFill>
              </a:rPr>
              <a:t>Definición de </a:t>
            </a:r>
            <a:r>
              <a:rPr lang="es-BO" sz="1300" b="1" dirty="0" smtClean="0">
                <a:solidFill>
                  <a:srgbClr val="002060"/>
                </a:solidFill>
              </a:rPr>
              <a:t>prácticas y modalidades financieras </a:t>
            </a:r>
            <a:r>
              <a:rPr lang="es-BO" sz="1300" dirty="0" smtClean="0">
                <a:solidFill>
                  <a:srgbClr val="002060"/>
                </a:solidFill>
              </a:rPr>
              <a:t>incluso para la Banca Nacional</a:t>
            </a:r>
          </a:p>
          <a:p>
            <a:pPr marL="174625" indent="-174625">
              <a:buFontTx/>
              <a:buChar char="-"/>
            </a:pPr>
            <a:endParaRPr lang="es-BO" sz="1300" dirty="0" smtClean="0">
              <a:solidFill>
                <a:srgbClr val="002060"/>
              </a:solidFill>
            </a:endParaRPr>
          </a:p>
        </p:txBody>
      </p:sp>
      <p:sp>
        <p:nvSpPr>
          <p:cNvPr id="20" name="Rectángulo redondeado 19"/>
          <p:cNvSpPr/>
          <p:nvPr/>
        </p:nvSpPr>
        <p:spPr>
          <a:xfrm>
            <a:off x="6113122" y="1216981"/>
            <a:ext cx="2781387" cy="22889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4625">
              <a:buFontTx/>
              <a:buChar char="-"/>
            </a:pPr>
            <a:r>
              <a:rPr lang="es-BO" sz="1300" dirty="0" smtClean="0">
                <a:solidFill>
                  <a:srgbClr val="002060"/>
                </a:solidFill>
              </a:rPr>
              <a:t>Apuesta por la </a:t>
            </a:r>
            <a:r>
              <a:rPr lang="es-BO" sz="1300" b="1" dirty="0" smtClean="0">
                <a:solidFill>
                  <a:srgbClr val="002060"/>
                </a:solidFill>
              </a:rPr>
              <a:t>autonomía</a:t>
            </a:r>
            <a:r>
              <a:rPr lang="es-BO" sz="1300" dirty="0" smtClean="0">
                <a:solidFill>
                  <a:srgbClr val="002060"/>
                </a:solidFill>
              </a:rPr>
              <a:t> que se apoya en articulaciones estratégicas con el capital transnacional </a:t>
            </a:r>
          </a:p>
          <a:p>
            <a:pPr marL="174625" indent="-174625">
              <a:buFontTx/>
              <a:buChar char="-"/>
            </a:pPr>
            <a:r>
              <a:rPr lang="es-BO" sz="1300" dirty="0" smtClean="0">
                <a:solidFill>
                  <a:srgbClr val="002060"/>
                </a:solidFill>
              </a:rPr>
              <a:t>Desarrollo de la </a:t>
            </a:r>
            <a:r>
              <a:rPr lang="es-BO" sz="1300" b="1" dirty="0" smtClean="0">
                <a:solidFill>
                  <a:srgbClr val="002060"/>
                </a:solidFill>
              </a:rPr>
              <a:t>pequeña y  mediana </a:t>
            </a:r>
            <a:r>
              <a:rPr lang="es-BO" sz="1300" dirty="0" smtClean="0">
                <a:solidFill>
                  <a:srgbClr val="002060"/>
                </a:solidFill>
              </a:rPr>
              <a:t>empresa</a:t>
            </a:r>
          </a:p>
          <a:p>
            <a:pPr marL="174625" indent="-174625">
              <a:buFontTx/>
              <a:buChar char="-"/>
            </a:pPr>
            <a:r>
              <a:rPr lang="es-BO" sz="1300" dirty="0" smtClean="0">
                <a:solidFill>
                  <a:srgbClr val="002060"/>
                </a:solidFill>
              </a:rPr>
              <a:t>Conglomerados de empresas con múltiples </a:t>
            </a:r>
            <a:r>
              <a:rPr lang="es-BO" sz="1300" b="1" dirty="0" smtClean="0">
                <a:solidFill>
                  <a:srgbClr val="002060"/>
                </a:solidFill>
              </a:rPr>
              <a:t>dimensiones</a:t>
            </a:r>
          </a:p>
          <a:p>
            <a:pPr marL="174625" indent="-174625">
              <a:buFontTx/>
              <a:buChar char="-"/>
            </a:pPr>
            <a:r>
              <a:rPr lang="es-BO" sz="1300" dirty="0" smtClean="0">
                <a:solidFill>
                  <a:srgbClr val="002060"/>
                </a:solidFill>
              </a:rPr>
              <a:t>Flexibilidad laboral: confección, producción, comercialización, importación, etc.</a:t>
            </a:r>
            <a:endParaRPr lang="es-BO" sz="1300" dirty="0">
              <a:solidFill>
                <a:srgbClr val="002060"/>
              </a:solidFill>
            </a:endParaRP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01" y="3673046"/>
            <a:ext cx="1023408" cy="950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14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6475" y="93266"/>
            <a:ext cx="85835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BO" b="1" dirty="0" smtClean="0">
                <a:solidFill>
                  <a:srgbClr val="FF0000"/>
                </a:solidFill>
              </a:rPr>
              <a:t>¿Cómo y hasta qué punto este trabajo caracteriza a los actores económicos en la economía boliviana y específicamente a los actores en la economía popular en la ciudad de La Paz?</a:t>
            </a:r>
            <a:endParaRPr lang="es-BO" b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268361" y="2095743"/>
            <a:ext cx="1637071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BO" dirty="0" smtClean="0"/>
              <a:t>PRODUCTORES</a:t>
            </a:r>
            <a:endParaRPr lang="es-BO" dirty="0"/>
          </a:p>
        </p:txBody>
      </p:sp>
      <p:sp>
        <p:nvSpPr>
          <p:cNvPr id="6" name="CuadroTexto 5"/>
          <p:cNvSpPr txBox="1"/>
          <p:nvPr/>
        </p:nvSpPr>
        <p:spPr>
          <a:xfrm>
            <a:off x="5427405" y="2095743"/>
            <a:ext cx="2256505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BO" dirty="0" smtClean="0"/>
              <a:t>CONSORCIOS CHINOS</a:t>
            </a:r>
            <a:endParaRPr lang="es-BO" dirty="0"/>
          </a:p>
        </p:txBody>
      </p:sp>
      <p:sp>
        <p:nvSpPr>
          <p:cNvPr id="7" name="CuadroTexto 6"/>
          <p:cNvSpPr txBox="1"/>
          <p:nvPr/>
        </p:nvSpPr>
        <p:spPr>
          <a:xfrm>
            <a:off x="3347883" y="2111113"/>
            <a:ext cx="1740311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BO" dirty="0" smtClean="0"/>
              <a:t>IMPORTADORES</a:t>
            </a:r>
            <a:endParaRPr lang="es-BO" dirty="0"/>
          </a:p>
        </p:txBody>
      </p:sp>
      <p:sp>
        <p:nvSpPr>
          <p:cNvPr id="8" name="Elipse 7"/>
          <p:cNvSpPr/>
          <p:nvPr/>
        </p:nvSpPr>
        <p:spPr>
          <a:xfrm>
            <a:off x="1268361" y="945829"/>
            <a:ext cx="2374490" cy="8996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 smtClean="0"/>
              <a:t>ACTORES ECONOMICOS</a:t>
            </a:r>
            <a:endParaRPr lang="es-BO" dirty="0"/>
          </a:p>
        </p:txBody>
      </p:sp>
      <p:sp>
        <p:nvSpPr>
          <p:cNvPr id="9" name="CuadroTexto 8"/>
          <p:cNvSpPr txBox="1"/>
          <p:nvPr/>
        </p:nvSpPr>
        <p:spPr>
          <a:xfrm>
            <a:off x="5213552" y="997138"/>
            <a:ext cx="29939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BO" dirty="0" smtClean="0"/>
              <a:t>DIMENSION ECONOMICA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BO" dirty="0" smtClean="0"/>
              <a:t>DIMENSION POLITICA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BO" dirty="0" smtClean="0"/>
              <a:t>DIMENSION SOCIAL</a:t>
            </a:r>
            <a:endParaRPr lang="es-BO" dirty="0"/>
          </a:p>
        </p:txBody>
      </p:sp>
      <p:sp>
        <p:nvSpPr>
          <p:cNvPr id="10" name="Flecha derecha 9"/>
          <p:cNvSpPr/>
          <p:nvPr/>
        </p:nvSpPr>
        <p:spPr>
          <a:xfrm>
            <a:off x="3790334" y="1147632"/>
            <a:ext cx="1275735" cy="5695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100" b="1" dirty="0" smtClean="0">
                <a:solidFill>
                  <a:srgbClr val="002060"/>
                </a:solidFill>
              </a:rPr>
              <a:t>VITAL IMPORTANCIA</a:t>
            </a:r>
            <a:endParaRPr lang="es-BO" sz="1100" b="1" dirty="0">
              <a:solidFill>
                <a:srgbClr val="002060"/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883" y="2609017"/>
            <a:ext cx="2307506" cy="1968904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3178275" y="3410103"/>
            <a:ext cx="24998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4000" b="1" dirty="0" smtClean="0">
                <a:solidFill>
                  <a:srgbClr val="FF0000"/>
                </a:solidFill>
              </a:rPr>
              <a:t>SINERGIA</a:t>
            </a:r>
            <a:endParaRPr lang="es-BO" sz="4000" b="1" dirty="0">
              <a:solidFill>
                <a:srgbClr val="FF0000"/>
              </a:solidFill>
            </a:endParaRPr>
          </a:p>
        </p:txBody>
      </p:sp>
      <p:cxnSp>
        <p:nvCxnSpPr>
          <p:cNvPr id="15" name="Conector recto de flecha 14"/>
          <p:cNvCxnSpPr/>
          <p:nvPr/>
        </p:nvCxnSpPr>
        <p:spPr>
          <a:xfrm>
            <a:off x="2344994" y="2609017"/>
            <a:ext cx="840658" cy="576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 flipH="1">
            <a:off x="5427405" y="2554187"/>
            <a:ext cx="1106130" cy="766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4247534" y="2554187"/>
            <a:ext cx="0" cy="218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/>
          <p:cNvSpPr txBox="1"/>
          <p:nvPr/>
        </p:nvSpPr>
        <p:spPr>
          <a:xfrm>
            <a:off x="250723" y="4585141"/>
            <a:ext cx="2492478" cy="189282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BO" b="1" dirty="0" smtClean="0">
                <a:solidFill>
                  <a:srgbClr val="FF0000"/>
                </a:solidFill>
              </a:rPr>
              <a:t>FORTALEZAS</a:t>
            </a:r>
          </a:p>
          <a:p>
            <a:endParaRPr lang="es-BO" sz="1100" b="1" dirty="0">
              <a:solidFill>
                <a:srgbClr val="002060"/>
              </a:solidFill>
            </a:endParaRP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SISTEMAS PRODUCTIVOS FORTALECIDOS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COMPETITIVIDAD 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KNOW HOW ECONOMICO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CAPACIDAD DE DEFINIR MODALIDADES PROPIAS DE EMPRESA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FLEXIBILIDAD LABORAL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2905433" y="4577921"/>
            <a:ext cx="3030790" cy="20621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BO" b="1" dirty="0" smtClean="0">
                <a:solidFill>
                  <a:srgbClr val="FF0000"/>
                </a:solidFill>
              </a:rPr>
              <a:t>IMPLICACIONES</a:t>
            </a:r>
          </a:p>
          <a:p>
            <a:endParaRPr lang="es-BO" sz="1100" b="1" dirty="0">
              <a:solidFill>
                <a:srgbClr val="002060"/>
              </a:solidFill>
            </a:endParaRP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FAMILIARIZARSE CON LOS PROCESOS PRODUCTIVOS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REFUNCIONALIZACION DE LOS SERVICIOS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GENERACION DE ECONOMICAS DE ESCALA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REINVERSION EN ACTIVIDADES ECONOMICAS NACIONALES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INTERCAMBIO DE INFORMACION ENTRE PROVEEDORES Y CONSUMIDORES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GLOBALIZACIÓN DESDE ABAJO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6105831" y="4577921"/>
            <a:ext cx="2728455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BO" b="1" dirty="0" smtClean="0">
                <a:solidFill>
                  <a:srgbClr val="FF0000"/>
                </a:solidFill>
              </a:rPr>
              <a:t>LIMITACIONES</a:t>
            </a:r>
          </a:p>
          <a:p>
            <a:endParaRPr lang="es-BO" sz="1100" b="1" dirty="0">
              <a:solidFill>
                <a:srgbClr val="002060"/>
              </a:solidFill>
            </a:endParaRP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ADAPTARSE A LAS LIMITACIONES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BUROCRACIA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SECTOR IGNORADO POR EL ESTADO</a:t>
            </a:r>
          </a:p>
          <a:p>
            <a:pPr marL="285750" indent="-285750">
              <a:buFontTx/>
              <a:buChar char="-"/>
            </a:pPr>
            <a:r>
              <a:rPr lang="es-BO" sz="1100" b="1" dirty="0" smtClean="0">
                <a:solidFill>
                  <a:srgbClr val="002060"/>
                </a:solidFill>
              </a:rPr>
              <a:t>ESTADO AUSENTE</a:t>
            </a:r>
          </a:p>
          <a:p>
            <a:pPr marL="285750" indent="-285750">
              <a:buFontTx/>
              <a:buChar char="-"/>
            </a:pPr>
            <a:endParaRPr lang="es-BO" sz="11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1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497" y="597073"/>
            <a:ext cx="3380453" cy="306532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879008" y="3519874"/>
            <a:ext cx="3185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3600" b="1" dirty="0" smtClean="0"/>
              <a:t>REFLEXIONAR</a:t>
            </a:r>
            <a:endParaRPr lang="es-BO" sz="3600" b="1" dirty="0"/>
          </a:p>
        </p:txBody>
      </p:sp>
      <p:sp>
        <p:nvSpPr>
          <p:cNvPr id="6" name="Elipse 5"/>
          <p:cNvSpPr/>
          <p:nvPr/>
        </p:nvSpPr>
        <p:spPr>
          <a:xfrm>
            <a:off x="1586987" y="4166204"/>
            <a:ext cx="2109020" cy="7226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 smtClean="0">
                <a:solidFill>
                  <a:srgbClr val="002060"/>
                </a:solidFill>
              </a:rPr>
              <a:t>MIGRACION</a:t>
            </a:r>
            <a:endParaRPr lang="es-BO" dirty="0">
              <a:solidFill>
                <a:srgbClr val="002060"/>
              </a:solidFill>
            </a:endParaRPr>
          </a:p>
        </p:txBody>
      </p:sp>
      <p:sp>
        <p:nvSpPr>
          <p:cNvPr id="7" name="Elipse 6"/>
          <p:cNvSpPr/>
          <p:nvPr/>
        </p:nvSpPr>
        <p:spPr>
          <a:xfrm>
            <a:off x="5613295" y="4166205"/>
            <a:ext cx="2109020" cy="7226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 smtClean="0">
                <a:solidFill>
                  <a:srgbClr val="002060"/>
                </a:solidFill>
              </a:rPr>
              <a:t>REMESAS</a:t>
            </a:r>
            <a:endParaRPr lang="es-BO" dirty="0">
              <a:solidFill>
                <a:srgbClr val="002060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368710" y="5515897"/>
            <a:ext cx="2109019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BO" b="1" dirty="0" smtClean="0"/>
              <a:t>FENOMENO SOCIOECONOMICO</a:t>
            </a:r>
            <a:endParaRPr lang="es-BO" b="1" dirty="0"/>
          </a:p>
        </p:txBody>
      </p:sp>
      <p:sp>
        <p:nvSpPr>
          <p:cNvPr id="9" name="Flecha derecha 8"/>
          <p:cNvSpPr/>
          <p:nvPr/>
        </p:nvSpPr>
        <p:spPr>
          <a:xfrm>
            <a:off x="2641497" y="5603087"/>
            <a:ext cx="545691" cy="47194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0" name="CuadroTexto 9"/>
          <p:cNvSpPr txBox="1"/>
          <p:nvPr/>
        </p:nvSpPr>
        <p:spPr>
          <a:xfrm>
            <a:off x="3350956" y="5515897"/>
            <a:ext cx="5439082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BO" b="1" dirty="0" smtClean="0"/>
              <a:t>CONSTITUYE UNA ESTRUCTURA FUNDAMENTAL TANTO SOCIAL COMO ECONOMICA</a:t>
            </a:r>
            <a:endParaRPr lang="es-BO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206475" y="93266"/>
            <a:ext cx="8583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BO" b="1" dirty="0" smtClean="0">
                <a:solidFill>
                  <a:srgbClr val="FF0000"/>
                </a:solidFill>
              </a:rPr>
              <a:t>¿Cómo </a:t>
            </a:r>
            <a:r>
              <a:rPr lang="es-BO" b="1" dirty="0">
                <a:solidFill>
                  <a:srgbClr val="FF0000"/>
                </a:solidFill>
              </a:rPr>
              <a:t>y </a:t>
            </a:r>
            <a:r>
              <a:rPr lang="es-BO" b="1" dirty="0" smtClean="0">
                <a:solidFill>
                  <a:srgbClr val="FF0000"/>
                </a:solidFill>
              </a:rPr>
              <a:t>hasta qué punto ésta caracterización cambia la forma de pensar en las políticas publicas a nivel nacional y municipal?</a:t>
            </a:r>
            <a:endParaRPr lang="es-BO" b="1" dirty="0">
              <a:solidFill>
                <a:srgbClr val="FF0000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36192" y="1185902"/>
            <a:ext cx="2341537" cy="267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BO" sz="1400" b="1" dirty="0" smtClean="0">
                <a:solidFill>
                  <a:srgbClr val="002060"/>
                </a:solidFill>
              </a:rPr>
              <a:t>Repensar el </a:t>
            </a:r>
            <a:r>
              <a:rPr lang="es-BO" sz="1400" b="1" dirty="0" smtClean="0">
                <a:solidFill>
                  <a:srgbClr val="FF0000"/>
                </a:solidFill>
              </a:rPr>
              <a:t>Rol</a:t>
            </a:r>
            <a:r>
              <a:rPr lang="es-BO" sz="1400" b="1" dirty="0" smtClean="0">
                <a:solidFill>
                  <a:srgbClr val="002060"/>
                </a:solidFill>
              </a:rPr>
              <a:t> del Estado (nivel central, departamental y municipal) en esta economía.</a:t>
            </a:r>
          </a:p>
          <a:p>
            <a:pPr algn="just"/>
            <a:endParaRPr lang="es-BO" sz="1400" b="1" dirty="0">
              <a:solidFill>
                <a:srgbClr val="002060"/>
              </a:solidFill>
            </a:endParaRPr>
          </a:p>
          <a:p>
            <a:pPr marL="177800" indent="-177800" algn="just">
              <a:buFontTx/>
              <a:buChar char="-"/>
            </a:pPr>
            <a:r>
              <a:rPr lang="es-BO" sz="1400" dirty="0" smtClean="0">
                <a:solidFill>
                  <a:srgbClr val="002060"/>
                </a:solidFill>
              </a:rPr>
              <a:t>Desarrollo de emprendimientos locales</a:t>
            </a:r>
          </a:p>
          <a:p>
            <a:pPr marL="177800" indent="-177800" algn="just">
              <a:buFontTx/>
              <a:buChar char="-"/>
            </a:pPr>
            <a:r>
              <a:rPr lang="es-BO" sz="1400" dirty="0" smtClean="0">
                <a:solidFill>
                  <a:srgbClr val="002060"/>
                </a:solidFill>
              </a:rPr>
              <a:t>Formas de abastecimiento local</a:t>
            </a:r>
          </a:p>
          <a:p>
            <a:pPr marL="177800" indent="-177800" algn="just">
              <a:buFontTx/>
              <a:buChar char="-"/>
            </a:pPr>
            <a:r>
              <a:rPr lang="es-BO" sz="1400" dirty="0" smtClean="0">
                <a:solidFill>
                  <a:srgbClr val="002060"/>
                </a:solidFill>
              </a:rPr>
              <a:t>Ajuste de restricciones normativas (que en la realidad se evaden)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6170866" y="1041836"/>
            <a:ext cx="2725378" cy="2893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BO" sz="1400" b="1" dirty="0" smtClean="0">
                <a:solidFill>
                  <a:srgbClr val="002060"/>
                </a:solidFill>
              </a:rPr>
              <a:t>A NIVEL NACIONAL:</a:t>
            </a:r>
          </a:p>
          <a:p>
            <a:pPr marL="177800" lvl="1" indent="-177800" algn="just">
              <a:buFontTx/>
              <a:buChar char="-"/>
            </a:pPr>
            <a:r>
              <a:rPr lang="es-BO" sz="1400" dirty="0">
                <a:solidFill>
                  <a:srgbClr val="002060"/>
                </a:solidFill>
              </a:rPr>
              <a:t>Promover beneficios y que estos ilegales pasen a ser legales </a:t>
            </a:r>
            <a:r>
              <a:rPr lang="es-BO" sz="1400" dirty="0">
                <a:solidFill>
                  <a:srgbClr val="002060"/>
                </a:solidFill>
                <a:sym typeface="Wingdings" panose="05000000000000000000" pitchFamily="2" charset="2"/>
              </a:rPr>
              <a:t> “Formalización” </a:t>
            </a:r>
            <a:endParaRPr lang="es-BO" sz="1400" dirty="0" smtClean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pPr marL="177800" lvl="1" indent="-177800" algn="just">
              <a:buFontTx/>
              <a:buChar char="-"/>
            </a:pPr>
            <a:r>
              <a:rPr lang="es-BO" sz="1400" dirty="0" smtClean="0">
                <a:solidFill>
                  <a:srgbClr val="002060"/>
                </a:solidFill>
                <a:sym typeface="Wingdings" panose="05000000000000000000" pitchFamily="2" charset="2"/>
              </a:rPr>
              <a:t>Desburocratizar procesos de registros, impuestos</a:t>
            </a:r>
          </a:p>
          <a:p>
            <a:pPr marL="177800" lvl="1" indent="-177800" algn="just">
              <a:buFontTx/>
              <a:buChar char="-"/>
            </a:pPr>
            <a:r>
              <a:rPr lang="es-BO" sz="1400" dirty="0" smtClean="0">
                <a:solidFill>
                  <a:srgbClr val="002060"/>
                </a:solidFill>
                <a:sym typeface="Wingdings" panose="05000000000000000000" pitchFamily="2" charset="2"/>
              </a:rPr>
              <a:t>Socializar e informar a los diferentes actores</a:t>
            </a:r>
          </a:p>
          <a:p>
            <a:pPr marL="0" lvl="1" algn="just"/>
            <a:endParaRPr lang="es-BO" sz="1400" dirty="0" smtClean="0">
              <a:solidFill>
                <a:srgbClr val="002060"/>
              </a:solidFill>
            </a:endParaRPr>
          </a:p>
          <a:p>
            <a:pPr marL="0" lvl="1" algn="just"/>
            <a:r>
              <a:rPr lang="es-BO" sz="1400" b="1" dirty="0">
                <a:solidFill>
                  <a:srgbClr val="002060"/>
                </a:solidFill>
              </a:rPr>
              <a:t>A NIVEL </a:t>
            </a:r>
            <a:r>
              <a:rPr lang="es-BO" sz="1400" b="1" dirty="0" smtClean="0">
                <a:solidFill>
                  <a:srgbClr val="002060"/>
                </a:solidFill>
              </a:rPr>
              <a:t>LOCAL:</a:t>
            </a:r>
            <a:endParaRPr lang="es-BO" sz="1400" b="1" dirty="0">
              <a:solidFill>
                <a:srgbClr val="002060"/>
              </a:solidFill>
            </a:endParaRPr>
          </a:p>
          <a:p>
            <a:pPr marL="177800" lvl="1" indent="-177800" algn="just">
              <a:buFontTx/>
              <a:buChar char="-"/>
            </a:pPr>
            <a:r>
              <a:rPr lang="es-BO" sz="1400" dirty="0" smtClean="0">
                <a:solidFill>
                  <a:srgbClr val="002060"/>
                </a:solidFill>
                <a:sym typeface="Wingdings" panose="05000000000000000000" pitchFamily="2" charset="2"/>
              </a:rPr>
              <a:t>Reconocer la economía popular</a:t>
            </a:r>
          </a:p>
          <a:p>
            <a:pPr marL="177800" lvl="1" indent="-177800" algn="just">
              <a:buFontTx/>
              <a:buChar char="-"/>
            </a:pPr>
            <a:r>
              <a:rPr lang="es-BO" sz="1400" dirty="0" smtClean="0">
                <a:solidFill>
                  <a:srgbClr val="002060"/>
                </a:solidFill>
                <a:sym typeface="Wingdings" panose="05000000000000000000" pitchFamily="2" charset="2"/>
              </a:rPr>
              <a:t>Articular convenios metropolitanos</a:t>
            </a:r>
          </a:p>
        </p:txBody>
      </p:sp>
    </p:spTree>
    <p:extLst>
      <p:ext uri="{BB962C8B-B14F-4D97-AF65-F5344CB8AC3E}">
        <p14:creationId xmlns:p14="http://schemas.microsoft.com/office/powerpoint/2010/main" val="293976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240</TotalTime>
  <Words>391</Words>
  <Application>Microsoft Office PowerPoint</Application>
  <PresentationFormat>Presentación en pantalla (4:3)</PresentationFormat>
  <Paragraphs>70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Retrospección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InKulpado666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Ingrid Mariana Paredes Pilco</dc:creator>
  <cp:lastModifiedBy>Jimena Trujillo</cp:lastModifiedBy>
  <cp:revision>13</cp:revision>
  <dcterms:created xsi:type="dcterms:W3CDTF">2017-08-14T18:51:41Z</dcterms:created>
  <dcterms:modified xsi:type="dcterms:W3CDTF">2017-08-14T22:59:17Z</dcterms:modified>
</cp:coreProperties>
</file>