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3271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5584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0487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479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298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100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71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89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32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381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247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47D47-D59C-402A-BF61-FF4D4597C387}" type="datetimeFigureOut">
              <a:rPr lang="es-ES" smtClean="0"/>
              <a:t>14/08/2017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A12AD-6396-411F-8162-C355C8FCA5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472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/>
          </a:bodyPr>
          <a:lstStyle/>
          <a:p>
            <a:r>
              <a:rPr lang="es-BO" sz="3600" b="1" dirty="0"/>
              <a:t>“La Economía Popular en Bolivia”</a:t>
            </a:r>
            <a:endParaRPr lang="es-E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59100"/>
            <a:ext cx="10515600" cy="50178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BO" b="1" dirty="0"/>
              <a:t>(1) Que se entiende y cómo se caracteriza la “institucionalidad de los emprendedores populares’ en este trabajo?  Explicar esta institucionalidad con ejemplos de este trabajo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r>
              <a:rPr lang="es-BO" dirty="0"/>
              <a:t>La institucionalidad de los emprendedores populares es </a:t>
            </a:r>
            <a:r>
              <a:rPr lang="es-BO" dirty="0" smtClean="0"/>
              <a:t>el </a:t>
            </a:r>
            <a:r>
              <a:rPr lang="es-BO" dirty="0"/>
              <a:t>conjunto de códigos “informales” de conducta proveniente de prácticas, estrategias y formas “tradicionales” de la economía campesina. </a:t>
            </a:r>
            <a:endParaRPr lang="es-BO" dirty="0" smtClean="0"/>
          </a:p>
          <a:p>
            <a:r>
              <a:rPr lang="es-BO" dirty="0" smtClean="0"/>
              <a:t>Se </a:t>
            </a:r>
            <a:r>
              <a:rPr lang="es-BO" dirty="0"/>
              <a:t>caracteriza </a:t>
            </a:r>
            <a:r>
              <a:rPr lang="es-BO" dirty="0" smtClean="0"/>
              <a:t>por </a:t>
            </a:r>
            <a:r>
              <a:rPr lang="es-BO" dirty="0"/>
              <a:t>la autonomía, es decir, que los emprendimientos económicos populares suelen contener elementos que provienen de la combinación de la propiedad colectiva y las decisiones individuales </a:t>
            </a:r>
            <a:endParaRPr lang="es-BO" dirty="0" smtClean="0"/>
          </a:p>
          <a:p>
            <a:r>
              <a:rPr lang="es-BO" dirty="0" smtClean="0"/>
              <a:t>Esto se traduce en la administración </a:t>
            </a:r>
            <a:r>
              <a:rPr lang="es-BO" dirty="0"/>
              <a:t>colectiva de las empresas </a:t>
            </a:r>
            <a:r>
              <a:rPr lang="es-BO" dirty="0" smtClean="0"/>
              <a:t>combinada </a:t>
            </a:r>
            <a:r>
              <a:rPr lang="es-BO" dirty="0"/>
              <a:t>con las decisiones propias, es decir, prescindiendo del Estado y de empresas nacionales. Esta autonomía </a:t>
            </a:r>
            <a:r>
              <a:rPr lang="es-BO" dirty="0" smtClean="0"/>
              <a:t>delinea </a:t>
            </a:r>
            <a:r>
              <a:rPr lang="es-BO" dirty="0"/>
              <a:t>su propia institucionalidad</a:t>
            </a:r>
            <a:r>
              <a:rPr lang="es-BO" dirty="0" smtClean="0"/>
              <a:t>.</a:t>
            </a:r>
            <a:r>
              <a:rPr lang="es-BO" dirty="0"/>
              <a:t> </a:t>
            </a:r>
            <a:endParaRPr lang="es-ES" dirty="0"/>
          </a:p>
          <a:p>
            <a:r>
              <a:rPr lang="es-BO" dirty="0" smtClean="0"/>
              <a:t>Ejemplo: “</a:t>
            </a:r>
            <a:r>
              <a:rPr lang="es-BO" dirty="0"/>
              <a:t>contrato a voz</a:t>
            </a:r>
            <a:r>
              <a:rPr lang="es-BO" dirty="0" smtClean="0"/>
              <a:t>”, los </a:t>
            </a:r>
            <a:r>
              <a:rPr lang="es-BO" dirty="0"/>
              <a:t>empleadores que importan mercadería contratan vendedores sin un documento escrito por el que el empleado puede gozar de cierta flexibilidad para iniciar su propio emprendimiento y a la vez contar con ciertos beneficios sociales. 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64292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86366"/>
            <a:ext cx="10515600" cy="5790597"/>
          </a:xfrm>
        </p:spPr>
        <p:txBody>
          <a:bodyPr>
            <a:normAutofit fontScale="92500"/>
          </a:bodyPr>
          <a:lstStyle/>
          <a:p>
            <a:r>
              <a:rPr lang="es-BO" b="1" dirty="0"/>
              <a:t>(2) Cómo y hasta qué punto este trabajo caracteriza a los actores económicos en la economía Boliviana y específicamente  a los actores de la economía popular en la ciudad de La Paz</a:t>
            </a:r>
            <a:r>
              <a:rPr lang="es-BO" b="1" dirty="0" smtClean="0"/>
              <a:t>?</a:t>
            </a:r>
            <a:endParaRPr lang="es-ES" dirty="0"/>
          </a:p>
          <a:p>
            <a:r>
              <a:rPr lang="es-BO" dirty="0"/>
              <a:t>Los actores económicos de la economía popular en la ciudad de La Paz son identificados en el contexto de los mercados llamados </a:t>
            </a:r>
            <a:r>
              <a:rPr lang="es-BO" dirty="0" err="1"/>
              <a:t>Huyustus</a:t>
            </a:r>
            <a:r>
              <a:rPr lang="es-BO" dirty="0"/>
              <a:t> y Eloy Salmón, además, de otros espacios en otras ciudades como el mercado de la </a:t>
            </a:r>
            <a:r>
              <a:rPr lang="es-BO" dirty="0" err="1"/>
              <a:t>La</a:t>
            </a:r>
            <a:r>
              <a:rPr lang="es-BO" dirty="0"/>
              <a:t> Ramada y los talleres metalmecánicos de Pampa de la Isla en Santa Cruz, y el mercado de repuestos de automóviles en Alto San Pedro</a:t>
            </a:r>
            <a:r>
              <a:rPr lang="es-BO" dirty="0" smtClean="0"/>
              <a:t>.</a:t>
            </a:r>
            <a:endParaRPr lang="es-ES" dirty="0"/>
          </a:p>
          <a:p>
            <a:r>
              <a:rPr lang="es-BO" dirty="0"/>
              <a:t>Estos actores se caracterizan por: </a:t>
            </a:r>
            <a:endParaRPr lang="es-ES" dirty="0"/>
          </a:p>
          <a:p>
            <a:pPr lvl="0"/>
            <a:r>
              <a:rPr lang="es-BO" dirty="0"/>
              <a:t>Fueron históricamente excluidos de la economía formal y oficial</a:t>
            </a:r>
            <a:endParaRPr lang="es-ES" dirty="0"/>
          </a:p>
          <a:p>
            <a:pPr lvl="0"/>
            <a:r>
              <a:rPr lang="es-BO" dirty="0"/>
              <a:t>Nacieron en los barrios marginales, fronteras y zonas alejadas, mediante la oferta de servicios y la constitución de una institucionalidad propia</a:t>
            </a:r>
            <a:endParaRPr lang="es-ES" dirty="0"/>
          </a:p>
          <a:p>
            <a:pPr lvl="0"/>
            <a:r>
              <a:rPr lang="es-BO" dirty="0"/>
              <a:t>Conformaron redes y articularon territorios, con lo que generaron expansión </a:t>
            </a:r>
            <a:r>
              <a:rPr lang="es-BO" dirty="0" smtClean="0"/>
              <a:t>comercial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239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BO" dirty="0" smtClean="0"/>
              <a:t>El Alto: </a:t>
            </a:r>
          </a:p>
          <a:p>
            <a:pPr lvl="0"/>
            <a:r>
              <a:rPr lang="es-BO" dirty="0" smtClean="0"/>
              <a:t>conformar polos económicos comerciales como la Feria 16 de Julio, el mercado de Villa Dolores y la Avenida Tiahuanaco; </a:t>
            </a:r>
          </a:p>
          <a:p>
            <a:pPr lvl="0"/>
            <a:r>
              <a:rPr lang="es-BO" dirty="0" smtClean="0"/>
              <a:t>mantener una relación fluida con el área rural; </a:t>
            </a:r>
          </a:p>
          <a:p>
            <a:pPr lvl="0"/>
            <a:r>
              <a:rPr lang="es-BO" dirty="0" smtClean="0"/>
              <a:t>tener una intensa vocación mecánica, seguida de la vocación para fabricación de muebles y confección de colchones y ropa para clima frío, la confección de trajes y accesorios de danzas folklóricas y la producción y comercialización de abarrotes  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4359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/>
          </a:bodyPr>
          <a:lstStyle/>
          <a:p>
            <a:pPr lvl="0"/>
            <a:r>
              <a:rPr lang="es-BO" dirty="0" smtClean="0"/>
              <a:t>Oruro: comercialización de “mercaderías americanas”, importación de calzados nuevos de origen chino y permanente cambio de stock a lo largo del año según la demanda</a:t>
            </a:r>
            <a:endParaRPr lang="es-ES" dirty="0" smtClean="0"/>
          </a:p>
          <a:p>
            <a:pPr lvl="0"/>
            <a:r>
              <a:rPr lang="es-BO" dirty="0" smtClean="0"/>
              <a:t>Cochabamba : se dedican a la importación y reventa de repuestos de maquinaria pesada mediante lazos parentales con Europa, </a:t>
            </a:r>
            <a:r>
              <a:rPr lang="es-BO" dirty="0" err="1" smtClean="0"/>
              <a:t>Canada</a:t>
            </a:r>
            <a:r>
              <a:rPr lang="es-BO" dirty="0" smtClean="0"/>
              <a:t> y U.S.A., pertenecen a la clase media urbana, a la producción de </a:t>
            </a:r>
            <a:r>
              <a:rPr lang="es-BO" dirty="0" err="1" smtClean="0"/>
              <a:t>jeans</a:t>
            </a:r>
            <a:r>
              <a:rPr lang="es-BO" dirty="0" smtClean="0"/>
              <a:t> distribuidos en Santa Cruz y Desaguadero</a:t>
            </a:r>
            <a:endParaRPr lang="es-ES" dirty="0" smtClean="0"/>
          </a:p>
          <a:p>
            <a:pPr lvl="0"/>
            <a:r>
              <a:rPr lang="es-BO" dirty="0" smtClean="0"/>
              <a:t>Santa Cruz: su procedencia es muy diversa, constituyen epicentros comerciales como La Ramada, Barrio Lindo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60999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BO" dirty="0" smtClean="0"/>
              <a:t>“Trajinantes”, “</a:t>
            </a:r>
            <a:r>
              <a:rPr lang="es-BO" dirty="0" err="1" smtClean="0"/>
              <a:t>sariris</a:t>
            </a:r>
            <a:r>
              <a:rPr lang="es-BO" dirty="0" smtClean="0"/>
              <a:t>” o “viajeros”</a:t>
            </a:r>
          </a:p>
          <a:p>
            <a:pPr lvl="0"/>
            <a:r>
              <a:rPr lang="es-BO" dirty="0" smtClean="0"/>
              <a:t> dedicados a articular los espacios económicos nacionales, regionales y globales, quienes son principalmente alteños dedicados a la “producción de la circulación”. </a:t>
            </a:r>
          </a:p>
          <a:p>
            <a:pPr lvl="0"/>
            <a:r>
              <a:rPr lang="es-BO" dirty="0" smtClean="0"/>
              <a:t>La importancia de estos actores se encuentra en que permiten “</a:t>
            </a:r>
            <a:r>
              <a:rPr lang="es-BO" i="1" dirty="0" smtClean="0"/>
              <a:t>articular espacios geográficos y económicos distintos</a:t>
            </a:r>
            <a:r>
              <a:rPr lang="es-BO" dirty="0" smtClean="0"/>
              <a:t>” lo que “</a:t>
            </a:r>
            <a:r>
              <a:rPr lang="es-BO" i="1" dirty="0" smtClean="0"/>
              <a:t>implica establecer relaciones sociales, vínculos culturales religiosos, institucionalidad en rutas alejadas, formas de encadenamiento organizativo y socioeconómico con múltiples actores y ‘abrir mercados’ en zonas desarticuladas de la economía nacional</a:t>
            </a:r>
            <a:r>
              <a:rPr lang="es-BO" dirty="0" smtClean="0"/>
              <a:t>” además, “</a:t>
            </a:r>
            <a:r>
              <a:rPr lang="es-BO" i="1" dirty="0" smtClean="0"/>
              <a:t>logran conectar espacios económicos, proveer los elementos institucionales y generar formas de confianza, para cerrar el círculo de un sistema económico y permitir que el mercado opere</a:t>
            </a:r>
            <a:r>
              <a:rPr lang="es-BO" dirty="0" smtClean="0"/>
              <a:t>” (pp63).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272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BO" b="1" dirty="0" smtClean="0"/>
              <a:t>Cuales </a:t>
            </a:r>
            <a:r>
              <a:rPr lang="es-BO" b="1" dirty="0"/>
              <a:t>las fortalezas de esta caracterización?</a:t>
            </a:r>
            <a:endParaRPr lang="es-ES" dirty="0"/>
          </a:p>
          <a:p>
            <a:r>
              <a:rPr lang="es-BO" dirty="0" smtClean="0"/>
              <a:t>Presenta </a:t>
            </a:r>
            <a:r>
              <a:rPr lang="es-BO" dirty="0"/>
              <a:t>información novedosa, en apariencia, en base a fuentes orales y observaciones directas.</a:t>
            </a:r>
            <a:endParaRPr lang="es-ES" dirty="0"/>
          </a:p>
          <a:p>
            <a:pPr marL="0" indent="0">
              <a:buNone/>
            </a:pPr>
            <a:r>
              <a:rPr lang="es-BO" dirty="0"/>
              <a:t> </a:t>
            </a:r>
            <a:endParaRPr lang="es-ES" dirty="0"/>
          </a:p>
          <a:p>
            <a:pPr marL="0" indent="0">
              <a:buNone/>
            </a:pPr>
            <a:r>
              <a:rPr lang="es-BO" b="1" dirty="0" smtClean="0"/>
              <a:t>Cuáles </a:t>
            </a:r>
            <a:r>
              <a:rPr lang="es-BO" b="1" dirty="0"/>
              <a:t>las implicaciones?</a:t>
            </a:r>
            <a:endParaRPr lang="es-ES" dirty="0"/>
          </a:p>
          <a:p>
            <a:r>
              <a:rPr lang="es-BO" dirty="0" smtClean="0"/>
              <a:t>La </a:t>
            </a:r>
            <a:r>
              <a:rPr lang="es-BO" dirty="0"/>
              <a:t>política pública debe tomar en cuenta a estos actores quienes, por su parte, aparecen cada vez más visibilizados y cuyas actividades “informales” o “ilegales” se tornan cada vez más corrientes, por lo que su carácter “informal” se diluye.</a:t>
            </a:r>
            <a:endParaRPr lang="es-ES" dirty="0"/>
          </a:p>
          <a:p>
            <a:pPr marL="0" indent="0">
              <a:buNone/>
            </a:pPr>
            <a:r>
              <a:rPr lang="es-BO" dirty="0"/>
              <a:t> </a:t>
            </a:r>
            <a:endParaRPr lang="es-ES" dirty="0"/>
          </a:p>
          <a:p>
            <a:pPr marL="0" indent="0">
              <a:buNone/>
            </a:pPr>
            <a:r>
              <a:rPr lang="es-BO" b="1" dirty="0" smtClean="0"/>
              <a:t>Cuáles </a:t>
            </a:r>
            <a:r>
              <a:rPr lang="es-BO" b="1" dirty="0"/>
              <a:t>las limitaciones...? (vacíos, </a:t>
            </a:r>
            <a:r>
              <a:rPr lang="es-BO" b="1" dirty="0" err="1"/>
              <a:t>etc</a:t>
            </a:r>
            <a:r>
              <a:rPr lang="es-BO" b="1" dirty="0"/>
              <a:t>)</a:t>
            </a:r>
            <a:endParaRPr lang="es-ES" dirty="0"/>
          </a:p>
          <a:p>
            <a:r>
              <a:rPr lang="es-BO" dirty="0" smtClean="0"/>
              <a:t>Investigación exploratoria, no </a:t>
            </a:r>
            <a:r>
              <a:rPr lang="es-BO" dirty="0"/>
              <a:t>profundiza en elementos cuantitativos ya que el grado de dificultad de acceso a la información es considerable.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6569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BO" b="1" dirty="0" smtClean="0"/>
              <a:t>(</a:t>
            </a:r>
            <a:r>
              <a:rPr lang="es-BO" b="1" dirty="0"/>
              <a:t>3) ¿Cómo y hasta qué punto esta caracterización cambia la forma de pensar en las políticas públicas a nivel nacional y a nivel de municipio? </a:t>
            </a:r>
            <a:endParaRPr lang="es-ES" dirty="0"/>
          </a:p>
          <a:p>
            <a:pPr marL="0" indent="0">
              <a:buNone/>
            </a:pPr>
            <a:r>
              <a:rPr lang="es-BO" dirty="0"/>
              <a:t> </a:t>
            </a:r>
            <a:endParaRPr lang="es-ES" dirty="0"/>
          </a:p>
          <a:p>
            <a:r>
              <a:rPr lang="es-BO" dirty="0"/>
              <a:t>La política pública, expresada en los planes, programas y proyectos de los gobiernos locales, así como aquellos inherentes al sector empresarial “formal”, tiene la oportunidad de incluir en su propia perspectiva y dinámica a estos actores económicos. </a:t>
            </a:r>
            <a:endParaRPr lang="es-BO" dirty="0" smtClean="0"/>
          </a:p>
          <a:p>
            <a:r>
              <a:rPr lang="es-BO" dirty="0" smtClean="0"/>
              <a:t>Los </a:t>
            </a:r>
            <a:r>
              <a:rPr lang="es-BO" dirty="0"/>
              <a:t>gobiernos locales tienen, por tanto, posibilidad de implementar unidades organizacionales dedicadas a la economía popular con lo cual no sólo se reconocería su existencia sino que se contribuiría a su gestión de forma tal que se constituya en una vía de desarrollo económico y social, abandonando su categoría de “informal”.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08971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392</Words>
  <Application>Microsoft Office PowerPoint</Application>
  <PresentationFormat>Panorámica</PresentationFormat>
  <Paragraphs>35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“La Economía Popular en Bolivia”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PC</cp:lastModifiedBy>
  <cp:revision>6</cp:revision>
  <dcterms:created xsi:type="dcterms:W3CDTF">2017-08-14T15:08:26Z</dcterms:created>
  <dcterms:modified xsi:type="dcterms:W3CDTF">2017-08-14T15:19:43Z</dcterms:modified>
</cp:coreProperties>
</file>