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68" r:id="rId3"/>
    <p:sldId id="278" r:id="rId4"/>
    <p:sldId id="279" r:id="rId5"/>
    <p:sldId id="280" r:id="rId6"/>
    <p:sldId id="272" r:id="rId7"/>
    <p:sldId id="281" r:id="rId8"/>
    <p:sldId id="282" r:id="rId9"/>
    <p:sldId id="274" r:id="rId10"/>
    <p:sldId id="277" r:id="rId11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/>
    <p:restoredTop sz="93478"/>
  </p:normalViewPr>
  <p:slideViewPr>
    <p:cSldViewPr snapToGrid="0" snapToObjects="1">
      <p:cViewPr varScale="1">
        <p:scale>
          <a:sx n="82" d="100"/>
          <a:sy n="82" d="100"/>
        </p:scale>
        <p:origin x="19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95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7359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79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866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B37C-6863-6346-AF62-16F3760F1333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AF842-05E2-244A-9C42-8560D6ABAFC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9133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47095"/>
          </a:xfrm>
        </p:spPr>
        <p:txBody>
          <a:bodyPr>
            <a:normAutofit/>
          </a:bodyPr>
          <a:lstStyle/>
          <a:p>
            <a:r>
              <a:rPr lang="es-ES_tradnl" sz="4000" dirty="0" smtClean="0"/>
              <a:t>CURSO INTRODUCTORIO BASES DE LA GESTION PUBLICA SUBNACIONAL</a:t>
            </a:r>
            <a:endParaRPr lang="es-ES_tradnl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772697"/>
            <a:ext cx="9144000" cy="3094703"/>
          </a:xfrm>
        </p:spPr>
        <p:txBody>
          <a:bodyPr>
            <a:normAutofit fontScale="77500" lnSpcReduction="20000"/>
          </a:bodyPr>
          <a:lstStyle/>
          <a:p>
            <a:r>
              <a:rPr lang="es-ES_tradnl" sz="3200" b="1" dirty="0" smtClean="0"/>
              <a:t>UNIDAD 2</a:t>
            </a:r>
          </a:p>
          <a:p>
            <a:r>
              <a:rPr lang="es-ES_tradnl" sz="3200" b="1" dirty="0" err="1" smtClean="0"/>
              <a:t>Metr</a:t>
            </a:r>
            <a:r>
              <a:rPr lang="es-ES" sz="3200" b="1" dirty="0" err="1" smtClean="0"/>
              <a:t>ópolis</a:t>
            </a:r>
            <a:r>
              <a:rPr lang="es-ES" sz="3200" b="1" dirty="0" smtClean="0"/>
              <a:t>, urbanización neoliberal y</a:t>
            </a:r>
          </a:p>
          <a:p>
            <a:r>
              <a:rPr lang="es-ES" sz="3200" b="1" dirty="0" smtClean="0"/>
              <a:t>desigualdad</a:t>
            </a:r>
          </a:p>
          <a:p>
            <a:r>
              <a:rPr lang="es-ES" sz="3200" b="1" dirty="0" smtClean="0"/>
              <a:t>Recuperación del espacio público en Bogotá</a:t>
            </a:r>
          </a:p>
          <a:p>
            <a:endParaRPr lang="es-ES_tradnl" sz="3200" b="1" dirty="0"/>
          </a:p>
          <a:p>
            <a:r>
              <a:rPr lang="es-ES_tradnl" sz="2800" dirty="0" smtClean="0"/>
              <a:t>Docente: Patricia </a:t>
            </a:r>
            <a:r>
              <a:rPr lang="es-ES_tradnl" sz="2800" dirty="0" err="1" smtClean="0"/>
              <a:t>Urquieta</a:t>
            </a:r>
            <a:r>
              <a:rPr lang="es-ES_tradnl" sz="2800" dirty="0" smtClean="0"/>
              <a:t> C.</a:t>
            </a:r>
          </a:p>
          <a:p>
            <a:r>
              <a:rPr lang="es-ES_tradnl" sz="2800" dirty="0" smtClean="0"/>
              <a:t>CIDES-UMSA</a:t>
            </a:r>
          </a:p>
          <a:p>
            <a:r>
              <a:rPr lang="es-ES_tradnl" sz="2800" dirty="0" smtClean="0"/>
              <a:t>Mayo de 2017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Bibliograf</a:t>
            </a:r>
            <a:r>
              <a:rPr lang="es-ES" dirty="0" err="1" smtClean="0"/>
              <a:t>ía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O" dirty="0" smtClean="0"/>
              <a:t>CICCOLELLA, Pablo </a:t>
            </a:r>
            <a:r>
              <a:rPr lang="es-BO" dirty="0"/>
              <a:t>(2011). “Aportes para una geografía crítica de la ciudad latinoamericana” en Metrópolis latinoamericanas: más allá de la globalización. OLACCHI, Quito.</a:t>
            </a:r>
            <a:endParaRPr lang="es-ES_tradnl" dirty="0"/>
          </a:p>
          <a:p>
            <a:r>
              <a:rPr lang="es-BO" dirty="0"/>
              <a:t>DONOVAN, Michael (2004). “La guerra por el espacio en Bogotá: la recuperación del espacio público y su impacto sobre los vendedores ambulantes (1988-2003)” en revista </a:t>
            </a:r>
            <a:r>
              <a:rPr lang="es-BO" i="1" dirty="0"/>
              <a:t>Territorios 12</a:t>
            </a:r>
            <a:r>
              <a:rPr lang="es-BO" dirty="0"/>
              <a:t>, pp. 109-146, Bogotá.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890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06292"/>
            <a:ext cx="10515600" cy="42706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3200" dirty="0" smtClean="0"/>
              <a:t>Analiza las </a:t>
            </a:r>
            <a:r>
              <a:rPr lang="es-ES_tradnl" sz="3200" dirty="0" err="1" smtClean="0"/>
              <a:t>metr</a:t>
            </a:r>
            <a:r>
              <a:rPr lang="es-ES" sz="3200" dirty="0" err="1" smtClean="0"/>
              <a:t>ópolis</a:t>
            </a:r>
            <a:r>
              <a:rPr lang="es-ES" sz="3200" dirty="0" smtClean="0"/>
              <a:t> latinoamericanas y observa el agravamiento de la desigualdad:</a:t>
            </a:r>
          </a:p>
          <a:p>
            <a:r>
              <a:rPr lang="es-ES_tradnl" sz="3200" dirty="0" smtClean="0"/>
              <a:t>El modelo de ciudad europeo </a:t>
            </a:r>
            <a:r>
              <a:rPr lang="es-ES_tradnl" sz="3200" dirty="0" err="1" smtClean="0"/>
              <a:t>mediterr</a:t>
            </a:r>
            <a:r>
              <a:rPr lang="es-ES" sz="3200" dirty="0" err="1" smtClean="0"/>
              <a:t>áneo</a:t>
            </a:r>
            <a:r>
              <a:rPr lang="es-ES" sz="3200" dirty="0" smtClean="0"/>
              <a:t> (compacto, equitativo socialmente) ha ido cediendo al m</a:t>
            </a:r>
            <a:r>
              <a:rPr lang="es-ES_tradnl" sz="3200" dirty="0" err="1" smtClean="0"/>
              <a:t>odelo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anglosaj</a:t>
            </a:r>
            <a:r>
              <a:rPr lang="es-ES" sz="3200" dirty="0" err="1" smtClean="0"/>
              <a:t>ón</a:t>
            </a:r>
            <a:r>
              <a:rPr lang="es-ES" sz="3200" dirty="0" smtClean="0"/>
              <a:t>-norteamericano (disperso, segmentado en islas conectadas por autopistas)</a:t>
            </a:r>
            <a:endParaRPr lang="es-ES_tradnl" sz="3200" dirty="0"/>
          </a:p>
          <a:p>
            <a:r>
              <a:rPr lang="es-ES_tradnl" sz="3200" dirty="0" smtClean="0"/>
              <a:t>La etapa neoliberal (mayor fluidez de capital, libertad de </a:t>
            </a:r>
            <a:r>
              <a:rPr lang="es-ES_tradnl" sz="3200" dirty="0" err="1" smtClean="0"/>
              <a:t>acci</a:t>
            </a:r>
            <a:r>
              <a:rPr lang="es-ES" sz="3200" dirty="0" err="1" smtClean="0"/>
              <a:t>ón</a:t>
            </a:r>
            <a:r>
              <a:rPr lang="es-ES" sz="3200" dirty="0" smtClean="0"/>
              <a:t>, desregulación) </a:t>
            </a:r>
            <a:r>
              <a:rPr lang="es-ES_tradnl" sz="3200" dirty="0" smtClean="0"/>
              <a:t>ha dado lugar, ha profundizado la crisis que se establece entre espacio p</a:t>
            </a:r>
            <a:r>
              <a:rPr lang="es-ES" sz="3200" dirty="0" err="1" smtClean="0"/>
              <a:t>úblico</a:t>
            </a:r>
            <a:r>
              <a:rPr lang="es-ES" sz="3200" dirty="0" smtClean="0"/>
              <a:t> y espacio privado, dando la victoria al mundo </a:t>
            </a:r>
            <a:r>
              <a:rPr lang="es-ES" sz="3200" dirty="0" smtClean="0"/>
              <a:t>privado</a:t>
            </a:r>
            <a:endParaRPr lang="es-ES" sz="3200" dirty="0" smtClean="0"/>
          </a:p>
        </p:txBody>
      </p:sp>
      <p:sp>
        <p:nvSpPr>
          <p:cNvPr id="2" name="CuadroTexto 1"/>
          <p:cNvSpPr txBox="1"/>
          <p:nvPr/>
        </p:nvSpPr>
        <p:spPr>
          <a:xfrm>
            <a:off x="838200" y="447040"/>
            <a:ext cx="10683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sz="4000" dirty="0" smtClean="0"/>
              <a:t>“</a:t>
            </a:r>
            <a:r>
              <a:rPr lang="es-BO" sz="4000" dirty="0"/>
              <a:t>Aportes para una geografía crítica de la ciudad latinoamericana</a:t>
            </a:r>
            <a:r>
              <a:rPr lang="es-BO" sz="4000" dirty="0" smtClean="0"/>
              <a:t>”</a:t>
            </a:r>
            <a:r>
              <a:rPr lang="es-BO" sz="4000" dirty="0"/>
              <a:t> (</a:t>
            </a:r>
            <a:r>
              <a:rPr lang="es-BO" sz="4000" dirty="0" smtClean="0"/>
              <a:t>Ciccolella, 2011)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195354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“Aportes para una geografía crítica de la ciudad latinoamericana” </a:t>
            </a:r>
            <a:r>
              <a:rPr lang="es-BO" sz="4000" dirty="0" smtClean="0">
                <a:latin typeface="+mn-lt"/>
              </a:rPr>
              <a:t>(cont.)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Frente a las exigencias de la globalización se establece la competencia entre ciudades, buscan identificar sus ventajas competitivas, surge el marketing urbano (marca país, marca ciudad, “ambientes de negocios”)</a:t>
            </a:r>
          </a:p>
          <a:p>
            <a:r>
              <a:rPr lang="es-ES_tradnl" sz="3200" dirty="0"/>
              <a:t>Estas transformaciones resultan en nuevas territorialidades y nuevas realidades espacio-temporales</a:t>
            </a:r>
          </a:p>
          <a:p>
            <a:r>
              <a:rPr lang="es-ES_tradnl" sz="3200" dirty="0"/>
              <a:t>Nuevas l</a:t>
            </a:r>
            <a:r>
              <a:rPr lang="es-ES" sz="3200" dirty="0" err="1"/>
              <a:t>ógicas</a:t>
            </a:r>
            <a:r>
              <a:rPr lang="es-ES" sz="3200" dirty="0"/>
              <a:t> de producción, circulación y consumo con fuerte influencia sobre la geografía y sobre la sociedad </a:t>
            </a:r>
            <a:r>
              <a:rPr lang="es-ES" sz="3200" dirty="0" smtClean="0"/>
              <a:t>urbana</a:t>
            </a:r>
          </a:p>
        </p:txBody>
      </p:sp>
    </p:spTree>
    <p:extLst>
      <p:ext uri="{BB962C8B-B14F-4D97-AF65-F5344CB8AC3E}">
        <p14:creationId xmlns:p14="http://schemas.microsoft.com/office/powerpoint/2010/main" val="1031126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“Aportes para una geografía crítica de la ciudad latinoamericana” (cont.)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3200" dirty="0"/>
              <a:t>La ciudad deviene en un territorio inestable (</a:t>
            </a:r>
            <a:r>
              <a:rPr lang="es-ES" sz="3200" dirty="0" err="1"/>
              <a:t>terra</a:t>
            </a:r>
            <a:r>
              <a:rPr lang="es-ES" sz="3200" dirty="0"/>
              <a:t> </a:t>
            </a:r>
            <a:r>
              <a:rPr lang="es-ES" sz="3200" dirty="0" err="1"/>
              <a:t>incognitae</a:t>
            </a:r>
            <a:r>
              <a:rPr lang="es-ES" sz="3200" dirty="0" smtClean="0"/>
              <a:t>)</a:t>
            </a:r>
          </a:p>
          <a:p>
            <a:r>
              <a:rPr lang="es-ES" sz="3200" dirty="0"/>
              <a:t>El Estado deviene incapaz de intervenir de manera eficaz sobre el espacio </a:t>
            </a:r>
            <a:r>
              <a:rPr lang="es-ES" sz="3200" dirty="0" smtClean="0"/>
              <a:t>urbano</a:t>
            </a:r>
          </a:p>
          <a:p>
            <a:r>
              <a:rPr lang="es-ES" sz="3200" dirty="0" smtClean="0"/>
              <a:t>El </a:t>
            </a:r>
            <a:r>
              <a:rPr lang="es-ES" sz="3200" dirty="0"/>
              <a:t>poder económico (mercado) fragmenta la ciudad, destruye viejos órdenes territoriales y construye nuevas lógicas de reproducción del capital</a:t>
            </a:r>
          </a:p>
          <a:p>
            <a:r>
              <a:rPr lang="es-ES" sz="3200" dirty="0"/>
              <a:t>Hay que recurrir a una nueva geografía crítica de la ciudad latinoamericana</a:t>
            </a:r>
            <a:r>
              <a:rPr lang="mr-IN" sz="3200" dirty="0"/>
              <a:t>…</a:t>
            </a:r>
            <a:endParaRPr lang="es-ES_tradnl" sz="3200" dirty="0"/>
          </a:p>
          <a:p>
            <a:endParaRPr lang="es-ES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51297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“Aportes para una geografía crítica de la ciudad latinoamericana” (cont.)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3200" dirty="0"/>
              <a:t>Dos modelos de ciudad en pugna en Am</a:t>
            </a:r>
            <a:r>
              <a:rPr lang="es-ES" sz="3200" dirty="0" err="1"/>
              <a:t>érica</a:t>
            </a:r>
            <a:r>
              <a:rPr lang="es-ES" sz="3200" dirty="0"/>
              <a:t> Latina: la ciudad </a:t>
            </a:r>
            <a:r>
              <a:rPr lang="es-ES" sz="3200" dirty="0" smtClean="0"/>
              <a:t>desarrollista, </a:t>
            </a:r>
            <a:r>
              <a:rPr lang="es-ES" sz="3200" dirty="0"/>
              <a:t>neoliberal-posmoderna, corporativa, </a:t>
            </a:r>
            <a:r>
              <a:rPr lang="es-ES" sz="3200" dirty="0" smtClean="0"/>
              <a:t>elitista</a:t>
            </a:r>
            <a:r>
              <a:rPr lang="mr-IN" sz="3200" dirty="0" smtClean="0"/>
              <a:t>…</a:t>
            </a:r>
            <a:r>
              <a:rPr lang="es-ES" sz="3200" dirty="0" smtClean="0"/>
              <a:t> y el urbanismo social (Echeverri), que plantea la ciudad a escala humana, con enfoque y prioridad del peat</a:t>
            </a:r>
            <a:r>
              <a:rPr lang="es-ES" sz="3200" dirty="0" smtClean="0"/>
              <a:t>ón</a:t>
            </a:r>
            <a:endParaRPr lang="es-ES" sz="3200" dirty="0"/>
          </a:p>
          <a:p>
            <a:r>
              <a:rPr lang="es-ES_tradnl" sz="3200" dirty="0"/>
              <a:t>El Estado </a:t>
            </a:r>
            <a:r>
              <a:rPr lang="es-ES_tradnl" sz="3200" dirty="0" smtClean="0"/>
              <a:t>en sus niveles nacional </a:t>
            </a:r>
            <a:r>
              <a:rPr lang="es-ES_tradnl" sz="3200" dirty="0"/>
              <a:t>y local </a:t>
            </a:r>
            <a:r>
              <a:rPr lang="es-ES_tradnl" sz="3200" dirty="0" smtClean="0"/>
              <a:t>es el agente </a:t>
            </a:r>
            <a:r>
              <a:rPr lang="es-ES_tradnl" sz="3200" dirty="0"/>
              <a:t>ordenador y planificador del espacio urbano para </a:t>
            </a:r>
            <a:r>
              <a:rPr lang="es-ES_tradnl" sz="3200" dirty="0" smtClean="0"/>
              <a:t>todos debe saber reconocer estos modelos y tomar decisiones reflexionadas.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53691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42644"/>
          </a:xfrm>
        </p:spPr>
        <p:txBody>
          <a:bodyPr>
            <a:noAutofit/>
          </a:bodyPr>
          <a:lstStyle/>
          <a:p>
            <a:r>
              <a:rPr lang="es-BO" sz="3600" dirty="0" smtClean="0">
                <a:latin typeface="+mn-lt"/>
              </a:rPr>
              <a:t>“</a:t>
            </a:r>
            <a:r>
              <a:rPr lang="es-BO" sz="3600" dirty="0">
                <a:latin typeface="+mn-lt"/>
              </a:rPr>
              <a:t>La guerra por el espacio en Bogotá: la recuperación del espacio público y su impacto sobre los vendedores ambulantes (1988-2003</a:t>
            </a:r>
            <a:r>
              <a:rPr lang="es-BO" sz="3600" dirty="0">
                <a:latin typeface="+mn-lt"/>
              </a:rPr>
              <a:t>)” </a:t>
            </a:r>
            <a:r>
              <a:rPr lang="es-BO" sz="3600" dirty="0" smtClean="0">
                <a:latin typeface="+mn-lt"/>
              </a:rPr>
              <a:t>(Donovan, 2004) </a:t>
            </a:r>
            <a:endParaRPr lang="es-ES_tradnl" sz="36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83563"/>
            <a:ext cx="9608949" cy="400174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_tradnl" sz="3200" dirty="0" smtClean="0"/>
              <a:t>Perfil </a:t>
            </a:r>
            <a:r>
              <a:rPr lang="es-ES_tradnl" sz="3200" dirty="0" smtClean="0"/>
              <a:t>de la </a:t>
            </a:r>
            <a:r>
              <a:rPr lang="es-ES_tradnl" sz="3200" dirty="0" err="1" smtClean="0"/>
              <a:t>recuperaci</a:t>
            </a:r>
            <a:r>
              <a:rPr lang="es-ES" sz="3200" dirty="0" err="1" smtClean="0"/>
              <a:t>ón</a:t>
            </a:r>
            <a:r>
              <a:rPr lang="es-ES" sz="3200" dirty="0" smtClean="0"/>
              <a:t> del espacio público en </a:t>
            </a:r>
            <a:r>
              <a:rPr lang="es-ES" sz="3200" dirty="0" smtClean="0"/>
              <a:t>Bogotá</a:t>
            </a:r>
          </a:p>
          <a:p>
            <a:pPr marL="514350" indent="-514350">
              <a:buAutoNum type="arabicPeriod"/>
            </a:pPr>
            <a:r>
              <a:rPr lang="es-ES_tradnl" sz="3200" dirty="0" smtClean="0"/>
              <a:t>El </a:t>
            </a:r>
            <a:r>
              <a:rPr lang="es-ES_tradnl" sz="3200" dirty="0" smtClean="0"/>
              <a:t>contexto </a:t>
            </a:r>
            <a:r>
              <a:rPr lang="es-ES_tradnl" sz="3200" dirty="0" err="1" smtClean="0"/>
              <a:t>hist</a:t>
            </a:r>
            <a:r>
              <a:rPr lang="es-ES" sz="3200" dirty="0" err="1" smtClean="0"/>
              <a:t>ó</a:t>
            </a:r>
            <a:r>
              <a:rPr lang="es-ES_tradnl" sz="3200" dirty="0" smtClean="0"/>
              <a:t>rico de los conflictos por el espacio </a:t>
            </a:r>
            <a:r>
              <a:rPr lang="es-ES_tradnl" sz="3200" dirty="0"/>
              <a:t> </a:t>
            </a:r>
            <a:r>
              <a:rPr lang="es-ES_tradnl" sz="3200" dirty="0" smtClean="0"/>
              <a:t> </a:t>
            </a:r>
            <a:r>
              <a:rPr lang="es-ES_tradnl" sz="3200" dirty="0" smtClean="0"/>
              <a:t>p</a:t>
            </a:r>
            <a:r>
              <a:rPr lang="es-ES" sz="3200" dirty="0" err="1" smtClean="0"/>
              <a:t>úblico</a:t>
            </a:r>
            <a:r>
              <a:rPr lang="es-ES" sz="3200" dirty="0" smtClean="0"/>
              <a:t> en Bogotá</a:t>
            </a:r>
          </a:p>
          <a:p>
            <a:pPr marL="0" indent="0">
              <a:buNone/>
            </a:pPr>
            <a:r>
              <a:rPr lang="es-ES" sz="3200" dirty="0" smtClean="0"/>
              <a:t>2.1</a:t>
            </a:r>
            <a:r>
              <a:rPr lang="es-ES" sz="3200" dirty="0" smtClean="0"/>
              <a:t>. La transformación del espacio público en </a:t>
            </a:r>
            <a:r>
              <a:rPr lang="es-ES" sz="3200" dirty="0" smtClean="0"/>
              <a:t>Bogotá</a:t>
            </a:r>
          </a:p>
          <a:p>
            <a:pPr marL="0" indent="0">
              <a:buNone/>
            </a:pPr>
            <a:r>
              <a:rPr lang="es-ES" sz="3200" dirty="0" smtClean="0"/>
              <a:t>2.2</a:t>
            </a:r>
            <a:r>
              <a:rPr lang="es-ES" sz="3200" dirty="0" smtClean="0"/>
              <a:t>. La respuesta del gobierno local a la </a:t>
            </a:r>
            <a:r>
              <a:rPr lang="es-ES" sz="3200" dirty="0" smtClean="0"/>
              <a:t>venta</a:t>
            </a:r>
            <a:r>
              <a:rPr lang="es-ES" sz="3200" dirty="0"/>
              <a:t> </a:t>
            </a:r>
            <a:r>
              <a:rPr lang="es-ES" sz="3200" dirty="0" smtClean="0"/>
              <a:t>callejera</a:t>
            </a:r>
            <a:r>
              <a:rPr lang="es-ES" sz="3200" dirty="0" smtClean="0"/>
              <a:t>: </a:t>
            </a:r>
            <a:r>
              <a:rPr lang="es-ES" sz="3200" dirty="0" smtClean="0"/>
              <a:t>	de </a:t>
            </a:r>
            <a:r>
              <a:rPr lang="es-ES" sz="3200" dirty="0" smtClean="0"/>
              <a:t>la expedición de licencias a la </a:t>
            </a:r>
            <a:r>
              <a:rPr lang="es-ES" sz="3200" dirty="0" smtClean="0"/>
              <a:t>	reubicación </a:t>
            </a:r>
            <a:r>
              <a:rPr lang="es-ES" sz="3200" dirty="0" smtClean="0"/>
              <a:t>de </a:t>
            </a:r>
            <a:r>
              <a:rPr lang="es-ES" sz="3200" dirty="0" smtClean="0"/>
              <a:t>	vendedores ambulantes</a:t>
            </a:r>
            <a:endParaRPr lang="es-ES" sz="3200" dirty="0" smtClean="0"/>
          </a:p>
        </p:txBody>
      </p:sp>
    </p:spTree>
    <p:extLst>
      <p:ext uri="{BB962C8B-B14F-4D97-AF65-F5344CB8AC3E}">
        <p14:creationId xmlns:p14="http://schemas.microsoft.com/office/powerpoint/2010/main" val="14002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“La guerra por el espacio en </a:t>
            </a:r>
            <a:r>
              <a:rPr lang="es-BO" sz="4000" dirty="0" smtClean="0">
                <a:latin typeface="+mn-lt"/>
              </a:rPr>
              <a:t>Bogotá</a:t>
            </a:r>
            <a:r>
              <a:rPr lang="mr-IN" sz="4000" dirty="0" smtClean="0">
                <a:latin typeface="+mn-lt"/>
              </a:rPr>
              <a:t>…</a:t>
            </a:r>
            <a:r>
              <a:rPr lang="es-ES" sz="4000" dirty="0" smtClean="0">
                <a:latin typeface="+mn-lt"/>
              </a:rPr>
              <a:t>” </a:t>
            </a:r>
            <a:br>
              <a:rPr lang="es-ES" sz="4000" dirty="0" smtClean="0">
                <a:latin typeface="+mn-lt"/>
              </a:rPr>
            </a:br>
            <a:r>
              <a:rPr lang="es-BO" sz="4000" dirty="0" smtClean="0">
                <a:latin typeface="+mn-lt"/>
              </a:rPr>
              <a:t>(Donovan</a:t>
            </a:r>
            <a:r>
              <a:rPr lang="es-BO" sz="4000" dirty="0">
                <a:latin typeface="+mn-lt"/>
              </a:rPr>
              <a:t>, 2004) 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200" dirty="0"/>
              <a:t>3. Democratización y espacio público en Bogotá</a:t>
            </a:r>
          </a:p>
          <a:p>
            <a:pPr marL="0" indent="0">
              <a:buNone/>
            </a:pPr>
            <a:r>
              <a:rPr lang="es-ES" sz="3200" dirty="0"/>
              <a:t>3.1. El espacio público como un derecho humano: medidas constitucionales y legales a favor del espacio público como inductores de la reubicación de los vendedores ambulantes</a:t>
            </a:r>
          </a:p>
          <a:p>
            <a:pPr marL="0" indent="0">
              <a:buNone/>
            </a:pPr>
            <a:r>
              <a:rPr lang="es-ES_tradnl" sz="3200" dirty="0"/>
              <a:t>3.2. La </a:t>
            </a:r>
            <a:r>
              <a:rPr lang="es-ES_tradnl" sz="3200" dirty="0" err="1"/>
              <a:t>intensificaci</a:t>
            </a:r>
            <a:r>
              <a:rPr lang="es-ES" sz="3200" dirty="0" err="1"/>
              <a:t>ón</a:t>
            </a:r>
            <a:r>
              <a:rPr lang="es-ES" sz="3200" dirty="0"/>
              <a:t> de la competencia </a:t>
            </a:r>
            <a:r>
              <a:rPr lang="es-ES" sz="3200" dirty="0" err="1"/>
              <a:t>interpartidaria</a:t>
            </a:r>
            <a:r>
              <a:rPr lang="es-ES" sz="3200" dirty="0"/>
              <a:t> en Bogotá y la politización del espacio público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2524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“La guerra por el espacio en </a:t>
            </a:r>
            <a:r>
              <a:rPr lang="es-BO" sz="4000" dirty="0" smtClean="0">
                <a:latin typeface="+mn-lt"/>
              </a:rPr>
              <a:t>Bogotá</a:t>
            </a:r>
            <a:r>
              <a:rPr lang="mr-IN" sz="4000" dirty="0" smtClean="0">
                <a:latin typeface="+mn-lt"/>
              </a:rPr>
              <a:t>…</a:t>
            </a:r>
            <a:r>
              <a:rPr lang="es-ES" sz="4000" dirty="0" smtClean="0">
                <a:latin typeface="+mn-lt"/>
              </a:rPr>
              <a:t>” </a:t>
            </a:r>
            <a:br>
              <a:rPr lang="es-ES" sz="4000" dirty="0" smtClean="0">
                <a:latin typeface="+mn-lt"/>
              </a:rPr>
            </a:br>
            <a:r>
              <a:rPr lang="es-BO" sz="4000" dirty="0" smtClean="0">
                <a:latin typeface="+mn-lt"/>
              </a:rPr>
              <a:t>(Donovan</a:t>
            </a:r>
            <a:r>
              <a:rPr lang="es-BO" sz="4000" dirty="0">
                <a:latin typeface="+mn-lt"/>
              </a:rPr>
              <a:t>, 2004) 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/>
              <a:t>4. La economía política de la marginalización de las asociaciones de vendedores ambulantes</a:t>
            </a:r>
          </a:p>
          <a:p>
            <a:pPr marL="0" indent="0">
              <a:buNone/>
            </a:pPr>
            <a:r>
              <a:rPr lang="es-ES" sz="3200" dirty="0"/>
              <a:t>4.1. Tasa decreciente de sindicalización entre los vendedores informales</a:t>
            </a:r>
          </a:p>
          <a:p>
            <a:pPr marL="0" indent="0">
              <a:buNone/>
            </a:pPr>
            <a:r>
              <a:rPr lang="es-ES" sz="3200" dirty="0"/>
              <a:t>4.2. Crecimiento, fragmentación y despolitización de las asociaciones de vendedores callejeros</a:t>
            </a:r>
          </a:p>
          <a:p>
            <a:pPr marL="0" indent="0">
              <a:buNone/>
            </a:pPr>
            <a:r>
              <a:rPr lang="es-ES" sz="3200" dirty="0"/>
              <a:t>4.3. Decadencia económica de los vendedores </a:t>
            </a:r>
            <a:r>
              <a:rPr lang="es-ES" sz="3200" dirty="0" smtClean="0"/>
              <a:t>ambulantes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20432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4000" dirty="0">
                <a:latin typeface="+mn-lt"/>
              </a:rPr>
              <a:t>“La guerra por el espacio en Bogotá</a:t>
            </a:r>
            <a:r>
              <a:rPr lang="mr-IN" sz="4000" dirty="0">
                <a:latin typeface="+mn-lt"/>
              </a:rPr>
              <a:t>…</a:t>
            </a:r>
            <a:r>
              <a:rPr lang="es-ES" sz="4000" dirty="0">
                <a:latin typeface="+mn-lt"/>
              </a:rPr>
              <a:t>” </a:t>
            </a:r>
            <a:br>
              <a:rPr lang="es-ES" sz="4000" dirty="0">
                <a:latin typeface="+mn-lt"/>
              </a:rPr>
            </a:br>
            <a:r>
              <a:rPr lang="es-BO" sz="4000" dirty="0">
                <a:latin typeface="+mn-lt"/>
              </a:rPr>
              <a:t>(Donovan, 2004) </a:t>
            </a:r>
            <a:endParaRPr lang="es-ES_tradnl" sz="4000" dirty="0"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5. Los resultados de la guerra por el espacio en Bogotá</a:t>
            </a:r>
          </a:p>
          <a:p>
            <a:pPr marL="0" indent="0">
              <a:buNone/>
            </a:pPr>
            <a:r>
              <a:rPr lang="es-ES" dirty="0"/>
              <a:t>5.1. Efectos sobre los vendedores reubicados en centros comerciales</a:t>
            </a:r>
          </a:p>
          <a:p>
            <a:pPr marL="0" indent="0">
              <a:buNone/>
            </a:pPr>
            <a:r>
              <a:rPr lang="es-ES" dirty="0"/>
              <a:t>5.2. Deserción</a:t>
            </a:r>
          </a:p>
          <a:p>
            <a:pPr marL="0" indent="0">
              <a:buNone/>
            </a:pPr>
            <a:r>
              <a:rPr lang="es-ES" dirty="0"/>
              <a:t>5.3. Desplazamiento centrífugo de la venta ambulante hacia el espacio público exterior al Centro Histórico</a:t>
            </a:r>
          </a:p>
          <a:p>
            <a:pPr marL="0" indent="0">
              <a:buNone/>
            </a:pPr>
            <a:r>
              <a:rPr lang="es-ES" dirty="0"/>
              <a:t>5.4. La intensificación de la guerra por el espacio</a:t>
            </a:r>
          </a:p>
          <a:p>
            <a:pPr marL="0" indent="0">
              <a:buNone/>
            </a:pPr>
            <a:r>
              <a:rPr lang="es-ES" dirty="0"/>
              <a:t>5.5. La ‘recuperación” del orden público y la persistencia del desorden público</a:t>
            </a: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10300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2537</TotalTime>
  <Words>715</Words>
  <Application>Microsoft Macintosh PowerPoint</Application>
  <PresentationFormat>Panorámica</PresentationFormat>
  <Paragraphs>49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Mangal</vt:lpstr>
      <vt:lpstr>Arial</vt:lpstr>
      <vt:lpstr>Tema de Office</vt:lpstr>
      <vt:lpstr>CURSO INTRODUCTORIO BASES DE LA GESTION PUBLICA SUBNACIONAL</vt:lpstr>
      <vt:lpstr>Presentación de PowerPoint</vt:lpstr>
      <vt:lpstr>“Aportes para una geografía crítica de la ciudad latinoamericana” (cont.)</vt:lpstr>
      <vt:lpstr>“Aportes para una geografía crítica de la ciudad latinoamericana” (cont.)</vt:lpstr>
      <vt:lpstr>“Aportes para una geografía crítica de la ciudad latinoamericana” (cont.)</vt:lpstr>
      <vt:lpstr>“La guerra por el espacio en Bogotá: la recuperación del espacio público y su impacto sobre los vendedores ambulantes (1988-2003)” (Donovan, 2004) </vt:lpstr>
      <vt:lpstr>“La guerra por el espacio en Bogotá…”  (Donovan, 2004) </vt:lpstr>
      <vt:lpstr>“La guerra por el espacio en Bogotá…”  (Donovan, 2004) </vt:lpstr>
      <vt:lpstr>“La guerra por el espacio en Bogotá…”  (Donovan, 2004) </vt:lpstr>
      <vt:lpstr>Bibliografía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patricia.urquieta@gmail.com</dc:creator>
  <cp:lastModifiedBy>patricia.urquieta@gmail.com</cp:lastModifiedBy>
  <cp:revision>29</cp:revision>
  <dcterms:created xsi:type="dcterms:W3CDTF">2017-02-10T17:37:10Z</dcterms:created>
  <dcterms:modified xsi:type="dcterms:W3CDTF">2017-06-06T17:18:37Z</dcterms:modified>
</cp:coreProperties>
</file>