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7" r:id="rId2"/>
    <p:sldId id="260" r:id="rId3"/>
    <p:sldId id="278" r:id="rId4"/>
    <p:sldId id="261" r:id="rId5"/>
    <p:sldId id="262" r:id="rId6"/>
    <p:sldId id="263" r:id="rId7"/>
    <p:sldId id="264" r:id="rId8"/>
    <p:sldId id="266" r:id="rId9"/>
    <p:sldId id="265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7"/>
    <p:restoredTop sz="93478"/>
  </p:normalViewPr>
  <p:slideViewPr>
    <p:cSldViewPr snapToGrid="0" snapToObjects="1">
      <p:cViewPr varScale="1">
        <p:scale>
          <a:sx n="82" d="100"/>
          <a:sy n="82" d="100"/>
        </p:scale>
        <p:origin x="192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93E7-7B8A-9141-B7FB-82CC3A01C447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8391-7C6E-1F4C-AA44-FCBD02532D06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20529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93E7-7B8A-9141-B7FB-82CC3A01C447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8391-7C6E-1F4C-AA44-FCBD02532D06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3555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93E7-7B8A-9141-B7FB-82CC3A01C447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8391-7C6E-1F4C-AA44-FCBD02532D06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5559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93E7-7B8A-9141-B7FB-82CC3A01C447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8391-7C6E-1F4C-AA44-FCBD02532D06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7305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93E7-7B8A-9141-B7FB-82CC3A01C447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8391-7C6E-1F4C-AA44-FCBD02532D06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76314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93E7-7B8A-9141-B7FB-82CC3A01C447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8391-7C6E-1F4C-AA44-FCBD02532D06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67874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93E7-7B8A-9141-B7FB-82CC3A01C447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8391-7C6E-1F4C-AA44-FCBD02532D06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0121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93E7-7B8A-9141-B7FB-82CC3A01C447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8391-7C6E-1F4C-AA44-FCBD02532D06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31336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93E7-7B8A-9141-B7FB-82CC3A01C447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8391-7C6E-1F4C-AA44-FCBD02532D06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48377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93E7-7B8A-9141-B7FB-82CC3A01C447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8391-7C6E-1F4C-AA44-FCBD02532D06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73881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93E7-7B8A-9141-B7FB-82CC3A01C447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E8391-7C6E-1F4C-AA44-FCBD02532D06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95802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F93E7-7B8A-9141-B7FB-82CC3A01C447}" type="datetimeFigureOut">
              <a:rPr lang="es-ES_tradnl" smtClean="0"/>
              <a:t>6/6/17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E8391-7C6E-1F4C-AA44-FCBD02532D06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0510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47095"/>
          </a:xfrm>
        </p:spPr>
        <p:txBody>
          <a:bodyPr>
            <a:normAutofit/>
          </a:bodyPr>
          <a:lstStyle/>
          <a:p>
            <a:r>
              <a:rPr lang="es-ES_tradnl" sz="4000" dirty="0" smtClean="0"/>
              <a:t>CURSO INTRODUCTORIO BASES DE LA GESTION PUBLICA SUBNACIONAL</a:t>
            </a:r>
            <a:endParaRPr lang="es-ES_tradnl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772697"/>
            <a:ext cx="9144000" cy="3209649"/>
          </a:xfrm>
        </p:spPr>
        <p:txBody>
          <a:bodyPr>
            <a:normAutofit fontScale="92500" lnSpcReduction="20000"/>
          </a:bodyPr>
          <a:lstStyle/>
          <a:p>
            <a:r>
              <a:rPr lang="es-ES_tradnl" sz="3200" b="1" dirty="0" smtClean="0"/>
              <a:t>UNIDAD 2</a:t>
            </a:r>
          </a:p>
          <a:p>
            <a:r>
              <a:rPr lang="es-ES_tradnl" sz="3200" b="1" dirty="0" smtClean="0"/>
              <a:t>Ciudades inteligentes. Concepto y </a:t>
            </a:r>
            <a:r>
              <a:rPr lang="es-ES_tradnl" sz="3200" b="1" dirty="0" err="1" smtClean="0"/>
              <a:t>cr</a:t>
            </a:r>
            <a:r>
              <a:rPr lang="es-ES" sz="3200" b="1" dirty="0" err="1" smtClean="0"/>
              <a:t>ítica</a:t>
            </a:r>
            <a:endParaRPr lang="es-ES" sz="3200" b="1" dirty="0" smtClean="0"/>
          </a:p>
          <a:p>
            <a:r>
              <a:rPr lang="es-ES" sz="3200" b="1" dirty="0" smtClean="0"/>
              <a:t>Planificación urbana </a:t>
            </a:r>
            <a:r>
              <a:rPr lang="es-ES_tradnl" sz="3200" b="1" dirty="0" smtClean="0"/>
              <a:t>y </a:t>
            </a:r>
            <a:r>
              <a:rPr lang="es-ES_tradnl" sz="3200" b="1" dirty="0"/>
              <a:t>gestión </a:t>
            </a:r>
            <a:r>
              <a:rPr lang="es-ES_tradnl" sz="3200" b="1" dirty="0" smtClean="0"/>
              <a:t>social</a:t>
            </a:r>
          </a:p>
          <a:p>
            <a:endParaRPr lang="es-ES_tradnl" sz="3200" b="1" dirty="0"/>
          </a:p>
          <a:p>
            <a:r>
              <a:rPr lang="es-ES_tradnl" sz="3000" dirty="0" smtClean="0"/>
              <a:t>Docente: Patricia </a:t>
            </a:r>
            <a:r>
              <a:rPr lang="es-ES_tradnl" sz="3000" dirty="0" err="1" smtClean="0"/>
              <a:t>Urquieta</a:t>
            </a:r>
            <a:r>
              <a:rPr lang="es-ES_tradnl" sz="3000" dirty="0" smtClean="0"/>
              <a:t> C</a:t>
            </a:r>
            <a:r>
              <a:rPr lang="es-ES_tradnl" sz="3000" dirty="0" smtClean="0"/>
              <a:t>.</a:t>
            </a:r>
          </a:p>
          <a:p>
            <a:r>
              <a:rPr lang="es-ES_tradnl" sz="3000" dirty="0" smtClean="0"/>
              <a:t>CIDES-UMSA</a:t>
            </a:r>
            <a:endParaRPr lang="es-ES_tradnl" sz="3000" dirty="0" smtClean="0"/>
          </a:p>
          <a:p>
            <a:r>
              <a:rPr lang="es-ES_tradnl" sz="3000" dirty="0" smtClean="0"/>
              <a:t>Mayo de 2017</a:t>
            </a:r>
            <a:endParaRPr lang="es-ES_tradnl" sz="3000" dirty="0"/>
          </a:p>
        </p:txBody>
      </p:sp>
    </p:spTree>
    <p:extLst>
      <p:ext uri="{BB962C8B-B14F-4D97-AF65-F5344CB8AC3E}">
        <p14:creationId xmlns:p14="http://schemas.microsoft.com/office/powerpoint/2010/main" val="24524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Ciudades inteligentes</a:t>
            </a:r>
            <a:br>
              <a:rPr lang="es-ES_tradnl" dirty="0" smtClean="0"/>
            </a:br>
            <a:r>
              <a:rPr lang="es-ES_tradnl" sz="3600" dirty="0" smtClean="0"/>
              <a:t>(Mitchell</a:t>
            </a:r>
            <a:r>
              <a:rPr lang="es-ES_tradnl" sz="3600" dirty="0" smtClean="0"/>
              <a:t>, profesor de arquitectura </a:t>
            </a:r>
            <a:r>
              <a:rPr lang="es-ES_tradnl" sz="3600" dirty="0" smtClean="0"/>
              <a:t>MIT)</a:t>
            </a:r>
            <a:endParaRPr lang="es-ES_tradnl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59655"/>
          </a:xfrm>
        </p:spPr>
        <p:txBody>
          <a:bodyPr>
            <a:noAutofit/>
          </a:bodyPr>
          <a:lstStyle/>
          <a:p>
            <a:r>
              <a:rPr lang="es-ES_tradnl" sz="3200" dirty="0" smtClean="0"/>
              <a:t>Enfoque </a:t>
            </a:r>
            <a:r>
              <a:rPr lang="es-ES_tradnl" sz="3200" dirty="0" err="1" smtClean="0"/>
              <a:t>bioevolucionista</a:t>
            </a:r>
            <a:r>
              <a:rPr lang="es-ES_tradnl" sz="3200" dirty="0" smtClean="0"/>
              <a:t> para explicar el desarrollo de la </a:t>
            </a:r>
            <a:r>
              <a:rPr lang="es-ES_tradnl" sz="3200" dirty="0" err="1" smtClean="0"/>
              <a:t>tecnolog</a:t>
            </a:r>
            <a:r>
              <a:rPr lang="es-ES" sz="3200" dirty="0" err="1" smtClean="0"/>
              <a:t>ía</a:t>
            </a:r>
            <a:r>
              <a:rPr lang="es-ES" sz="3200" dirty="0" smtClean="0"/>
              <a:t> como prolongación del cuerpo humano en su adaptación al medio</a:t>
            </a:r>
          </a:p>
          <a:p>
            <a:r>
              <a:rPr lang="es-ES" sz="3200" dirty="0" smtClean="0"/>
              <a:t>Plantea como ejemplo el debate entre transporte público (sus beneficios y limitaciones) y transporte privado</a:t>
            </a:r>
          </a:p>
          <a:p>
            <a:r>
              <a:rPr lang="es-ES" sz="3200" dirty="0" smtClean="0"/>
              <a:t>Su visión del futuro urbano incluye una propuesta de automóvil urbano, limpio, compacto y eficiente como ilustración de inteligencia urbana</a:t>
            </a:r>
          </a:p>
          <a:p>
            <a:r>
              <a:rPr lang="es-ES" sz="3200" dirty="0" smtClean="0"/>
              <a:t>El coche urbano como componente crucial de una ciudad inteligente del siglo XXI</a:t>
            </a:r>
          </a:p>
        </p:txBody>
      </p:sp>
    </p:spTree>
    <p:extLst>
      <p:ext uri="{BB962C8B-B14F-4D97-AF65-F5344CB8AC3E}">
        <p14:creationId xmlns:p14="http://schemas.microsoft.com/office/powerpoint/2010/main" val="173751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Respuesta</a:t>
            </a:r>
            <a:r>
              <a:rPr lang="es-ES" dirty="0" smtClean="0"/>
              <a:t> </a:t>
            </a:r>
            <a:r>
              <a:rPr lang="es-ES" dirty="0" smtClean="0"/>
              <a:t>de Jordi Borja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3200" dirty="0" smtClean="0"/>
              <a:t>Frente al problema urbano de la </a:t>
            </a:r>
            <a:r>
              <a:rPr lang="es-ES_tradnl" sz="3200" dirty="0" smtClean="0"/>
              <a:t>movilidad, el </a:t>
            </a:r>
            <a:r>
              <a:rPr lang="es-ES_tradnl" sz="3200" dirty="0" err="1" smtClean="0"/>
              <a:t>prof.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Mitchel</a:t>
            </a:r>
            <a:r>
              <a:rPr lang="es-ES_tradnl" sz="3200" dirty="0" smtClean="0"/>
              <a:t> </a:t>
            </a:r>
            <a:r>
              <a:rPr lang="es-ES_tradnl" sz="3200" dirty="0" smtClean="0"/>
              <a:t>opone como posibilidades solo transporte p</a:t>
            </a:r>
            <a:r>
              <a:rPr lang="es-ES" sz="3200" dirty="0" err="1" smtClean="0"/>
              <a:t>úblico</a:t>
            </a:r>
            <a:r>
              <a:rPr lang="es-ES" sz="3200" dirty="0" smtClean="0"/>
              <a:t> frente a la opción solo coche privado y su resolución es el </a:t>
            </a:r>
            <a:r>
              <a:rPr lang="es-ES" sz="3200" b="1" dirty="0" err="1" smtClean="0"/>
              <a:t>city</a:t>
            </a:r>
            <a:r>
              <a:rPr lang="es-ES" sz="3200" b="1" dirty="0" smtClean="0"/>
              <a:t> </a:t>
            </a:r>
            <a:r>
              <a:rPr lang="es-ES" sz="3200" b="1" dirty="0" smtClean="0"/>
              <a:t>car</a:t>
            </a:r>
            <a:r>
              <a:rPr lang="es-ES" sz="3200" dirty="0" smtClean="0"/>
              <a:t> que combina eficiencia social con libertad individual </a:t>
            </a:r>
          </a:p>
          <a:p>
            <a:r>
              <a:rPr lang="es-ES" sz="3200" dirty="0" smtClean="0"/>
              <a:t>Mientras la teoría sobre transporte urbano se refiere más bien a modelos basados en </a:t>
            </a:r>
            <a:r>
              <a:rPr lang="es-ES" sz="3200" dirty="0" err="1" smtClean="0"/>
              <a:t>multimodalidad</a:t>
            </a:r>
            <a:r>
              <a:rPr lang="es-ES" sz="3200" dirty="0" smtClean="0"/>
              <a:t> e </a:t>
            </a:r>
            <a:r>
              <a:rPr lang="es-ES" sz="3200" dirty="0" err="1" smtClean="0"/>
              <a:t>intermodalidad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11472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83403" y="609600"/>
            <a:ext cx="10321872" cy="5567363"/>
          </a:xfrm>
        </p:spPr>
        <p:txBody>
          <a:bodyPr>
            <a:noAutofit/>
          </a:bodyPr>
          <a:lstStyle/>
          <a:p>
            <a:r>
              <a:rPr lang="es-ES_tradnl" sz="3200" dirty="0" smtClean="0"/>
              <a:t>El funcionalismo aplicado </a:t>
            </a:r>
            <a:r>
              <a:rPr lang="es-ES_tradnl" sz="3200" dirty="0" err="1" smtClean="0"/>
              <a:t>mec</a:t>
            </a:r>
            <a:r>
              <a:rPr lang="es-ES" sz="3200" dirty="0" err="1" smtClean="0"/>
              <a:t>ánicamente</a:t>
            </a:r>
            <a:r>
              <a:rPr lang="es-ES" sz="3200" dirty="0" smtClean="0"/>
              <a:t> a la gran ciudad tiende al </a:t>
            </a:r>
            <a:r>
              <a:rPr lang="es-ES" sz="3200" dirty="0" err="1" smtClean="0"/>
              <a:t>zoning</a:t>
            </a:r>
            <a:r>
              <a:rPr lang="es-ES" sz="3200" dirty="0" smtClean="0"/>
              <a:t>, a crear áreas especializadas, como los campus o parques tecnológicos, una dinámica que multiplica la segregación social de la vivienda</a:t>
            </a:r>
          </a:p>
          <a:p>
            <a:r>
              <a:rPr lang="es-ES" sz="3200" dirty="0" smtClean="0"/>
              <a:t>La ciudad inteligente, para Borja, es la que combina azar y necesidad</a:t>
            </a:r>
          </a:p>
          <a:p>
            <a:r>
              <a:rPr lang="es-ES" sz="3200" dirty="0" smtClean="0"/>
              <a:t>La posibilidad de descubrir gracias al azar se vincula al espacio público, a la existencia de muchos lugares y momentos de encuentro entre gente </a:t>
            </a:r>
            <a:r>
              <a:rPr lang="es-ES" sz="3200" dirty="0" smtClean="0"/>
              <a:t>diversa:</a:t>
            </a:r>
            <a:r>
              <a:rPr lang="es-ES" sz="3200" dirty="0"/>
              <a:t> </a:t>
            </a:r>
            <a:endParaRPr lang="es-ES" sz="3200" dirty="0" smtClean="0"/>
          </a:p>
          <a:p>
            <a:pPr marL="0" indent="0">
              <a:buNone/>
            </a:pPr>
            <a:r>
              <a:rPr lang="es-ES" sz="3200" dirty="0"/>
              <a:t>	</a:t>
            </a:r>
            <a:r>
              <a:rPr lang="es-ES" sz="3200" dirty="0" smtClean="0"/>
              <a:t>“</a:t>
            </a:r>
            <a:r>
              <a:rPr lang="es-ES" sz="3200" dirty="0" smtClean="0"/>
              <a:t>el mejor equipamiento urbano en la ciudad de Londres </a:t>
            </a:r>
            <a:r>
              <a:rPr lang="es-ES" sz="3200" dirty="0" smtClean="0"/>
              <a:t>	son </a:t>
            </a:r>
            <a:r>
              <a:rPr lang="es-ES" sz="3200" dirty="0" smtClean="0"/>
              <a:t>los pubs, donde gente diferente intercambia </a:t>
            </a:r>
            <a:r>
              <a:rPr lang="es-ES" sz="3200" dirty="0" smtClean="0"/>
              <a:t>	información </a:t>
            </a:r>
            <a:r>
              <a:rPr lang="es-ES" sz="3200" dirty="0" smtClean="0"/>
              <a:t>de todo tipo</a:t>
            </a:r>
            <a:r>
              <a:rPr lang="es-ES" sz="3200" dirty="0" smtClean="0"/>
              <a:t>”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167690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6978"/>
          </a:xfrm>
        </p:spPr>
        <p:txBody>
          <a:bodyPr>
            <a:noAutofit/>
          </a:bodyPr>
          <a:lstStyle/>
          <a:p>
            <a:r>
              <a:rPr lang="es-ES_tradnl" sz="3600" dirty="0" smtClean="0"/>
              <a:t>Nueva agenda urbana y Smart </a:t>
            </a:r>
            <a:r>
              <a:rPr lang="es-ES_tradnl" sz="3600" dirty="0" err="1" smtClean="0"/>
              <a:t>Cities</a:t>
            </a:r>
            <a:r>
              <a:rPr lang="es-ES_tradnl" sz="3600" dirty="0" smtClean="0"/>
              <a:t/>
            </a:r>
            <a:br>
              <a:rPr lang="es-ES_tradnl" sz="3600" dirty="0" smtClean="0"/>
            </a:br>
            <a:r>
              <a:rPr lang="es-ES_tradnl" sz="3600" dirty="0" smtClean="0"/>
              <a:t>(Joan </a:t>
            </a:r>
            <a:r>
              <a:rPr lang="es-ES_tradnl" sz="3600" dirty="0" err="1" smtClean="0"/>
              <a:t>Subirats</a:t>
            </a:r>
            <a:r>
              <a:rPr lang="es-ES_tradnl" sz="3600" dirty="0" smtClean="0"/>
              <a:t>)</a:t>
            </a:r>
            <a:endParaRPr lang="es-ES_tradnl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74839"/>
            <a:ext cx="10515600" cy="4702124"/>
          </a:xfrm>
        </p:spPr>
        <p:txBody>
          <a:bodyPr>
            <a:noAutofit/>
          </a:bodyPr>
          <a:lstStyle/>
          <a:p>
            <a:r>
              <a:rPr lang="es-ES_tradnl" sz="3200" dirty="0"/>
              <a:t>“Smart City” (“ciudad inteligente”) </a:t>
            </a:r>
            <a:r>
              <a:rPr lang="es-ES_tradnl" sz="3200" dirty="0" smtClean="0"/>
              <a:t>y </a:t>
            </a:r>
            <a:r>
              <a:rPr lang="es-ES_tradnl" sz="3200" dirty="0"/>
              <a:t>temas del “Big Data</a:t>
            </a:r>
            <a:r>
              <a:rPr lang="es-ES_tradnl" sz="3200" dirty="0" smtClean="0"/>
              <a:t>” </a:t>
            </a:r>
            <a:r>
              <a:rPr lang="es-ES_tradnl" sz="3200" dirty="0" smtClean="0"/>
              <a:t>son los </a:t>
            </a:r>
            <a:r>
              <a:rPr lang="es-ES_tradnl" sz="3200" dirty="0" smtClean="0"/>
              <a:t>elementos novedosos </a:t>
            </a:r>
            <a:r>
              <a:rPr lang="es-ES_tradnl" sz="3200" dirty="0"/>
              <a:t>en relación a </a:t>
            </a:r>
            <a:r>
              <a:rPr lang="es-ES_tradnl" sz="3200" dirty="0" smtClean="0"/>
              <a:t>H</a:t>
            </a:r>
            <a:r>
              <a:rPr lang="es-ES" sz="3200" dirty="0" err="1" smtClean="0"/>
              <a:t>ábitat</a:t>
            </a:r>
            <a:r>
              <a:rPr lang="es-ES" sz="3200" dirty="0" smtClean="0"/>
              <a:t> </a:t>
            </a:r>
            <a:r>
              <a:rPr lang="es-ES" sz="3200" dirty="0" smtClean="0"/>
              <a:t>II (</a:t>
            </a:r>
            <a:r>
              <a:rPr lang="es-ES_tradnl" sz="3200" dirty="0" smtClean="0"/>
              <a:t>Vancouver 1996) y H</a:t>
            </a:r>
            <a:r>
              <a:rPr lang="es-ES" sz="3200" dirty="0" err="1" smtClean="0"/>
              <a:t>ábitat</a:t>
            </a:r>
            <a:r>
              <a:rPr lang="es-ES" sz="3200" dirty="0" smtClean="0"/>
              <a:t> I</a:t>
            </a:r>
            <a:r>
              <a:rPr lang="es-ES_tradnl" sz="3200" dirty="0" smtClean="0"/>
              <a:t> (Estambul 1976) </a:t>
            </a:r>
            <a:r>
              <a:rPr lang="es-ES_tradnl" sz="3200" dirty="0" smtClean="0"/>
              <a:t>en la NAU</a:t>
            </a:r>
          </a:p>
          <a:p>
            <a:r>
              <a:rPr lang="es-ES_tradnl" sz="3200" dirty="0" smtClean="0"/>
              <a:t>Implicaciones positivas del cambio </a:t>
            </a:r>
            <a:r>
              <a:rPr lang="es-ES_tradnl" sz="3200" dirty="0" err="1" smtClean="0"/>
              <a:t>tecnol</a:t>
            </a:r>
            <a:r>
              <a:rPr lang="es-ES" sz="3200" dirty="0" err="1" smtClean="0"/>
              <a:t>ógico</a:t>
            </a:r>
            <a:r>
              <a:rPr lang="es-ES" sz="3200" dirty="0" smtClean="0"/>
              <a:t>: </a:t>
            </a:r>
            <a:r>
              <a:rPr lang="es-ES_tradnl" sz="3200" dirty="0"/>
              <a:t>mejores resultados </a:t>
            </a:r>
            <a:r>
              <a:rPr lang="es-ES_tradnl" sz="3200" dirty="0" smtClean="0"/>
              <a:t>si se comparte </a:t>
            </a:r>
            <a:r>
              <a:rPr lang="es-ES_tradnl" sz="3200" dirty="0"/>
              <a:t>y </a:t>
            </a:r>
            <a:r>
              <a:rPr lang="es-ES_tradnl" sz="3200" dirty="0" smtClean="0"/>
              <a:t>colabora; </a:t>
            </a:r>
            <a:r>
              <a:rPr lang="es-ES_tradnl" sz="3200" dirty="0"/>
              <a:t>cooperar, compartir </a:t>
            </a:r>
            <a:r>
              <a:rPr lang="es-ES_tradnl" sz="3200" dirty="0" smtClean="0"/>
              <a:t>permitiría </a:t>
            </a:r>
            <a:r>
              <a:rPr lang="es-ES_tradnl" sz="3200" dirty="0"/>
              <a:t>multiplicar las potencialidades de </a:t>
            </a:r>
            <a:r>
              <a:rPr lang="es-ES_tradnl" sz="3200" dirty="0" smtClean="0"/>
              <a:t>la innovación</a:t>
            </a:r>
            <a:endParaRPr lang="es-ES_tradnl" sz="3200" dirty="0" smtClean="0"/>
          </a:p>
          <a:p>
            <a:r>
              <a:rPr lang="es-ES_tradnl" sz="3200" dirty="0" smtClean="0"/>
              <a:t>Sin embargo: </a:t>
            </a:r>
            <a:r>
              <a:rPr lang="es-ES_tradnl" sz="3200" dirty="0"/>
              <a:t>escepticismo o desencanto por la fuerza con que las plataformas y grandes conglomerados surgidos del modelo </a:t>
            </a:r>
            <a:r>
              <a:rPr lang="es-ES_tradnl" sz="3200" dirty="0" err="1" smtClean="0"/>
              <a:t>Silicone</a:t>
            </a:r>
            <a:r>
              <a:rPr lang="es-ES_tradnl" sz="3200" dirty="0" smtClean="0"/>
              <a:t> Valley llegan a controlar </a:t>
            </a:r>
            <a:r>
              <a:rPr lang="es-ES_tradnl" sz="3200" dirty="0"/>
              <a:t>y </a:t>
            </a:r>
            <a:r>
              <a:rPr lang="es-ES_tradnl" sz="3200" dirty="0" smtClean="0"/>
              <a:t>apropiar </a:t>
            </a:r>
            <a:r>
              <a:rPr lang="es-ES_tradnl" sz="3200" dirty="0"/>
              <a:t>de la gran capacidad de innovación y renovación </a:t>
            </a:r>
            <a:r>
              <a:rPr lang="es-ES_tradnl" sz="3200" dirty="0" smtClean="0"/>
              <a:t> </a:t>
            </a:r>
            <a:endParaRPr lang="es-ES" sz="3200" dirty="0" smtClean="0"/>
          </a:p>
        </p:txBody>
      </p:sp>
    </p:spTree>
    <p:extLst>
      <p:ext uri="{BB962C8B-B14F-4D97-AF65-F5344CB8AC3E}">
        <p14:creationId xmlns:p14="http://schemas.microsoft.com/office/powerpoint/2010/main" val="1957747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4000" dirty="0"/>
              <a:t>Nueva agenda urbana y Smart </a:t>
            </a:r>
            <a:r>
              <a:rPr lang="es-ES_tradnl" sz="4000" dirty="0" err="1"/>
              <a:t>Cities</a:t>
            </a:r>
            <a:r>
              <a:rPr lang="es-ES_tradnl" sz="4000" dirty="0"/>
              <a:t/>
            </a:r>
            <a:br>
              <a:rPr lang="es-ES_tradnl" sz="4000" dirty="0"/>
            </a:br>
            <a:r>
              <a:rPr lang="es-ES_tradnl" sz="3600" dirty="0"/>
              <a:t>Joan </a:t>
            </a:r>
            <a:r>
              <a:rPr lang="es-ES_tradnl" sz="3600" dirty="0" err="1" smtClean="0"/>
              <a:t>Subirats</a:t>
            </a:r>
            <a:r>
              <a:rPr lang="es-ES_tradnl" sz="3600" dirty="0" smtClean="0"/>
              <a:t> (cont.)</a:t>
            </a:r>
            <a:endParaRPr lang="es-ES_tradnl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3200" dirty="0"/>
              <a:t>E</a:t>
            </a:r>
            <a:r>
              <a:rPr lang="es-ES_tradnl" sz="3200" dirty="0" err="1"/>
              <a:t>nfoque</a:t>
            </a:r>
            <a:r>
              <a:rPr lang="es-ES_tradnl" sz="3200" dirty="0"/>
              <a:t> en las potencialidades y límites del escenario urbano, de la ciudad, como espacio de dinámicas colaborativas </a:t>
            </a:r>
            <a:endParaRPr lang="es-ES_tradnl" sz="3200" dirty="0" smtClean="0"/>
          </a:p>
          <a:p>
            <a:r>
              <a:rPr lang="es-ES_tradnl" sz="3200" dirty="0" smtClean="0"/>
              <a:t>Interés </a:t>
            </a:r>
            <a:r>
              <a:rPr lang="es-ES_tradnl" sz="3200" dirty="0"/>
              <a:t>por las ciudades como espacios de innovación tecnológica y de experimentación </a:t>
            </a:r>
          </a:p>
          <a:p>
            <a:r>
              <a:rPr lang="es-ES_tradnl" sz="3200" dirty="0"/>
              <a:t>En </a:t>
            </a:r>
            <a:r>
              <a:rPr lang="es-ES_tradnl" sz="3200" dirty="0" smtClean="0"/>
              <a:t>el </a:t>
            </a:r>
            <a:r>
              <a:rPr lang="es-ES_tradnl" sz="3200" dirty="0"/>
              <a:t>contexto de alta </a:t>
            </a:r>
            <a:r>
              <a:rPr lang="es-ES_tradnl" sz="3200" dirty="0" smtClean="0"/>
              <a:t>densidad urbana las </a:t>
            </a:r>
            <a:r>
              <a:rPr lang="es-ES_tradnl" sz="3200" dirty="0"/>
              <a:t>posibilidades de implementar los avances tecnológicos son innegables </a:t>
            </a:r>
          </a:p>
          <a:p>
            <a:endParaRPr lang="es-ES_tradnl" dirty="0"/>
          </a:p>
          <a:p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715577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280160"/>
            <a:ext cx="10515600" cy="52019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mr-IN" sz="3200" dirty="0" smtClean="0"/>
              <a:t>…</a:t>
            </a:r>
            <a:r>
              <a:rPr lang="es-ES_tradnl" sz="3200" dirty="0" smtClean="0"/>
              <a:t>prometía </a:t>
            </a:r>
            <a:r>
              <a:rPr lang="es-ES_tradnl" sz="3200" dirty="0"/>
              <a:t>nuevas soluciones a viejos problemas de las ciudades, pero al mismo tiempo (como otros conceptos de moda) era suficientemente ambiguo para servir de almohada </a:t>
            </a:r>
            <a:r>
              <a:rPr lang="es-ES_tradnl" sz="3200" dirty="0" smtClean="0"/>
              <a:t>para todo uso </a:t>
            </a:r>
          </a:p>
          <a:p>
            <a:pPr marL="0" indent="0">
              <a:buNone/>
            </a:pPr>
            <a:r>
              <a:rPr lang="mr-IN" sz="3200" dirty="0" smtClean="0"/>
              <a:t>…</a:t>
            </a:r>
            <a:r>
              <a:rPr lang="es-ES_tradnl" sz="3200" dirty="0" err="1" smtClean="0"/>
              <a:t>cuaj</a:t>
            </a:r>
            <a:r>
              <a:rPr lang="es-ES" sz="3200" dirty="0" err="1" smtClean="0"/>
              <a:t>ó</a:t>
            </a:r>
            <a:r>
              <a:rPr lang="es-ES_tradnl" sz="3200" dirty="0" smtClean="0"/>
              <a:t> </a:t>
            </a:r>
            <a:r>
              <a:rPr lang="es-ES_tradnl" sz="3200" dirty="0"/>
              <a:t>en una imagen de liderazgo tecnológico en la que predomina una </a:t>
            </a:r>
            <a:r>
              <a:rPr lang="es-ES_tradnl" sz="3200" dirty="0" smtClean="0"/>
              <a:t>lógica:</a:t>
            </a:r>
          </a:p>
          <a:p>
            <a:pPr lvl="3">
              <a:buFont typeface="Arial" charset="0"/>
              <a:buChar char="•"/>
            </a:pPr>
            <a:r>
              <a:rPr lang="es-ES_tradnl" sz="3200" dirty="0"/>
              <a:t>j</a:t>
            </a:r>
            <a:r>
              <a:rPr lang="es-ES_tradnl" sz="3200" dirty="0" smtClean="0"/>
              <a:t>erárquica</a:t>
            </a:r>
          </a:p>
          <a:p>
            <a:pPr lvl="3">
              <a:buFont typeface="Arial" charset="0"/>
              <a:buChar char="•"/>
            </a:pPr>
            <a:r>
              <a:rPr lang="es-ES_tradnl" sz="3200" dirty="0"/>
              <a:t>c</a:t>
            </a:r>
            <a:r>
              <a:rPr lang="es-ES_tradnl" sz="3200" dirty="0" smtClean="0"/>
              <a:t>entralizada</a:t>
            </a:r>
          </a:p>
          <a:p>
            <a:pPr lvl="3">
              <a:buFont typeface="Arial" charset="0"/>
              <a:buChar char="•"/>
            </a:pPr>
            <a:r>
              <a:rPr lang="es-ES_tradnl" sz="3200" dirty="0"/>
              <a:t>t</a:t>
            </a:r>
            <a:r>
              <a:rPr lang="es-ES_tradnl" sz="3200" dirty="0" smtClean="0"/>
              <a:t>ecnocrática</a:t>
            </a:r>
          </a:p>
          <a:p>
            <a:pPr lvl="3">
              <a:buFont typeface="Arial" charset="0"/>
              <a:buChar char="•"/>
            </a:pPr>
            <a:r>
              <a:rPr lang="es-ES_tradnl" sz="3200" dirty="0" smtClean="0"/>
              <a:t>corporativa</a:t>
            </a:r>
            <a:endParaRPr lang="es-ES_tradnl" sz="3200" dirty="0"/>
          </a:p>
          <a:p>
            <a:pPr lvl="3"/>
            <a:r>
              <a:rPr lang="es-ES_tradnl" sz="3200" dirty="0"/>
              <a:t>m</a:t>
            </a:r>
            <a:r>
              <a:rPr lang="es-ES" sz="3200" dirty="0" err="1"/>
              <a:t>ás</a:t>
            </a:r>
            <a:r>
              <a:rPr lang="es-ES" sz="3200" dirty="0"/>
              <a:t> </a:t>
            </a:r>
            <a:r>
              <a:rPr lang="es-ES_tradnl" sz="3200" dirty="0"/>
              <a:t>centrada en resultados que en </a:t>
            </a:r>
            <a:r>
              <a:rPr lang="es-ES_tradnl" sz="3200" dirty="0" smtClean="0"/>
              <a:t>procesos</a:t>
            </a:r>
            <a:endParaRPr lang="es-ES_tradnl" sz="3200" dirty="0"/>
          </a:p>
        </p:txBody>
      </p:sp>
      <p:sp>
        <p:nvSpPr>
          <p:cNvPr id="4" name="CuadroTexto 3"/>
          <p:cNvSpPr txBox="1"/>
          <p:nvPr/>
        </p:nvSpPr>
        <p:spPr>
          <a:xfrm>
            <a:off x="838200" y="487680"/>
            <a:ext cx="9992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600" dirty="0" smtClean="0"/>
              <a:t>El modelo o concepto </a:t>
            </a:r>
            <a:r>
              <a:rPr lang="es-ES_tradnl" sz="3600" dirty="0"/>
              <a:t>"Smart City” </a:t>
            </a:r>
          </a:p>
        </p:txBody>
      </p:sp>
    </p:spTree>
    <p:extLst>
      <p:ext uri="{BB962C8B-B14F-4D97-AF65-F5344CB8AC3E}">
        <p14:creationId xmlns:p14="http://schemas.microsoft.com/office/powerpoint/2010/main" val="111714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67360" y="327742"/>
            <a:ext cx="11216640" cy="5646021"/>
          </a:xfrm>
        </p:spPr>
        <p:txBody>
          <a:bodyPr>
            <a:noAutofit/>
          </a:bodyPr>
          <a:lstStyle/>
          <a:p>
            <a:r>
              <a:rPr lang="es-ES_tradnl" sz="3200" dirty="0" smtClean="0"/>
              <a:t>La perspectiva de las “ciudades inteligentes” apunta </a:t>
            </a:r>
            <a:r>
              <a:rPr lang="es-ES_tradnl" sz="3200" dirty="0"/>
              <a:t>a una </a:t>
            </a:r>
            <a:r>
              <a:rPr lang="es-ES_tradnl" sz="3200" dirty="0" smtClean="0"/>
              <a:t>gestión urbana con </a:t>
            </a:r>
            <a:r>
              <a:rPr lang="es-ES_tradnl" sz="3200" dirty="0"/>
              <a:t>más eficiencia, más seguridad y más </a:t>
            </a:r>
            <a:r>
              <a:rPr lang="es-ES_tradnl" sz="3200" dirty="0" smtClean="0"/>
              <a:t>sostenibilidad: se busca </a:t>
            </a:r>
            <a:r>
              <a:rPr lang="es-ES_tradnl" sz="3200" dirty="0"/>
              <a:t>reducir el gasto energético, mejorar la gestión de residuos, </a:t>
            </a:r>
            <a:r>
              <a:rPr lang="es-ES_tradnl" sz="3200" dirty="0" smtClean="0"/>
              <a:t>reducir el </a:t>
            </a:r>
            <a:r>
              <a:rPr lang="es-ES_tradnl" sz="3200" dirty="0"/>
              <a:t>consumo de agua, </a:t>
            </a:r>
            <a:r>
              <a:rPr lang="es-ES_tradnl" sz="3200" dirty="0" smtClean="0"/>
              <a:t>mejorar </a:t>
            </a:r>
            <a:r>
              <a:rPr lang="es-ES_tradnl" sz="3200" dirty="0"/>
              <a:t>la movilidad urbana y </a:t>
            </a:r>
            <a:r>
              <a:rPr lang="es-ES_tradnl" sz="3200" dirty="0" smtClean="0"/>
              <a:t>mayor </a:t>
            </a:r>
            <a:r>
              <a:rPr lang="es-ES_tradnl" sz="3200" dirty="0"/>
              <a:t>prevención de los delitos en el espacio </a:t>
            </a:r>
            <a:r>
              <a:rPr lang="es-ES_tradnl" sz="3200" dirty="0" smtClean="0"/>
              <a:t>público. Todo muy </a:t>
            </a:r>
            <a:r>
              <a:rPr lang="es-ES_tradnl" sz="3200" dirty="0"/>
              <a:t>prometedor y </a:t>
            </a:r>
            <a:r>
              <a:rPr lang="es-ES_tradnl" sz="3200" dirty="0" smtClean="0"/>
              <a:t>muy </a:t>
            </a:r>
            <a:r>
              <a:rPr lang="es-ES_tradnl" sz="3200" dirty="0"/>
              <a:t>políticamente </a:t>
            </a:r>
            <a:r>
              <a:rPr lang="es-ES_tradnl" sz="3200" dirty="0" smtClean="0"/>
              <a:t>neutral: todos </a:t>
            </a:r>
            <a:r>
              <a:rPr lang="es-ES_tradnl" sz="3200" dirty="0"/>
              <a:t>ganan, nadie pierde.  </a:t>
            </a:r>
            <a:endParaRPr lang="es-ES_tradnl" sz="3200" dirty="0" smtClean="0"/>
          </a:p>
          <a:p>
            <a:r>
              <a:rPr lang="es-ES_tradnl" sz="3200" dirty="0" smtClean="0"/>
              <a:t>El resultado: </a:t>
            </a:r>
            <a:r>
              <a:rPr lang="es-ES_tradnl" sz="3200" dirty="0"/>
              <a:t>más allá de la retórica y de experiencias </a:t>
            </a:r>
            <a:r>
              <a:rPr lang="es-ES_tradnl" sz="3200" dirty="0" smtClean="0"/>
              <a:t>limitadas</a:t>
            </a:r>
            <a:r>
              <a:rPr lang="es-ES_tradnl" sz="3200" dirty="0"/>
              <a:t>, </a:t>
            </a:r>
            <a:r>
              <a:rPr lang="es-ES_tradnl" sz="3200" dirty="0" smtClean="0"/>
              <a:t>no ha resultado en espacios de </a:t>
            </a:r>
            <a:r>
              <a:rPr lang="es-ES_tradnl" sz="3200" dirty="0" err="1" smtClean="0"/>
              <a:t>expresi</a:t>
            </a:r>
            <a:r>
              <a:rPr lang="es-ES" sz="3200" dirty="0" err="1" smtClean="0"/>
              <a:t>ón</a:t>
            </a:r>
            <a:r>
              <a:rPr lang="es-ES" sz="3200" dirty="0" smtClean="0"/>
              <a:t> </a:t>
            </a:r>
            <a:r>
              <a:rPr lang="es-ES_tradnl" sz="3200" dirty="0" smtClean="0"/>
              <a:t>ciudadana sobre cómo utilizar la </a:t>
            </a:r>
            <a:r>
              <a:rPr lang="es-ES_tradnl" sz="3200" dirty="0"/>
              <a:t>tecnología de forma autónoma y transformadora</a:t>
            </a:r>
            <a:r>
              <a:rPr lang="es-ES_tradnl" sz="3200" dirty="0" smtClean="0"/>
              <a:t>, </a:t>
            </a:r>
            <a:r>
              <a:rPr lang="es-ES_tradnl" sz="3200" dirty="0" smtClean="0"/>
              <a:t>evitando </a:t>
            </a:r>
            <a:r>
              <a:rPr lang="es-ES_tradnl" sz="3200" dirty="0"/>
              <a:t>riesgos sobre </a:t>
            </a:r>
            <a:r>
              <a:rPr lang="es-ES_tradnl" sz="3200" dirty="0" smtClean="0"/>
              <a:t>la privacidad </a:t>
            </a:r>
            <a:r>
              <a:rPr lang="es-ES_tradnl" sz="3200" dirty="0"/>
              <a:t>y libertad </a:t>
            </a:r>
            <a:r>
              <a:rPr lang="es-ES_tradnl" sz="3200" dirty="0" smtClean="0"/>
              <a:t>y </a:t>
            </a:r>
            <a:r>
              <a:rPr lang="es-ES_tradnl" sz="3200" dirty="0" smtClean="0"/>
              <a:t>el</a:t>
            </a:r>
            <a:r>
              <a:rPr lang="es-ES_tradnl" sz="3200" dirty="0" smtClean="0"/>
              <a:t> </a:t>
            </a:r>
            <a:r>
              <a:rPr lang="es-ES_tradnl" sz="3200" dirty="0" smtClean="0"/>
              <a:t>aumento del </a:t>
            </a:r>
            <a:r>
              <a:rPr lang="es-ES_tradnl" sz="3200" dirty="0"/>
              <a:t>consumismo y </a:t>
            </a:r>
            <a:r>
              <a:rPr lang="es-ES_tradnl" sz="3200" dirty="0" smtClean="0"/>
              <a:t>dependencia </a:t>
            </a:r>
            <a:r>
              <a:rPr lang="es-ES_tradnl" sz="3200" dirty="0"/>
              <a:t>de las instituciones hacia las empresas </a:t>
            </a:r>
            <a:r>
              <a:rPr lang="es-ES_tradnl" sz="3200" dirty="0" smtClean="0"/>
              <a:t>proveedoras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11153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5355"/>
          </a:xfrm>
        </p:spPr>
        <p:txBody>
          <a:bodyPr/>
          <a:lstStyle/>
          <a:p>
            <a:r>
              <a:rPr lang="es-ES_tradnl" dirty="0" smtClean="0"/>
              <a:t>¿La alternativa?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57939" y="1300480"/>
            <a:ext cx="11205275" cy="5255303"/>
          </a:xfrm>
        </p:spPr>
        <p:txBody>
          <a:bodyPr>
            <a:noAutofit/>
          </a:bodyPr>
          <a:lstStyle/>
          <a:p>
            <a:r>
              <a:rPr lang="es-ES_tradnl" dirty="0"/>
              <a:t>la </a:t>
            </a:r>
            <a:r>
              <a:rPr lang="es-ES_tradnl" dirty="0" smtClean="0"/>
              <a:t>ciudad, espacio </a:t>
            </a:r>
            <a:r>
              <a:rPr lang="es-ES_tradnl" dirty="0"/>
              <a:t>apropiado para experiencias colaborativas</a:t>
            </a:r>
            <a:r>
              <a:rPr lang="es-ES_tradnl" dirty="0" smtClean="0"/>
              <a:t>, </a:t>
            </a:r>
            <a:r>
              <a:rPr lang="es-ES_tradnl" dirty="0"/>
              <a:t>innovación social y movilización </a:t>
            </a:r>
            <a:r>
              <a:rPr lang="es-ES_tradnl" dirty="0" smtClean="0"/>
              <a:t>comunitaria </a:t>
            </a:r>
          </a:p>
          <a:p>
            <a:r>
              <a:rPr lang="es-ES_tradnl" dirty="0"/>
              <a:t>d</a:t>
            </a:r>
            <a:r>
              <a:rPr lang="es-ES_tradnl" dirty="0" smtClean="0"/>
              <a:t>esde el enfoque de participación </a:t>
            </a:r>
            <a:r>
              <a:rPr lang="es-ES_tradnl" dirty="0"/>
              <a:t>directa de la gente, </a:t>
            </a:r>
            <a:r>
              <a:rPr lang="es-ES_tradnl" dirty="0" smtClean="0"/>
              <a:t>la </a:t>
            </a:r>
            <a:r>
              <a:rPr lang="es-ES_tradnl" dirty="0"/>
              <a:t>tecnología </a:t>
            </a:r>
            <a:r>
              <a:rPr lang="es-ES_tradnl" dirty="0" smtClean="0"/>
              <a:t>debe servir </a:t>
            </a:r>
            <a:r>
              <a:rPr lang="es-ES_tradnl" dirty="0"/>
              <a:t>para reforzar la democratización de la ciudad y de los propios recursos tecnológicos </a:t>
            </a:r>
            <a:endParaRPr lang="es-ES_tradnl" dirty="0" smtClean="0"/>
          </a:p>
          <a:p>
            <a:r>
              <a:rPr lang="es-ES_tradnl" dirty="0"/>
              <a:t>i</a:t>
            </a:r>
            <a:r>
              <a:rPr lang="es-ES_tradnl" dirty="0" smtClean="0"/>
              <a:t>nstrumento </a:t>
            </a:r>
            <a:r>
              <a:rPr lang="es-ES_tradnl" dirty="0" smtClean="0"/>
              <a:t>para la reutilización </a:t>
            </a:r>
            <a:r>
              <a:rPr lang="es-ES_tradnl" dirty="0"/>
              <a:t>de espacios vacíos para diversas utilidades y necesidades sociales </a:t>
            </a:r>
            <a:r>
              <a:rPr lang="es-ES_tradnl" dirty="0" smtClean="0"/>
              <a:t>(i.e. huertos </a:t>
            </a:r>
            <a:r>
              <a:rPr lang="es-ES_tradnl" dirty="0" smtClean="0"/>
              <a:t>urbanos)</a:t>
            </a:r>
          </a:p>
          <a:p>
            <a:r>
              <a:rPr lang="es-ES_tradnl" dirty="0"/>
              <a:t>el derecho a la ciudad como la expresión de la capacidad de sus habitantes de decidir sobre cómo gestionarla, cómo preservar sus recursos y espacios comunes, cómo asegurar su resiliencia </a:t>
            </a:r>
            <a:endParaRPr lang="es-ES_tradnl" dirty="0" smtClean="0"/>
          </a:p>
          <a:p>
            <a:r>
              <a:rPr lang="es-ES_tradnl" dirty="0" err="1" smtClean="0"/>
              <a:t>co</a:t>
            </a:r>
            <a:r>
              <a:rPr lang="es-ES_tradnl" dirty="0" smtClean="0"/>
              <a:t>-producción </a:t>
            </a:r>
            <a:r>
              <a:rPr lang="es-ES_tradnl" dirty="0"/>
              <a:t>de las políticas locales y de gobierno compartido </a:t>
            </a:r>
          </a:p>
        </p:txBody>
      </p:sp>
    </p:spTree>
    <p:extLst>
      <p:ext uri="{BB962C8B-B14F-4D97-AF65-F5344CB8AC3E}">
        <p14:creationId xmlns:p14="http://schemas.microsoft.com/office/powerpoint/2010/main" val="70517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5675"/>
          </a:xfrm>
        </p:spPr>
        <p:txBody>
          <a:bodyPr/>
          <a:lstStyle/>
          <a:p>
            <a:r>
              <a:rPr lang="es-ES_tradnl" dirty="0"/>
              <a:t>C</a:t>
            </a:r>
            <a:r>
              <a:rPr lang="es-ES_tradnl" dirty="0" smtClean="0"/>
              <a:t>omplementariedad</a:t>
            </a:r>
            <a:endParaRPr lang="es-ES_tradn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5431" y="1320800"/>
            <a:ext cx="11065789" cy="4856163"/>
          </a:xfrm>
        </p:spPr>
        <p:txBody>
          <a:bodyPr>
            <a:noAutofit/>
          </a:bodyPr>
          <a:lstStyle/>
          <a:p>
            <a:r>
              <a:rPr lang="es-ES_tradnl" sz="3200" dirty="0" smtClean="0"/>
              <a:t>entre las nuevas </a:t>
            </a:r>
            <a:r>
              <a:rPr lang="es-ES_tradnl" sz="3200" dirty="0"/>
              <a:t>concepciones </a:t>
            </a:r>
            <a:r>
              <a:rPr lang="es-ES_tradnl" sz="3200" dirty="0" smtClean="0"/>
              <a:t>sobre </a:t>
            </a:r>
            <a:r>
              <a:rPr lang="es-ES_tradnl" sz="3200" dirty="0"/>
              <a:t>ciudad, con la recuperación de la tradición </a:t>
            </a:r>
            <a:r>
              <a:rPr lang="es-ES_tradnl" sz="3200" dirty="0" smtClean="0"/>
              <a:t>comunitaria </a:t>
            </a:r>
            <a:r>
              <a:rPr lang="es-ES_tradnl" sz="3200" dirty="0" smtClean="0"/>
              <a:t>la</a:t>
            </a:r>
            <a:r>
              <a:rPr lang="es-ES_tradnl" sz="3200" dirty="0" smtClean="0"/>
              <a:t> </a:t>
            </a:r>
            <a:r>
              <a:rPr lang="es-ES_tradnl" sz="3200" dirty="0"/>
              <a:t>tecnología </a:t>
            </a:r>
            <a:r>
              <a:rPr lang="es-ES_tradnl" sz="3200" dirty="0" smtClean="0"/>
              <a:t>digital </a:t>
            </a:r>
            <a:r>
              <a:rPr lang="es-ES_tradnl" sz="3200" dirty="0"/>
              <a:t>será clave </a:t>
            </a:r>
            <a:endParaRPr lang="es-ES_tradnl" sz="3200" dirty="0" smtClean="0"/>
          </a:p>
          <a:p>
            <a:r>
              <a:rPr lang="es-ES_tradnl" sz="3200" dirty="0"/>
              <a:t>la tecnología, no solo como una herramienta, sino más </a:t>
            </a:r>
            <a:r>
              <a:rPr lang="es-ES_tradnl" sz="3200" dirty="0" smtClean="0"/>
              <a:t>allá. Representa </a:t>
            </a:r>
            <a:r>
              <a:rPr lang="es-ES_tradnl" sz="3200" dirty="0"/>
              <a:t>un nuevo espacio en el que explorar nuevas respuestas a las necesidades democráticas, sociales y ambientales de las ciudades, yendo más allá de las alternativas que no cambian las lógicas de fondo </a:t>
            </a:r>
            <a:r>
              <a:rPr lang="es-ES_tradnl" sz="3200" dirty="0" smtClean="0"/>
              <a:t>y </a:t>
            </a:r>
            <a:r>
              <a:rPr lang="es-ES_tradnl" sz="3200" dirty="0"/>
              <a:t>que tampoco facilitan la apropiación ciudadana de estas nuevas oportunidades </a:t>
            </a:r>
            <a:endParaRPr lang="es-ES_tradnl" sz="3200" dirty="0" smtClean="0"/>
          </a:p>
          <a:p>
            <a:r>
              <a:rPr lang="es-ES_tradnl" sz="3200" dirty="0"/>
              <a:t>l</a:t>
            </a:r>
            <a:r>
              <a:rPr lang="es-ES_tradnl" sz="3200" dirty="0" smtClean="0"/>
              <a:t>o que se quiere es e</a:t>
            </a:r>
            <a:r>
              <a:rPr lang="es-ES_tradnl" sz="3200" dirty="0" smtClean="0"/>
              <a:t>vitar el efecto </a:t>
            </a:r>
            <a:r>
              <a:rPr lang="es-ES_tradnl" sz="3200" dirty="0" smtClean="0"/>
              <a:t>perverso de que la </a:t>
            </a:r>
            <a:r>
              <a:rPr lang="es-ES_tradnl" sz="3200" dirty="0" err="1" smtClean="0"/>
              <a:t>tecnolog</a:t>
            </a:r>
            <a:r>
              <a:rPr lang="es-ES" sz="3200" dirty="0" err="1" smtClean="0"/>
              <a:t>ía</a:t>
            </a:r>
            <a:r>
              <a:rPr lang="es-ES_tradnl" sz="3200" dirty="0" smtClean="0"/>
              <a:t> </a:t>
            </a:r>
            <a:r>
              <a:rPr lang="es-ES_tradnl" sz="3200" dirty="0" smtClean="0"/>
              <a:t>acabe </a:t>
            </a:r>
            <a:r>
              <a:rPr lang="es-ES_tradnl" sz="3200" dirty="0"/>
              <a:t>gobernando ese nuevo mundo lleno de viejas desigualdades </a:t>
            </a:r>
          </a:p>
        </p:txBody>
      </p:sp>
    </p:spTree>
    <p:extLst>
      <p:ext uri="{BB962C8B-B14F-4D97-AF65-F5344CB8AC3E}">
        <p14:creationId xmlns:p14="http://schemas.microsoft.com/office/powerpoint/2010/main" val="824272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833120"/>
            <a:ext cx="10515600" cy="5343843"/>
          </a:xfrm>
        </p:spPr>
        <p:txBody>
          <a:bodyPr>
            <a:normAutofit/>
          </a:bodyPr>
          <a:lstStyle/>
          <a:p>
            <a:pPr algn="just"/>
            <a:r>
              <a:rPr lang="es-ES_tradnl" sz="3200" dirty="0"/>
              <a:t>El debate central es el de la soberanía tecnológica, que a su vez conecta con el acceso y la apropiación de los datos o el grado de apertura y de acceso a los sistemas operativos y las dinámicas de </a:t>
            </a:r>
            <a:r>
              <a:rPr lang="es-ES_tradnl" sz="3200" dirty="0" smtClean="0"/>
              <a:t>innovación </a:t>
            </a:r>
            <a:r>
              <a:rPr lang="es-ES_tradnl" sz="3200" dirty="0"/>
              <a:t>  </a:t>
            </a:r>
            <a:endParaRPr lang="es-ES_tradnl" sz="3200" dirty="0" smtClean="0"/>
          </a:p>
          <a:p>
            <a:pPr algn="just"/>
            <a:r>
              <a:rPr lang="es-ES_tradnl" sz="3200" dirty="0"/>
              <a:t>juego muy desigual si se compara la fuerza mercantil y tecnológica de las grandes empresas y corporaciones presentes en el escenario con las capacidades de las ciudades que sirven de escenario para que ello ocurra </a:t>
            </a:r>
          </a:p>
        </p:txBody>
      </p:sp>
    </p:spTree>
    <p:extLst>
      <p:ext uri="{BB962C8B-B14F-4D97-AF65-F5344CB8AC3E}">
        <p14:creationId xmlns:p14="http://schemas.microsoft.com/office/powerpoint/2010/main" val="201690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89280"/>
            <a:ext cx="10515600" cy="5587683"/>
          </a:xfrm>
        </p:spPr>
        <p:txBody>
          <a:bodyPr>
            <a:normAutofit/>
          </a:bodyPr>
          <a:lstStyle/>
          <a:p>
            <a:r>
              <a:rPr lang="es-ES_tradnl" sz="3200" dirty="0"/>
              <a:t>El reto de la ciudad compartida, del derecho a la ciudad, pasa por saber y poder implicar a la ciudadanía en los procesos de diseño, creación y gestión de los recursos necesarios para la inclusión y el desarrollo humano en las ciudades, relacionando mejor necesidades y herramientas. </a:t>
            </a:r>
            <a:endParaRPr lang="es-ES_tradnl" sz="3200" dirty="0" smtClean="0"/>
          </a:p>
          <a:p>
            <a:r>
              <a:rPr lang="es-ES_tradnl" sz="3200" dirty="0" smtClean="0"/>
              <a:t>Internet </a:t>
            </a:r>
            <a:r>
              <a:rPr lang="es-ES_tradnl" sz="3200" dirty="0"/>
              <a:t>puede </a:t>
            </a:r>
            <a:r>
              <a:rPr lang="es-ES_tradnl" sz="3200" dirty="0" smtClean="0"/>
              <a:t>facilitar </a:t>
            </a:r>
            <a:r>
              <a:rPr lang="es-ES_tradnl" sz="3200" dirty="0"/>
              <a:t>que avancemos en ciudades inteligentes que partan de la inteligencia compartida de sus habitantes y que aprovechen de manera democrática y soberana los datos que entre todos </a:t>
            </a:r>
            <a:r>
              <a:rPr lang="es-ES_tradnl" sz="3200" dirty="0" smtClean="0"/>
              <a:t>producimos. </a:t>
            </a:r>
            <a:endParaRPr lang="es-ES_tradnl" sz="3200" dirty="0"/>
          </a:p>
        </p:txBody>
      </p:sp>
    </p:spTree>
    <p:extLst>
      <p:ext uri="{BB962C8B-B14F-4D97-AF65-F5344CB8AC3E}">
        <p14:creationId xmlns:p14="http://schemas.microsoft.com/office/powerpoint/2010/main" val="45286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4408</TotalTime>
  <Words>873</Words>
  <Application>Microsoft Macintosh PowerPoint</Application>
  <PresentationFormat>Panorámica</PresentationFormat>
  <Paragraphs>52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Calibri</vt:lpstr>
      <vt:lpstr>Calibri Light</vt:lpstr>
      <vt:lpstr>Mangal</vt:lpstr>
      <vt:lpstr>Arial</vt:lpstr>
      <vt:lpstr>Tema de Office</vt:lpstr>
      <vt:lpstr>CURSO INTRODUCTORIO BASES DE LA GESTION PUBLICA SUBNACIONAL</vt:lpstr>
      <vt:lpstr>Nueva agenda urbana y Smart Cities (Joan Subirats)</vt:lpstr>
      <vt:lpstr>Nueva agenda urbana y Smart Cities Joan Subirats (cont.)</vt:lpstr>
      <vt:lpstr>Presentación de PowerPoint</vt:lpstr>
      <vt:lpstr>Presentación de PowerPoint</vt:lpstr>
      <vt:lpstr>¿La alternativa?</vt:lpstr>
      <vt:lpstr>Complementariedad</vt:lpstr>
      <vt:lpstr>Presentación de PowerPoint</vt:lpstr>
      <vt:lpstr>Presentación de PowerPoint</vt:lpstr>
      <vt:lpstr>Ciudades inteligentes (Mitchell, profesor de arquitectura MIT)</vt:lpstr>
      <vt:lpstr>Respuesta de Jordi Borja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patricia.urquieta@gmail.com</dc:creator>
  <cp:lastModifiedBy>patricia.urquieta@gmail.com</cp:lastModifiedBy>
  <cp:revision>22</cp:revision>
  <dcterms:created xsi:type="dcterms:W3CDTF">2017-05-02T21:57:40Z</dcterms:created>
  <dcterms:modified xsi:type="dcterms:W3CDTF">2017-06-06T16:34:21Z</dcterms:modified>
</cp:coreProperties>
</file>