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58" r:id="rId3"/>
    <p:sldId id="265" r:id="rId4"/>
    <p:sldId id="259" r:id="rId5"/>
    <p:sldId id="260" r:id="rId6"/>
    <p:sldId id="274" r:id="rId7"/>
    <p:sldId id="273" r:id="rId8"/>
    <p:sldId id="261" r:id="rId9"/>
    <p:sldId id="275" r:id="rId10"/>
    <p:sldId id="289" r:id="rId11"/>
    <p:sldId id="290" r:id="rId12"/>
    <p:sldId id="263" r:id="rId13"/>
    <p:sldId id="267" r:id="rId14"/>
    <p:sldId id="268" r:id="rId15"/>
    <p:sldId id="284" r:id="rId16"/>
    <p:sldId id="278" r:id="rId17"/>
    <p:sldId id="283" r:id="rId18"/>
    <p:sldId id="280" r:id="rId19"/>
    <p:sldId id="281" r:id="rId20"/>
    <p:sldId id="279" r:id="rId21"/>
    <p:sldId id="287" r:id="rId22"/>
    <p:sldId id="282" r:id="rId23"/>
    <p:sldId id="285" r:id="rId24"/>
    <p:sldId id="286" r:id="rId25"/>
    <p:sldId id="276" r:id="rId26"/>
    <p:sldId id="291" r:id="rId27"/>
  </p:sldIdLst>
  <p:sldSz cx="12192000" cy="6858000"/>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88"/>
    <p:restoredTop sz="93478"/>
  </p:normalViewPr>
  <p:slideViewPr>
    <p:cSldViewPr snapToGrid="0" snapToObjects="1">
      <p:cViewPr>
        <p:scale>
          <a:sx n="84" d="100"/>
          <a:sy n="84" d="100"/>
        </p:scale>
        <p:origin x="13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E13077-F5F7-834E-B5B0-F8739C4F5BA1}" type="datetimeFigureOut">
              <a:rPr lang="es-ES_tradnl" smtClean="0"/>
              <a:t>6/6/17</a:t>
            </a:fld>
            <a:endParaRPr lang="es-ES_tradn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27E314-DD2E-6141-AC01-C1C769A55FF2}" type="slidenum">
              <a:rPr lang="es-ES_tradnl" smtClean="0"/>
              <a:t>‹Nr.›</a:t>
            </a:fld>
            <a:endParaRPr lang="es-ES_tradnl"/>
          </a:p>
        </p:txBody>
      </p:sp>
    </p:spTree>
    <p:extLst>
      <p:ext uri="{BB962C8B-B14F-4D97-AF65-F5344CB8AC3E}">
        <p14:creationId xmlns:p14="http://schemas.microsoft.com/office/powerpoint/2010/main" val="366913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dirty="0"/>
          </a:p>
        </p:txBody>
      </p:sp>
      <p:sp>
        <p:nvSpPr>
          <p:cNvPr id="4" name="Marcador de número de diapositiva 3"/>
          <p:cNvSpPr>
            <a:spLocks noGrp="1"/>
          </p:cNvSpPr>
          <p:nvPr>
            <p:ph type="sldNum" sz="quarter" idx="10"/>
          </p:nvPr>
        </p:nvSpPr>
        <p:spPr/>
        <p:txBody>
          <a:bodyPr/>
          <a:lstStyle/>
          <a:p>
            <a:fld id="{9027E314-DD2E-6141-AC01-C1C769A55FF2}" type="slidenum">
              <a:rPr lang="es-ES_tradnl" smtClean="0"/>
              <a:t>25</a:t>
            </a:fld>
            <a:endParaRPr lang="es-ES_tradnl"/>
          </a:p>
        </p:txBody>
      </p:sp>
    </p:spTree>
    <p:extLst>
      <p:ext uri="{BB962C8B-B14F-4D97-AF65-F5344CB8AC3E}">
        <p14:creationId xmlns:p14="http://schemas.microsoft.com/office/powerpoint/2010/main" val="1030121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Clic para editar título</a:t>
            </a:r>
            <a:endParaRPr lang="es-ES_tradn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_tradnl"/>
          </a:p>
        </p:txBody>
      </p:sp>
      <p:sp>
        <p:nvSpPr>
          <p:cNvPr id="4" name="Marcador de fecha 3"/>
          <p:cNvSpPr>
            <a:spLocks noGrp="1"/>
          </p:cNvSpPr>
          <p:nvPr>
            <p:ph type="dt" sz="half" idx="10"/>
          </p:nvPr>
        </p:nvSpPr>
        <p:spPr/>
        <p:txBody>
          <a:bodyPr/>
          <a:lstStyle/>
          <a:p>
            <a:fld id="{C1523F84-91BA-9042-8CDD-F22ABC40468F}" type="datetimeFigureOut">
              <a:rPr lang="es-ES_tradnl" smtClean="0"/>
              <a:t>6/6/17</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805750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Clic para editar título</a:t>
            </a:r>
            <a:endParaRPr lang="es-ES_tradnl"/>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p>
            <a:fld id="{C1523F84-91BA-9042-8CDD-F22ABC40468F}" type="datetimeFigureOut">
              <a:rPr lang="es-ES_tradnl" smtClean="0"/>
              <a:t>6/6/17</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1585990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Clic para editar título</a:t>
            </a:r>
            <a:endParaRPr lang="es-ES_tradn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p>
            <a:fld id="{C1523F84-91BA-9042-8CDD-F22ABC40468F}" type="datetimeFigureOut">
              <a:rPr lang="es-ES_tradnl" smtClean="0"/>
              <a:t>6/6/17</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1374344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Clic para editar título</a:t>
            </a:r>
            <a:endParaRPr lang="es-ES_tradnl"/>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10"/>
          </p:nvPr>
        </p:nvSpPr>
        <p:spPr/>
        <p:txBody>
          <a:bodyPr/>
          <a:lstStyle/>
          <a:p>
            <a:fld id="{C1523F84-91BA-9042-8CDD-F22ABC40468F}" type="datetimeFigureOut">
              <a:rPr lang="es-ES_tradnl" smtClean="0"/>
              <a:t>6/6/17</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1433925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Clic para editar título</a:t>
            </a:r>
            <a:endParaRPr lang="es-ES_tradn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C1523F84-91BA-9042-8CDD-F22ABC40468F}" type="datetimeFigureOut">
              <a:rPr lang="es-ES_tradnl" smtClean="0"/>
              <a:t>6/6/17</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1141616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Clic para editar título</a:t>
            </a:r>
            <a:endParaRPr lang="es-ES_tradnl"/>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Marcador de fecha 4"/>
          <p:cNvSpPr>
            <a:spLocks noGrp="1"/>
          </p:cNvSpPr>
          <p:nvPr>
            <p:ph type="dt" sz="half" idx="10"/>
          </p:nvPr>
        </p:nvSpPr>
        <p:spPr/>
        <p:txBody>
          <a:bodyPr/>
          <a:lstStyle/>
          <a:p>
            <a:fld id="{C1523F84-91BA-9042-8CDD-F22ABC40468F}" type="datetimeFigureOut">
              <a:rPr lang="es-ES_tradnl" smtClean="0"/>
              <a:t>6/6/17</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84353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Clic para editar título</a:t>
            </a:r>
            <a:endParaRPr lang="es-ES_tradn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7" name="Marcador de fecha 6"/>
          <p:cNvSpPr>
            <a:spLocks noGrp="1"/>
          </p:cNvSpPr>
          <p:nvPr>
            <p:ph type="dt" sz="half" idx="10"/>
          </p:nvPr>
        </p:nvSpPr>
        <p:spPr/>
        <p:txBody>
          <a:bodyPr/>
          <a:lstStyle/>
          <a:p>
            <a:fld id="{C1523F84-91BA-9042-8CDD-F22ABC40468F}" type="datetimeFigureOut">
              <a:rPr lang="es-ES_tradnl" smtClean="0"/>
              <a:t>6/6/17</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939819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Clic para editar título</a:t>
            </a:r>
            <a:endParaRPr lang="es-ES_tradnl"/>
          </a:p>
        </p:txBody>
      </p:sp>
      <p:sp>
        <p:nvSpPr>
          <p:cNvPr id="3" name="Marcador de fecha 2"/>
          <p:cNvSpPr>
            <a:spLocks noGrp="1"/>
          </p:cNvSpPr>
          <p:nvPr>
            <p:ph type="dt" sz="half" idx="10"/>
          </p:nvPr>
        </p:nvSpPr>
        <p:spPr/>
        <p:txBody>
          <a:bodyPr/>
          <a:lstStyle/>
          <a:p>
            <a:fld id="{C1523F84-91BA-9042-8CDD-F22ABC40468F}" type="datetimeFigureOut">
              <a:rPr lang="es-ES_tradnl" smtClean="0"/>
              <a:t>6/6/17</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2001100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1523F84-91BA-9042-8CDD-F22ABC40468F}" type="datetimeFigureOut">
              <a:rPr lang="es-ES_tradnl" smtClean="0"/>
              <a:t>6/6/17</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1998898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Clic para editar título</a:t>
            </a:r>
            <a:endParaRPr lang="es-ES_tradn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1523F84-91BA-9042-8CDD-F22ABC40468F}" type="datetimeFigureOut">
              <a:rPr lang="es-ES_tradnl" smtClean="0"/>
              <a:t>6/6/17</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1548233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Clic para editar título</a:t>
            </a:r>
            <a:endParaRPr lang="es-ES_tradnl"/>
          </a:p>
        </p:txBody>
      </p:sp>
      <p:sp>
        <p:nvSpPr>
          <p:cNvPr id="3" name="Marcador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1523F84-91BA-9042-8CDD-F22ABC40468F}" type="datetimeFigureOut">
              <a:rPr lang="es-ES_tradnl" smtClean="0"/>
              <a:t>6/6/17</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6105154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Clic para editar título</a:t>
            </a:r>
            <a:endParaRPr lang="es-ES_tradn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523F84-91BA-9042-8CDD-F22ABC40468F}" type="datetimeFigureOut">
              <a:rPr lang="es-ES_tradnl" smtClean="0"/>
              <a:t>6/6/17</a:t>
            </a:fld>
            <a:endParaRPr lang="es-ES_tradn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4C1BF2-7A8E-9D44-8DC9-EEA6E7F65DA3}" type="slidenum">
              <a:rPr lang="es-ES_tradnl" smtClean="0"/>
              <a:t>‹Nr.›</a:t>
            </a:fld>
            <a:endParaRPr lang="es-ES_tradnl"/>
          </a:p>
        </p:txBody>
      </p:sp>
    </p:spTree>
    <p:extLst>
      <p:ext uri="{BB962C8B-B14F-4D97-AF65-F5344CB8AC3E}">
        <p14:creationId xmlns:p14="http://schemas.microsoft.com/office/powerpoint/2010/main" val="1159126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1547095"/>
          </a:xfrm>
        </p:spPr>
        <p:txBody>
          <a:bodyPr>
            <a:normAutofit/>
          </a:bodyPr>
          <a:lstStyle/>
          <a:p>
            <a:r>
              <a:rPr lang="es-ES_tradnl" sz="4000" dirty="0" smtClean="0"/>
              <a:t>CURSO INTRODUCTORIO BASES DE LA GESTION PUBLICA SUBNACIONAL</a:t>
            </a:r>
            <a:endParaRPr lang="es-ES_tradnl" sz="4000" dirty="0"/>
          </a:p>
        </p:txBody>
      </p:sp>
      <p:sp>
        <p:nvSpPr>
          <p:cNvPr id="3" name="Subtítulo 2"/>
          <p:cNvSpPr>
            <a:spLocks noGrp="1"/>
          </p:cNvSpPr>
          <p:nvPr>
            <p:ph type="subTitle" idx="1"/>
          </p:nvPr>
        </p:nvSpPr>
        <p:spPr>
          <a:xfrm>
            <a:off x="1524000" y="2772697"/>
            <a:ext cx="9144000" cy="3094703"/>
          </a:xfrm>
        </p:spPr>
        <p:txBody>
          <a:bodyPr>
            <a:normAutofit fontScale="92500" lnSpcReduction="20000"/>
          </a:bodyPr>
          <a:lstStyle/>
          <a:p>
            <a:r>
              <a:rPr lang="es-ES_tradnl" sz="3200" b="1" dirty="0" smtClean="0"/>
              <a:t>UNIDAD 2</a:t>
            </a:r>
          </a:p>
          <a:p>
            <a:r>
              <a:rPr lang="es-ES_tradnl" sz="3200" b="1" dirty="0" smtClean="0"/>
              <a:t>Urbanización </a:t>
            </a:r>
            <a:r>
              <a:rPr lang="es-ES_tradnl" sz="3200" b="1" dirty="0"/>
              <a:t>y gestión de la ciudad</a:t>
            </a:r>
          </a:p>
          <a:p>
            <a:r>
              <a:rPr lang="es-ES_tradnl" sz="3200" b="1" dirty="0"/>
              <a:t>Nueva Agenda </a:t>
            </a:r>
            <a:r>
              <a:rPr lang="es-ES_tradnl" sz="3200" b="1" dirty="0" smtClean="0"/>
              <a:t>Urbana</a:t>
            </a:r>
          </a:p>
          <a:p>
            <a:endParaRPr lang="es-ES_tradnl" sz="3200" b="1" dirty="0"/>
          </a:p>
          <a:p>
            <a:r>
              <a:rPr lang="es-ES_tradnl" sz="2800" dirty="0" smtClean="0"/>
              <a:t>Docente: Patricia </a:t>
            </a:r>
            <a:r>
              <a:rPr lang="es-ES_tradnl" sz="2800" dirty="0" err="1" smtClean="0"/>
              <a:t>Urquieta</a:t>
            </a:r>
            <a:r>
              <a:rPr lang="es-ES_tradnl" sz="2800" dirty="0" smtClean="0"/>
              <a:t> C</a:t>
            </a:r>
            <a:r>
              <a:rPr lang="es-ES_tradnl" sz="2800" dirty="0" smtClean="0"/>
              <a:t>.</a:t>
            </a:r>
          </a:p>
          <a:p>
            <a:r>
              <a:rPr lang="es-ES_tradnl" sz="2800" dirty="0" smtClean="0"/>
              <a:t>CIDES-UMSA</a:t>
            </a:r>
            <a:endParaRPr lang="es-ES_tradnl" sz="2800" dirty="0" smtClean="0"/>
          </a:p>
          <a:p>
            <a:r>
              <a:rPr lang="es-ES_tradnl" sz="2800" dirty="0" smtClean="0"/>
              <a:t>Mayo de 2017</a:t>
            </a:r>
            <a:endParaRPr lang="es-ES_tradnl" sz="2800" dirty="0"/>
          </a:p>
        </p:txBody>
      </p:sp>
    </p:spTree>
    <p:extLst>
      <p:ext uri="{BB962C8B-B14F-4D97-AF65-F5344CB8AC3E}">
        <p14:creationId xmlns:p14="http://schemas.microsoft.com/office/powerpoint/2010/main" val="16326217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1380" y="365125"/>
            <a:ext cx="10262419" cy="1325563"/>
          </a:xfrm>
        </p:spPr>
        <p:txBody>
          <a:bodyPr/>
          <a:lstStyle/>
          <a:p>
            <a:r>
              <a:rPr lang="es-ES" dirty="0" smtClean="0"/>
              <a:t>Gentrificación </a:t>
            </a:r>
            <a:r>
              <a:rPr lang="es-ES" sz="3600" dirty="0" smtClean="0"/>
              <a:t>(aburguesamiento)</a:t>
            </a:r>
            <a:endParaRPr lang="es-ES" sz="3600" dirty="0"/>
          </a:p>
        </p:txBody>
      </p:sp>
      <p:sp>
        <p:nvSpPr>
          <p:cNvPr id="3" name="Marcador de contenido 2"/>
          <p:cNvSpPr>
            <a:spLocks noGrp="1"/>
          </p:cNvSpPr>
          <p:nvPr>
            <p:ph idx="1"/>
          </p:nvPr>
        </p:nvSpPr>
        <p:spPr>
          <a:xfrm>
            <a:off x="1091380" y="1553528"/>
            <a:ext cx="10414820" cy="4785041"/>
          </a:xfrm>
        </p:spPr>
        <p:txBody>
          <a:bodyPr>
            <a:normAutofit/>
          </a:bodyPr>
          <a:lstStyle/>
          <a:p>
            <a:r>
              <a:rPr lang="es-ES" sz="3200" dirty="0"/>
              <a:t>P</a:t>
            </a:r>
            <a:r>
              <a:rPr lang="es-ES" sz="3200" dirty="0" smtClean="0"/>
              <a:t>roceso </a:t>
            </a:r>
            <a:r>
              <a:rPr lang="es-ES" sz="3200" dirty="0"/>
              <a:t>de transformación urbana en el que la población original de un sector o barrio deteriorado y con pauperismo es progresivamente desplazada por otra </a:t>
            </a:r>
            <a:r>
              <a:rPr lang="es-ES" sz="3200" dirty="0" smtClean="0"/>
              <a:t>de </a:t>
            </a:r>
            <a:r>
              <a:rPr lang="es-ES" sz="3200" dirty="0"/>
              <a:t>mayor nivel </a:t>
            </a:r>
            <a:r>
              <a:rPr lang="es-ES" sz="3200" dirty="0" smtClean="0"/>
              <a:t>adquisitivo.</a:t>
            </a:r>
          </a:p>
          <a:p>
            <a:r>
              <a:rPr lang="es-ES" sz="3200" dirty="0"/>
              <a:t>C</a:t>
            </a:r>
            <a:r>
              <a:rPr lang="es-ES" sz="3200" dirty="0" smtClean="0"/>
              <a:t>omienza </a:t>
            </a:r>
            <a:r>
              <a:rPr lang="es-ES" sz="3200" dirty="0"/>
              <a:t>cuando personas de un cierto nivel económico </a:t>
            </a:r>
            <a:r>
              <a:rPr lang="es-ES" sz="3200" i="1" dirty="0"/>
              <a:t>descubren</a:t>
            </a:r>
            <a:r>
              <a:rPr lang="es-ES" sz="3200" dirty="0"/>
              <a:t> un barrio que, a pesar de estar degradado y descapitalizado, ofrece una buena relación entre la calidad y el precio y deciden instalarse en él. </a:t>
            </a:r>
            <a:endParaRPr lang="es-ES" sz="3200" dirty="0" smtClean="0"/>
          </a:p>
          <a:p>
            <a:r>
              <a:rPr lang="es-ES" sz="3200" dirty="0"/>
              <a:t>Estos barrios suelen estar situados cerca del centro de la ciudad o contar con determinadas ventajas.</a:t>
            </a:r>
            <a:endParaRPr lang="es-ES_tradnl" sz="3200" dirty="0"/>
          </a:p>
          <a:p>
            <a:endParaRPr lang="es-ES_tradnl" sz="3200" dirty="0"/>
          </a:p>
        </p:txBody>
      </p:sp>
    </p:spTree>
    <p:extLst>
      <p:ext uri="{BB962C8B-B14F-4D97-AF65-F5344CB8AC3E}">
        <p14:creationId xmlns:p14="http://schemas.microsoft.com/office/powerpoint/2010/main" val="25701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27358"/>
            <a:ext cx="10515600" cy="962230"/>
          </a:xfrm>
        </p:spPr>
        <p:txBody>
          <a:bodyPr/>
          <a:lstStyle/>
          <a:p>
            <a:r>
              <a:rPr lang="es-ES" dirty="0" err="1" smtClean="0"/>
              <a:t>Gentrificación</a:t>
            </a:r>
            <a:endParaRPr lang="es-ES" dirty="0"/>
          </a:p>
        </p:txBody>
      </p:sp>
      <p:sp>
        <p:nvSpPr>
          <p:cNvPr id="3" name="Marcador de contenido 2"/>
          <p:cNvSpPr>
            <a:spLocks noGrp="1"/>
          </p:cNvSpPr>
          <p:nvPr>
            <p:ph idx="1"/>
          </p:nvPr>
        </p:nvSpPr>
        <p:spPr>
          <a:xfrm>
            <a:off x="978310" y="1739603"/>
            <a:ext cx="10235380" cy="4513713"/>
          </a:xfrm>
        </p:spPr>
        <p:txBody>
          <a:bodyPr>
            <a:noAutofit/>
          </a:bodyPr>
          <a:lstStyle/>
          <a:p>
            <a:r>
              <a:rPr lang="es-ES" sz="3200" dirty="0" smtClean="0"/>
              <a:t>El efecto más notorio de la gentrificación es el desplazamiento de las clases populares. Este desplazamiento puede ser voluntario o involuntario.</a:t>
            </a:r>
          </a:p>
          <a:p>
            <a:r>
              <a:rPr lang="es-ES" sz="3200" dirty="0" smtClean="0"/>
              <a:t>Realizado </a:t>
            </a:r>
            <a:r>
              <a:rPr lang="es-ES" sz="3200" dirty="0"/>
              <a:t>este desplazamiento se revaloriza el suelo a través de la rehabilitación del edificio, recalificado habitualmente como residencias de alto nivel, o la construcción de viviendas de nueva planta. </a:t>
            </a:r>
            <a:endParaRPr lang="es-ES_tradnl" sz="3200" dirty="0"/>
          </a:p>
        </p:txBody>
      </p:sp>
    </p:spTree>
    <p:extLst>
      <p:ext uri="{BB962C8B-B14F-4D97-AF65-F5344CB8AC3E}">
        <p14:creationId xmlns:p14="http://schemas.microsoft.com/office/powerpoint/2010/main" val="1293259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_tradnl" dirty="0" smtClean="0"/>
              <a:t>Las ciudades bolivianas y su expansión </a:t>
            </a:r>
            <a:br>
              <a:rPr lang="es-ES_tradnl" dirty="0" smtClean="0"/>
            </a:br>
            <a:r>
              <a:rPr lang="es-ES_tradnl" sz="3600" dirty="0" smtClean="0"/>
              <a:t>(Censo 2012)</a:t>
            </a:r>
            <a:endParaRPr lang="es-ES_tradnl" sz="3600" dirty="0"/>
          </a:p>
        </p:txBody>
      </p:sp>
      <p:sp>
        <p:nvSpPr>
          <p:cNvPr id="3" name="Marcador de contenido 2"/>
          <p:cNvSpPr>
            <a:spLocks noGrp="1"/>
          </p:cNvSpPr>
          <p:nvPr>
            <p:ph idx="1"/>
          </p:nvPr>
        </p:nvSpPr>
        <p:spPr>
          <a:xfrm>
            <a:off x="838200" y="2008505"/>
            <a:ext cx="10515600" cy="4351338"/>
          </a:xfrm>
        </p:spPr>
        <p:txBody>
          <a:bodyPr/>
          <a:lstStyle/>
          <a:p>
            <a:r>
              <a:rPr lang="es-ES_tradnl" dirty="0" smtClean="0"/>
              <a:t>67,3% de la población boliviana habita en áreas urbanas, 32,7% en áreas rurales</a:t>
            </a:r>
          </a:p>
          <a:p>
            <a:r>
              <a:rPr lang="es-ES_tradnl" dirty="0" smtClean="0"/>
              <a:t>El ritmo de crecimiento urbano fue 5 veces mayor que el crecimiento en área rural. Tasa anual urbana 2,4%, rural 0,5%</a:t>
            </a:r>
          </a:p>
          <a:p>
            <a:r>
              <a:rPr lang="es-ES_tradnl" dirty="0" smtClean="0"/>
              <a:t>La mayor parte de la población del país se encuentra en los departamentos de La Paz, Santa Cruz y </a:t>
            </a:r>
            <a:r>
              <a:rPr lang="es-ES_tradnl" dirty="0" err="1" smtClean="0"/>
              <a:t>Cbba</a:t>
            </a:r>
            <a:endParaRPr lang="es-ES_tradnl" dirty="0" smtClean="0"/>
          </a:p>
          <a:p>
            <a:r>
              <a:rPr lang="es-ES_tradnl" dirty="0" smtClean="0"/>
              <a:t>En los tres departamentos en 1992 residía el 68% de la población del </a:t>
            </a:r>
            <a:r>
              <a:rPr lang="es-ES_tradnl" dirty="0" smtClean="0"/>
              <a:t>país</a:t>
            </a:r>
            <a:r>
              <a:rPr lang="es-ES_tradnl" dirty="0" smtClean="0"/>
              <a:t>; e</a:t>
            </a:r>
            <a:r>
              <a:rPr lang="es-ES_tradnl" dirty="0" smtClean="0"/>
              <a:t>n </a:t>
            </a:r>
            <a:r>
              <a:rPr lang="es-ES_tradnl" dirty="0" smtClean="0"/>
              <a:t>2012 aumentó a 71</a:t>
            </a:r>
            <a:r>
              <a:rPr lang="es-ES_tradnl" dirty="0" smtClean="0"/>
              <a:t>%</a:t>
            </a:r>
            <a:endParaRPr lang="es-ES_tradnl" dirty="0" smtClean="0"/>
          </a:p>
          <a:p>
            <a:endParaRPr lang="es-ES_tradnl" dirty="0"/>
          </a:p>
        </p:txBody>
      </p:sp>
    </p:spTree>
    <p:extLst>
      <p:ext uri="{BB962C8B-B14F-4D97-AF65-F5344CB8AC3E}">
        <p14:creationId xmlns:p14="http://schemas.microsoft.com/office/powerpoint/2010/main" val="14115496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nSpc>
                <a:spcPct val="80000"/>
              </a:lnSpc>
            </a:pPr>
            <a:r>
              <a:rPr lang="es-ES_tradnl" sz="4000" dirty="0" smtClean="0"/>
              <a:t>Las ciudades bolivianas y su expansión </a:t>
            </a:r>
            <a:endParaRPr lang="es-ES" dirty="0"/>
          </a:p>
        </p:txBody>
      </p:sp>
      <p:sp>
        <p:nvSpPr>
          <p:cNvPr id="3" name="Marcador de contenido 2"/>
          <p:cNvSpPr>
            <a:spLocks noGrp="1"/>
          </p:cNvSpPr>
          <p:nvPr>
            <p:ph idx="1"/>
          </p:nvPr>
        </p:nvSpPr>
        <p:spPr>
          <a:xfrm>
            <a:off x="838200" y="1598296"/>
            <a:ext cx="10515600" cy="4695824"/>
          </a:xfrm>
        </p:spPr>
        <p:txBody>
          <a:bodyPr>
            <a:noAutofit/>
          </a:bodyPr>
          <a:lstStyle/>
          <a:p>
            <a:pPr>
              <a:buFont typeface="Arial" charset="0"/>
              <a:buChar char="•"/>
            </a:pPr>
            <a:r>
              <a:rPr lang="es-ES_tradnl" sz="3200" dirty="0" smtClean="0"/>
              <a:t>Las ciudades intermedias se triplicaron en la última década</a:t>
            </a:r>
          </a:p>
          <a:p>
            <a:pPr>
              <a:buFont typeface="Arial" charset="0"/>
              <a:buChar char="•"/>
            </a:pPr>
            <a:r>
              <a:rPr lang="es-ES_tradnl" sz="3200" dirty="0" smtClean="0"/>
              <a:t>En el Censo 2012 una </a:t>
            </a:r>
            <a:r>
              <a:rPr lang="es-ES_tradnl" sz="3200" dirty="0"/>
              <a:t>cifra que creció de manera </a:t>
            </a:r>
            <a:r>
              <a:rPr lang="es-ES_tradnl" sz="3200" dirty="0" smtClean="0"/>
              <a:t>exponencial es la de </a:t>
            </a:r>
            <a:r>
              <a:rPr lang="es-ES_tradnl" sz="3200" dirty="0"/>
              <a:t>los municipios con más de 20.000 </a:t>
            </a:r>
            <a:r>
              <a:rPr lang="es-ES_tradnl" sz="3200" dirty="0" smtClean="0"/>
              <a:t>habitantes (ciudades intermedias)</a:t>
            </a:r>
            <a:endParaRPr lang="es-ES_tradnl" sz="3200" dirty="0" smtClean="0"/>
          </a:p>
          <a:p>
            <a:pPr>
              <a:buFont typeface="Arial" charset="0"/>
              <a:buChar char="•"/>
            </a:pPr>
            <a:r>
              <a:rPr lang="es-ES_tradnl" sz="3200" dirty="0" smtClean="0"/>
              <a:t>En </a:t>
            </a:r>
            <a:r>
              <a:rPr lang="es-ES_tradnl" sz="3200" dirty="0"/>
              <a:t>2001 solo </a:t>
            </a:r>
            <a:r>
              <a:rPr lang="es-ES_tradnl" sz="3200" dirty="0" smtClean="0"/>
              <a:t>había </a:t>
            </a:r>
            <a:r>
              <a:rPr lang="es-ES_tradnl" sz="3200" dirty="0"/>
              <a:t>21 jurisdicciones municipales con más de 20.000 habitantes más allá de las capitales de departamento y El Alto. </a:t>
            </a:r>
            <a:r>
              <a:rPr lang="es-ES_tradnl" sz="3200" dirty="0" smtClean="0"/>
              <a:t>Hoy hay </a:t>
            </a:r>
            <a:r>
              <a:rPr lang="es-ES_tradnl" sz="3200" dirty="0"/>
              <a:t>69 que pretenden convertirse en nuevos ejes de desarrollo. </a:t>
            </a:r>
            <a:endParaRPr lang="es-ES" sz="3200" dirty="0"/>
          </a:p>
        </p:txBody>
      </p:sp>
    </p:spTree>
    <p:extLst>
      <p:ext uri="{BB962C8B-B14F-4D97-AF65-F5344CB8AC3E}">
        <p14:creationId xmlns:p14="http://schemas.microsoft.com/office/powerpoint/2010/main" val="389040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93174" y="589935"/>
            <a:ext cx="10691106" cy="5949184"/>
          </a:xfrm>
        </p:spPr>
        <p:txBody>
          <a:bodyPr>
            <a:normAutofit fontScale="92500" lnSpcReduction="10000"/>
          </a:bodyPr>
          <a:lstStyle/>
          <a:p>
            <a:pPr marL="0" indent="0">
              <a:lnSpc>
                <a:spcPct val="100000"/>
              </a:lnSpc>
              <a:buNone/>
            </a:pPr>
            <a:r>
              <a:rPr lang="es-ES_tradnl" sz="3500" dirty="0" smtClean="0"/>
              <a:t>Cochabamba: 18 </a:t>
            </a:r>
            <a:r>
              <a:rPr lang="es-ES_tradnl" sz="3500" dirty="0"/>
              <a:t>municipios con más de 20.000 habitantes, la mayoría cerca de la capital, conformando su zona metropolitana (siete</a:t>
            </a:r>
            <a:r>
              <a:rPr lang="es-ES_tradnl" sz="3500" dirty="0" smtClean="0"/>
              <a:t>)</a:t>
            </a:r>
            <a:endParaRPr lang="es-ES_tradnl" sz="3500" dirty="0"/>
          </a:p>
          <a:p>
            <a:pPr marL="0" indent="0">
              <a:lnSpc>
                <a:spcPct val="100000"/>
              </a:lnSpc>
              <a:buNone/>
            </a:pPr>
            <a:r>
              <a:rPr lang="es-ES_tradnl" sz="3500" dirty="0"/>
              <a:t>Santa </a:t>
            </a:r>
            <a:r>
              <a:rPr lang="es-ES_tradnl" sz="3500" dirty="0" smtClean="0"/>
              <a:t>Cruz: 17 (pese a ser uno </a:t>
            </a:r>
            <a:r>
              <a:rPr lang="es-ES_tradnl" sz="3500" dirty="0"/>
              <a:t>de los departamentos con menor densidad </a:t>
            </a:r>
            <a:r>
              <a:rPr lang="es-ES_tradnl" sz="3500" dirty="0" smtClean="0"/>
              <a:t>poblacional)</a:t>
            </a:r>
          </a:p>
          <a:p>
            <a:pPr marL="0" indent="0">
              <a:buNone/>
            </a:pPr>
            <a:r>
              <a:rPr lang="es-ES_tradnl" sz="3500" dirty="0" smtClean="0"/>
              <a:t>La Paz: 11 municipios (pese a ello, en la zona del altiplano comparte problemas con Oruro, el departamento que concentra la mayor cantidad de municipios fantasma)</a:t>
            </a:r>
          </a:p>
          <a:p>
            <a:pPr marL="0" indent="0">
              <a:buNone/>
            </a:pPr>
            <a:r>
              <a:rPr lang="es-ES_tradnl" sz="3500" dirty="0" smtClean="0"/>
              <a:t>Potosí: 11 pese a ser expulsor </a:t>
            </a:r>
          </a:p>
          <a:p>
            <a:pPr marL="0" indent="0">
              <a:buNone/>
            </a:pPr>
            <a:r>
              <a:rPr lang="es-ES_tradnl" sz="3500" dirty="0" smtClean="0"/>
              <a:t>Tarija y Beni:  4 ciudades intermedias</a:t>
            </a:r>
          </a:p>
          <a:p>
            <a:pPr marL="0" indent="0">
              <a:buNone/>
            </a:pPr>
            <a:r>
              <a:rPr lang="es-ES_tradnl" sz="3500" dirty="0" smtClean="0"/>
              <a:t>Chuquisaca: 2</a:t>
            </a:r>
          </a:p>
          <a:p>
            <a:pPr marL="0" indent="0">
              <a:buNone/>
            </a:pPr>
            <a:r>
              <a:rPr lang="es-ES_tradnl" sz="3500" dirty="0" smtClean="0"/>
              <a:t>Pando: </a:t>
            </a:r>
            <a:r>
              <a:rPr lang="es-ES_tradnl" sz="3500" dirty="0" smtClean="0"/>
              <a:t>ninguna</a:t>
            </a:r>
            <a:endParaRPr lang="es-ES_tradnl" sz="3500" dirty="0"/>
          </a:p>
          <a:p>
            <a:endParaRPr lang="es-ES" dirty="0"/>
          </a:p>
        </p:txBody>
      </p:sp>
    </p:spTree>
    <p:extLst>
      <p:ext uri="{BB962C8B-B14F-4D97-AF65-F5344CB8AC3E}">
        <p14:creationId xmlns:p14="http://schemas.microsoft.com/office/powerpoint/2010/main" val="7330531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1575117"/>
          </a:xfrm>
        </p:spPr>
        <p:txBody>
          <a:bodyPr>
            <a:normAutofit/>
          </a:bodyPr>
          <a:lstStyle/>
          <a:p>
            <a:r>
              <a:rPr lang="es-ES_tradnl" sz="4400" dirty="0" smtClean="0"/>
              <a:t>SEGUNDA PARTE</a:t>
            </a:r>
            <a:endParaRPr lang="es-ES_tradnl" sz="4400" dirty="0"/>
          </a:p>
        </p:txBody>
      </p:sp>
      <p:sp>
        <p:nvSpPr>
          <p:cNvPr id="3" name="Subtítulo 2"/>
          <p:cNvSpPr>
            <a:spLocks noGrp="1"/>
          </p:cNvSpPr>
          <p:nvPr>
            <p:ph type="subTitle" idx="1"/>
          </p:nvPr>
        </p:nvSpPr>
        <p:spPr>
          <a:xfrm>
            <a:off x="1524000" y="2855278"/>
            <a:ext cx="9144000" cy="1655762"/>
          </a:xfrm>
        </p:spPr>
        <p:txBody>
          <a:bodyPr>
            <a:normAutofit/>
          </a:bodyPr>
          <a:lstStyle/>
          <a:p>
            <a:r>
              <a:rPr lang="es-ES_tradnl" sz="3600" dirty="0" smtClean="0"/>
              <a:t>La Nueva Agenda Urbana</a:t>
            </a:r>
          </a:p>
          <a:p>
            <a:r>
              <a:rPr lang="es-ES_tradnl" sz="3600" dirty="0" smtClean="0"/>
              <a:t>H</a:t>
            </a:r>
            <a:r>
              <a:rPr lang="es-ES" sz="3600" dirty="0" err="1" smtClean="0"/>
              <a:t>ábitat</a:t>
            </a:r>
            <a:r>
              <a:rPr lang="es-ES" sz="3600" dirty="0" smtClean="0"/>
              <a:t> III</a:t>
            </a:r>
            <a:endParaRPr lang="es-ES_tradnl" sz="3600" dirty="0"/>
          </a:p>
        </p:txBody>
      </p:sp>
    </p:spTree>
    <p:extLst>
      <p:ext uri="{BB962C8B-B14F-4D97-AF65-F5344CB8AC3E}">
        <p14:creationId xmlns:p14="http://schemas.microsoft.com/office/powerpoint/2010/main" val="3846966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34960" y="383458"/>
            <a:ext cx="10725519" cy="1964025"/>
          </a:xfrm>
        </p:spPr>
        <p:txBody>
          <a:bodyPr>
            <a:normAutofit fontScale="90000"/>
          </a:bodyPr>
          <a:lstStyle/>
          <a:p>
            <a:pPr algn="ctr" fontAlgn="base"/>
            <a:r>
              <a:rPr lang="es-ES_tradnl" sz="3600" b="1" dirty="0"/>
              <a:t>La "Agenda Oculta" de </a:t>
            </a:r>
            <a:r>
              <a:rPr lang="es-ES_tradnl" sz="3600" b="1" dirty="0" smtClean="0"/>
              <a:t>H</a:t>
            </a:r>
            <a:r>
              <a:rPr lang="es-ES" sz="3600" b="1" dirty="0" smtClean="0"/>
              <a:t>á</a:t>
            </a:r>
            <a:r>
              <a:rPr lang="es-ES_tradnl" sz="3600" b="1" dirty="0" err="1" smtClean="0"/>
              <a:t>bitat</a:t>
            </a:r>
            <a:r>
              <a:rPr lang="es-ES_tradnl" sz="3600" b="1" dirty="0" smtClean="0"/>
              <a:t> </a:t>
            </a:r>
            <a:r>
              <a:rPr lang="es-ES_tradnl" sz="3600" b="1" dirty="0"/>
              <a:t>III en </a:t>
            </a:r>
            <a:r>
              <a:rPr lang="es-ES_tradnl" sz="3600" b="1" dirty="0" smtClean="0"/>
              <a:t>Quito </a:t>
            </a:r>
            <a:r>
              <a:rPr lang="es-ES_tradnl" sz="3600" b="1" dirty="0" smtClean="0"/>
              <a:t/>
            </a:r>
            <a:br>
              <a:rPr lang="es-ES_tradnl" sz="3600" b="1" dirty="0" smtClean="0"/>
            </a:br>
            <a:r>
              <a:rPr lang="es-ES_tradnl" sz="3600" b="1" dirty="0" smtClean="0"/>
              <a:t>¿Ha </a:t>
            </a:r>
            <a:r>
              <a:rPr lang="es-ES_tradnl" sz="3600" b="1" dirty="0"/>
              <a:t>roto Habitat3 con los problemas estructurales de las urbes o se ha convertido en una feria de venta de productos urbanos</a:t>
            </a:r>
            <a:r>
              <a:rPr lang="es-ES_tradnl" sz="3600" b="1" dirty="0" smtClean="0"/>
              <a:t>?</a:t>
            </a:r>
            <a:br>
              <a:rPr lang="es-ES_tradnl" sz="3600" b="1" dirty="0" smtClean="0"/>
            </a:br>
            <a:r>
              <a:rPr lang="es-ES_tradnl" sz="3100" b="1" dirty="0" smtClean="0"/>
              <a:t>(Fernando </a:t>
            </a:r>
            <a:r>
              <a:rPr lang="es-ES_tradnl" sz="3100" b="1" dirty="0" err="1" smtClean="0"/>
              <a:t>Carri</a:t>
            </a:r>
            <a:r>
              <a:rPr lang="es-ES" sz="3100" b="1" dirty="0" err="1" smtClean="0"/>
              <a:t>ón</a:t>
            </a:r>
            <a:r>
              <a:rPr lang="es-ES" sz="3100" b="1" dirty="0" smtClean="0"/>
              <a:t> en El País)</a:t>
            </a:r>
            <a:endParaRPr lang="es-ES_tradnl" sz="3100" dirty="0"/>
          </a:p>
        </p:txBody>
      </p:sp>
      <p:sp>
        <p:nvSpPr>
          <p:cNvPr id="3" name="Marcador de contenido 2"/>
          <p:cNvSpPr>
            <a:spLocks noGrp="1"/>
          </p:cNvSpPr>
          <p:nvPr>
            <p:ph idx="1"/>
          </p:nvPr>
        </p:nvSpPr>
        <p:spPr>
          <a:xfrm>
            <a:off x="734961" y="2347483"/>
            <a:ext cx="10451200" cy="4073319"/>
          </a:xfrm>
        </p:spPr>
        <p:txBody>
          <a:bodyPr>
            <a:normAutofit lnSpcReduction="10000"/>
          </a:bodyPr>
          <a:lstStyle/>
          <a:p>
            <a:r>
              <a:rPr lang="es-ES_tradnl" dirty="0" smtClean="0"/>
              <a:t>el </a:t>
            </a:r>
            <a:r>
              <a:rPr lang="es-ES_tradnl" dirty="0"/>
              <a:t>documento fue </a:t>
            </a:r>
            <a:r>
              <a:rPr lang="es-ES_tradnl" dirty="0" smtClean="0"/>
              <a:t>acordado </a:t>
            </a:r>
            <a:r>
              <a:rPr lang="es-ES_tradnl" dirty="0"/>
              <a:t>de forma previa al </a:t>
            </a:r>
            <a:r>
              <a:rPr lang="es-ES_tradnl" dirty="0" smtClean="0"/>
              <a:t>conclave </a:t>
            </a:r>
            <a:r>
              <a:rPr lang="mr-IN" dirty="0" smtClean="0"/>
              <a:t>–</a:t>
            </a:r>
            <a:r>
              <a:rPr lang="es-ES_tradnl" dirty="0" smtClean="0"/>
              <a:t> </a:t>
            </a:r>
            <a:r>
              <a:rPr lang="es-ES_tradnl" dirty="0" err="1" smtClean="0"/>
              <a:t>deliberaci</a:t>
            </a:r>
            <a:r>
              <a:rPr lang="es-ES" dirty="0" err="1" smtClean="0"/>
              <a:t>ón</a:t>
            </a:r>
            <a:r>
              <a:rPr lang="es-ES" dirty="0" smtClean="0"/>
              <a:t> sin</a:t>
            </a:r>
            <a:r>
              <a:rPr lang="es-ES_tradnl" dirty="0" smtClean="0"/>
              <a:t> sentido</a:t>
            </a:r>
          </a:p>
          <a:p>
            <a:r>
              <a:rPr lang="es-ES_tradnl" dirty="0"/>
              <a:t>a</a:t>
            </a:r>
            <a:r>
              <a:rPr lang="es-ES_tradnl" dirty="0" smtClean="0"/>
              <a:t> las instituciones y </a:t>
            </a:r>
            <a:r>
              <a:rPr lang="es-ES_tradnl" dirty="0"/>
              <a:t>personas </a:t>
            </a:r>
            <a:r>
              <a:rPr lang="es-ES_tradnl" dirty="0" smtClean="0"/>
              <a:t>les </a:t>
            </a:r>
            <a:r>
              <a:rPr lang="es-ES_tradnl" dirty="0" err="1" smtClean="0"/>
              <a:t>qued</a:t>
            </a:r>
            <a:r>
              <a:rPr lang="es-ES" dirty="0" err="1" smtClean="0"/>
              <a:t>ó</a:t>
            </a:r>
            <a:r>
              <a:rPr lang="es-ES_tradnl" dirty="0" smtClean="0"/>
              <a:t> </a:t>
            </a:r>
            <a:r>
              <a:rPr lang="es-ES_tradnl" dirty="0"/>
              <a:t>visibilizar proyectos, legitimar posturas y vender </a:t>
            </a:r>
            <a:r>
              <a:rPr lang="es-ES_tradnl" dirty="0" smtClean="0"/>
              <a:t>ilusiones</a:t>
            </a:r>
          </a:p>
          <a:p>
            <a:r>
              <a:rPr lang="es-ES_tradnl" dirty="0" smtClean="0"/>
              <a:t>“más </a:t>
            </a:r>
            <a:r>
              <a:rPr lang="es-ES_tradnl" dirty="0"/>
              <a:t>que una cumbre de ciudades convocada para acordar los caminos de su desarrollo, fue concebida como una feria </a:t>
            </a:r>
            <a:r>
              <a:rPr lang="es-ES_tradnl" dirty="0" smtClean="0"/>
              <a:t>comercial (</a:t>
            </a:r>
            <a:r>
              <a:rPr lang="es-ES_tradnl" i="1" dirty="0" err="1" smtClean="0"/>
              <a:t>side</a:t>
            </a:r>
            <a:r>
              <a:rPr lang="es-ES_tradnl" i="1" dirty="0" smtClean="0"/>
              <a:t> </a:t>
            </a:r>
            <a:r>
              <a:rPr lang="es-ES_tradnl" i="1" dirty="0" err="1" smtClean="0"/>
              <a:t>events</a:t>
            </a:r>
            <a:r>
              <a:rPr lang="es-ES_tradnl" i="1" dirty="0" smtClean="0"/>
              <a:t> </a:t>
            </a:r>
            <a:r>
              <a:rPr lang="es-ES_tradnl" dirty="0" smtClean="0"/>
              <a:t>para </a:t>
            </a:r>
            <a:r>
              <a:rPr lang="es-ES_tradnl" dirty="0"/>
              <a:t>promocionar productos </a:t>
            </a:r>
            <a:r>
              <a:rPr lang="es-ES_tradnl" dirty="0" smtClean="0"/>
              <a:t>urbanos)</a:t>
            </a:r>
          </a:p>
          <a:p>
            <a:r>
              <a:rPr lang="es-ES_tradnl" dirty="0" smtClean="0"/>
              <a:t>¿</a:t>
            </a:r>
            <a:r>
              <a:rPr lang="es-ES_tradnl" dirty="0"/>
              <a:t>Para qué sirven las conferencias de HABITAT de las Naciones Unidas? Solo Ecuador, sede de HABITAT III, invirtió 30 millones de dólares.</a:t>
            </a:r>
          </a:p>
        </p:txBody>
      </p:sp>
    </p:spTree>
    <p:extLst>
      <p:ext uri="{BB962C8B-B14F-4D97-AF65-F5344CB8AC3E}">
        <p14:creationId xmlns:p14="http://schemas.microsoft.com/office/powerpoint/2010/main" val="3668317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158240" y="969461"/>
            <a:ext cx="9403080" cy="5542782"/>
          </a:xfrm>
        </p:spPr>
        <p:txBody>
          <a:bodyPr/>
          <a:lstStyle/>
          <a:p>
            <a:r>
              <a:rPr lang="es-ES_tradnl" dirty="0"/>
              <a:t>El espacio diseñado para llevar a cabo las deliberaciones siguió las normas de Naciones Unidas, que exige la entrega de soberanía donde se realiza la cumbre; </a:t>
            </a:r>
            <a:r>
              <a:rPr lang="es-ES_tradnl" dirty="0" smtClean="0"/>
              <a:t>se </a:t>
            </a:r>
            <a:r>
              <a:rPr lang="es-ES_tradnl" dirty="0"/>
              <a:t>enarboló la bandera de la ONU en ese espacio y se derrocó una escultura en homenaje a los desaparecidos, </a:t>
            </a:r>
            <a:r>
              <a:rPr lang="es-ES_tradnl" dirty="0" smtClean="0"/>
              <a:t>porque </a:t>
            </a:r>
            <a:r>
              <a:rPr lang="es-ES_tradnl" dirty="0"/>
              <a:t>les estorbaba. </a:t>
            </a:r>
            <a:endParaRPr lang="es-ES_tradnl" dirty="0" smtClean="0"/>
          </a:p>
          <a:p>
            <a:r>
              <a:rPr lang="es-ES_tradnl" dirty="0" smtClean="0"/>
              <a:t>Se </a:t>
            </a:r>
            <a:r>
              <a:rPr lang="es-ES_tradnl" dirty="0"/>
              <a:t>construyó un espacio cerrado, a la manera de una “ciudad amurallada” de la edad media, </a:t>
            </a:r>
            <a:r>
              <a:rPr lang="es-ES_tradnl" dirty="0" smtClean="0"/>
              <a:t>para </a:t>
            </a:r>
            <a:r>
              <a:rPr lang="es-ES_tradnl" dirty="0"/>
              <a:t>ingresar se requería identificación (pasaporte), permiso (visa) y cacheo (aduana</a:t>
            </a:r>
            <a:r>
              <a:rPr lang="es-ES_tradnl" dirty="0" smtClean="0"/>
              <a:t>).</a:t>
            </a:r>
          </a:p>
          <a:p>
            <a:r>
              <a:rPr lang="es-ES_tradnl" dirty="0" smtClean="0"/>
              <a:t>Este </a:t>
            </a:r>
            <a:r>
              <a:rPr lang="es-ES_tradnl" dirty="0"/>
              <a:t>concepto generó muchos problemas para la inscripción y el ingreso de personas, así como excluyó a muchos interesados.</a:t>
            </a:r>
          </a:p>
          <a:p>
            <a:endParaRPr lang="es-ES_tradnl" dirty="0"/>
          </a:p>
        </p:txBody>
      </p:sp>
    </p:spTree>
    <p:extLst>
      <p:ext uri="{BB962C8B-B14F-4D97-AF65-F5344CB8AC3E}">
        <p14:creationId xmlns:p14="http://schemas.microsoft.com/office/powerpoint/2010/main" val="3465025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442452"/>
            <a:ext cx="10271760" cy="5734511"/>
          </a:xfrm>
        </p:spPr>
        <p:txBody>
          <a:bodyPr>
            <a:normAutofit/>
          </a:bodyPr>
          <a:lstStyle/>
          <a:p>
            <a:r>
              <a:rPr lang="es-ES_tradnl" dirty="0"/>
              <a:t>la ciudad como objeto estuvo presente, pero su representación política y ciudadana no, básicamente porque Naciones Unidas es una organización internacional, es decir de naciones y no de gobiernos locales. </a:t>
            </a:r>
            <a:endParaRPr lang="es-ES_tradnl" dirty="0" smtClean="0"/>
          </a:p>
          <a:p>
            <a:r>
              <a:rPr lang="es-ES_tradnl" dirty="0"/>
              <a:t>La metodología seguida en la construcción de la NAU también fue excluyente: la cooperación internacional diseñó las políticas, los gobiernos nacionales se comprometieron y los municipios deberán acatar lo resuelto; es decir, se hizo realidad el viejo principio de </a:t>
            </a:r>
            <a:r>
              <a:rPr lang="es-ES_tradnl" i="1" dirty="0"/>
              <a:t>pensar globalmente y actuar localmente</a:t>
            </a:r>
            <a:r>
              <a:rPr lang="es-ES_tradnl" dirty="0"/>
              <a:t>, que conduce a la pérdida de la autonomía municipal y a que la cooperación internacional no se comprometa a nada. Axioma que lleva a una política única construida en una cúspide inaccesible, desde donde se dictan las propuestas locales.</a:t>
            </a:r>
            <a:r>
              <a:rPr lang="es-ES_tradnl" dirty="0" smtClean="0">
                <a:effectLst/>
              </a:rPr>
              <a:t> </a:t>
            </a:r>
            <a:endParaRPr lang="es-ES_tradnl" dirty="0"/>
          </a:p>
        </p:txBody>
      </p:sp>
    </p:spTree>
    <p:extLst>
      <p:ext uri="{BB962C8B-B14F-4D97-AF65-F5344CB8AC3E}">
        <p14:creationId xmlns:p14="http://schemas.microsoft.com/office/powerpoint/2010/main" val="12193774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68680" y="1384875"/>
            <a:ext cx="10515600" cy="4711126"/>
          </a:xfrm>
        </p:spPr>
        <p:txBody>
          <a:bodyPr/>
          <a:lstStyle/>
          <a:p>
            <a:r>
              <a:rPr lang="es-ES_tradnl" sz="3200" dirty="0"/>
              <a:t>paradoja: diseñar una agenda urbana sin actores, sin sujetos, sin movimientos sociales, sin partidos políticos; cuando es sabido que </a:t>
            </a:r>
            <a:r>
              <a:rPr lang="es-ES_tradnl" sz="3200" i="1" dirty="0"/>
              <a:t>ciudad sin ciudadanía no existe.</a:t>
            </a:r>
            <a:r>
              <a:rPr lang="es-ES_tradnl" sz="3200" dirty="0" smtClean="0">
                <a:effectLst/>
              </a:rPr>
              <a:t> </a:t>
            </a:r>
          </a:p>
          <a:p>
            <a:r>
              <a:rPr lang="es-ES_tradnl" sz="3200" dirty="0" smtClean="0"/>
              <a:t>La Nueva </a:t>
            </a:r>
            <a:r>
              <a:rPr lang="es-ES_tradnl" sz="3200" dirty="0"/>
              <a:t>Agenda </a:t>
            </a:r>
            <a:r>
              <a:rPr lang="es-ES_tradnl" sz="3200" dirty="0" smtClean="0"/>
              <a:t>Urbana </a:t>
            </a:r>
            <a:r>
              <a:rPr lang="es-ES_tradnl" sz="3200" dirty="0"/>
              <a:t>poco tiene de nueva, </a:t>
            </a:r>
            <a:r>
              <a:rPr lang="es-ES_tradnl" sz="3200" dirty="0" smtClean="0"/>
              <a:t>lo </a:t>
            </a:r>
            <a:r>
              <a:rPr lang="es-ES_tradnl" sz="3200" dirty="0"/>
              <a:t>urbano se diluye en la definición de </a:t>
            </a:r>
            <a:r>
              <a:rPr lang="es-ES_tradnl" sz="3200" dirty="0" smtClean="0"/>
              <a:t>hábitat, </a:t>
            </a:r>
            <a:r>
              <a:rPr lang="es-ES_tradnl" sz="3200" dirty="0"/>
              <a:t>demasiada general, carece de metas y los actores principales no están presentes</a:t>
            </a:r>
            <a:r>
              <a:rPr lang="es-ES_tradnl" sz="3200" dirty="0" smtClean="0"/>
              <a:t>.</a:t>
            </a:r>
          </a:p>
          <a:p>
            <a:r>
              <a:rPr lang="es-ES_tradnl" sz="3200" dirty="0" smtClean="0"/>
              <a:t> </a:t>
            </a:r>
            <a:r>
              <a:rPr lang="es-ES_tradnl" sz="3200" dirty="0"/>
              <a:t>De allí </a:t>
            </a:r>
            <a:r>
              <a:rPr lang="es-ES_tradnl" sz="3200" dirty="0" smtClean="0"/>
              <a:t>que se </a:t>
            </a:r>
            <a:r>
              <a:rPr lang="es-ES_tradnl" sz="3200" dirty="0"/>
              <a:t>coló una “Agenda Oculta” compuesta por tres componentes:</a:t>
            </a:r>
          </a:p>
          <a:p>
            <a:endParaRPr lang="es-ES_tradnl" dirty="0"/>
          </a:p>
        </p:txBody>
      </p:sp>
    </p:spTree>
    <p:extLst>
      <p:ext uri="{BB962C8B-B14F-4D97-AF65-F5344CB8AC3E}">
        <p14:creationId xmlns:p14="http://schemas.microsoft.com/office/powerpoint/2010/main" val="574620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24373"/>
          </a:xfrm>
        </p:spPr>
        <p:txBody>
          <a:bodyPr/>
          <a:lstStyle/>
          <a:p>
            <a:r>
              <a:rPr lang="es-ES_tradnl" dirty="0" smtClean="0"/>
              <a:t>Enfoque y objetivo</a:t>
            </a:r>
            <a:endParaRPr lang="es-ES_tradnl" dirty="0"/>
          </a:p>
        </p:txBody>
      </p:sp>
      <p:sp>
        <p:nvSpPr>
          <p:cNvPr id="3" name="Marcador de contenido 2"/>
          <p:cNvSpPr>
            <a:spLocks noGrp="1"/>
          </p:cNvSpPr>
          <p:nvPr>
            <p:ph idx="1"/>
          </p:nvPr>
        </p:nvSpPr>
        <p:spPr>
          <a:xfrm>
            <a:off x="838200" y="1089498"/>
            <a:ext cx="10515600" cy="5408579"/>
          </a:xfrm>
        </p:spPr>
        <p:txBody>
          <a:bodyPr>
            <a:normAutofit/>
          </a:bodyPr>
          <a:lstStyle/>
          <a:p>
            <a:r>
              <a:rPr lang="es-ES" dirty="0" smtClean="0"/>
              <a:t>El acelerado </a:t>
            </a:r>
            <a:r>
              <a:rPr lang="es-ES" dirty="0"/>
              <a:t>y desordenado crecimiento de las ciudades </a:t>
            </a:r>
            <a:r>
              <a:rPr lang="es-ES" dirty="0" smtClean="0"/>
              <a:t>bolivianas (al igual que en el resto de América Latina</a:t>
            </a:r>
            <a:r>
              <a:rPr lang="es-ES" dirty="0" smtClean="0"/>
              <a:t>) </a:t>
            </a:r>
            <a:r>
              <a:rPr lang="es-ES" dirty="0"/>
              <a:t>plantea desafíos que es imprescindible comprender </a:t>
            </a:r>
            <a:r>
              <a:rPr lang="es-ES" dirty="0" smtClean="0"/>
              <a:t>apoyados en </a:t>
            </a:r>
            <a:r>
              <a:rPr lang="es-ES" dirty="0"/>
              <a:t>la teoría </a:t>
            </a:r>
            <a:r>
              <a:rPr lang="es-ES" dirty="0" smtClean="0"/>
              <a:t>general pero con </a:t>
            </a:r>
            <a:r>
              <a:rPr lang="es-ES" dirty="0"/>
              <a:t>la mirada </a:t>
            </a:r>
            <a:r>
              <a:rPr lang="es-ES" dirty="0" smtClean="0"/>
              <a:t>local</a:t>
            </a:r>
            <a:r>
              <a:rPr lang="es-ES" dirty="0"/>
              <a:t>. </a:t>
            </a:r>
            <a:endParaRPr lang="es-ES" dirty="0" smtClean="0"/>
          </a:p>
          <a:p>
            <a:r>
              <a:rPr lang="es-ES_tradnl" dirty="0" smtClean="0"/>
              <a:t>El </a:t>
            </a:r>
            <a:r>
              <a:rPr lang="es-ES_tradnl" dirty="0"/>
              <a:t>reto de los gobiernos municipales sigue siendo promover el desarrollo urbano a pesar de la complejidad que presentan las ciudades como aglomeraciones sociales con componentes citadinos, rurales y con extensas zonas periurbanas</a:t>
            </a:r>
            <a:r>
              <a:rPr lang="es-ES_tradnl" dirty="0" smtClean="0"/>
              <a:t>.</a:t>
            </a:r>
          </a:p>
          <a:p>
            <a:r>
              <a:rPr lang="es-ES_tradnl" dirty="0" smtClean="0"/>
              <a:t>Hacer una reflexión </a:t>
            </a:r>
            <a:r>
              <a:rPr lang="es-ES_tradnl" dirty="0"/>
              <a:t>crítica y </a:t>
            </a:r>
            <a:r>
              <a:rPr lang="es-ES_tradnl" dirty="0" smtClean="0"/>
              <a:t>lograr un conocimiento acotado </a:t>
            </a:r>
            <a:r>
              <a:rPr lang="es-ES_tradnl" dirty="0"/>
              <a:t>sobre la problemática urbana a la luz de la teoría específica, de experiencias latinoamericanas de gestión de las ciudades y de los lineamientos de la Nueva Agenda Urbana global.</a:t>
            </a:r>
            <a:r>
              <a:rPr lang="es-ES_tradnl" dirty="0" smtClean="0">
                <a:effectLst/>
              </a:rPr>
              <a:t> </a:t>
            </a:r>
          </a:p>
          <a:p>
            <a:endParaRPr lang="es-ES_tradnl" dirty="0"/>
          </a:p>
        </p:txBody>
      </p:sp>
    </p:spTree>
    <p:extLst>
      <p:ext uri="{BB962C8B-B14F-4D97-AF65-F5344CB8AC3E}">
        <p14:creationId xmlns:p14="http://schemas.microsoft.com/office/powerpoint/2010/main" val="9451172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588552"/>
            <a:ext cx="10515600" cy="827293"/>
          </a:xfrm>
        </p:spPr>
        <p:txBody>
          <a:bodyPr>
            <a:normAutofit/>
          </a:bodyPr>
          <a:lstStyle/>
          <a:p>
            <a:r>
              <a:rPr lang="es-ES_tradnl" sz="4000" dirty="0" smtClean="0"/>
              <a:t>El “urbanismo de las palabras”</a:t>
            </a:r>
            <a:endParaRPr lang="es-ES_tradnl" sz="4000" dirty="0"/>
          </a:p>
        </p:txBody>
      </p:sp>
      <p:sp>
        <p:nvSpPr>
          <p:cNvPr id="3" name="Marcador de contenido 2"/>
          <p:cNvSpPr>
            <a:spLocks noGrp="1"/>
          </p:cNvSpPr>
          <p:nvPr>
            <p:ph idx="1"/>
          </p:nvPr>
        </p:nvSpPr>
        <p:spPr>
          <a:xfrm>
            <a:off x="838199" y="1725561"/>
            <a:ext cx="10709787" cy="4778478"/>
          </a:xfrm>
        </p:spPr>
        <p:txBody>
          <a:bodyPr>
            <a:normAutofit/>
          </a:bodyPr>
          <a:lstStyle/>
          <a:p>
            <a:pPr marL="0" indent="0">
              <a:buNone/>
            </a:pPr>
            <a:r>
              <a:rPr lang="es-ES_tradnl" sz="3200" dirty="0" smtClean="0"/>
              <a:t>Tiene una </a:t>
            </a:r>
            <a:r>
              <a:rPr lang="es-ES_tradnl" sz="3200" dirty="0"/>
              <a:t>solución a cualquier problema urbano </a:t>
            </a:r>
            <a:r>
              <a:rPr lang="es-ES_tradnl" sz="3200" dirty="0" smtClean="0"/>
              <a:t>aislado: </a:t>
            </a:r>
          </a:p>
          <a:p>
            <a:pPr>
              <a:buFont typeface="Arial" charset="0"/>
              <a:buChar char="•"/>
            </a:pPr>
            <a:r>
              <a:rPr lang="es-ES_tradnl" sz="3200" dirty="0" smtClean="0"/>
              <a:t>si </a:t>
            </a:r>
            <a:r>
              <a:rPr lang="es-ES_tradnl" sz="3200" dirty="0"/>
              <a:t>hay violencia en una urbe la salida será la </a:t>
            </a:r>
            <a:r>
              <a:rPr lang="es-ES_tradnl" sz="3200" i="1" dirty="0"/>
              <a:t>ciudad segura</a:t>
            </a:r>
            <a:r>
              <a:rPr lang="es-ES_tradnl" sz="3200" dirty="0"/>
              <a:t> (venta de alarmas, armas, muros</a:t>
            </a:r>
            <a:r>
              <a:rPr lang="es-ES_tradnl" sz="3200" dirty="0" smtClean="0"/>
              <a:t>)</a:t>
            </a:r>
          </a:p>
          <a:p>
            <a:pPr>
              <a:buFont typeface="Arial" charset="0"/>
              <a:buChar char="•"/>
            </a:pPr>
            <a:r>
              <a:rPr lang="es-ES_tradnl" sz="3200" dirty="0" smtClean="0"/>
              <a:t>si </a:t>
            </a:r>
            <a:r>
              <a:rPr lang="es-ES_tradnl" sz="3200" dirty="0"/>
              <a:t>la exclusión es la norma aparecerá la </a:t>
            </a:r>
            <a:r>
              <a:rPr lang="es-ES_tradnl" sz="3200" i="1" dirty="0"/>
              <a:t>ciudad inclusiva</a:t>
            </a:r>
            <a:r>
              <a:rPr lang="es-ES_tradnl" sz="3200" dirty="0"/>
              <a:t> (impulso del </a:t>
            </a:r>
            <a:r>
              <a:rPr lang="es-ES_tradnl" sz="3200" dirty="0" smtClean="0"/>
              <a:t>clientelismo)</a:t>
            </a:r>
            <a:endParaRPr lang="es-ES_tradnl" sz="3200" dirty="0"/>
          </a:p>
          <a:p>
            <a:pPr>
              <a:buFont typeface="Arial" charset="0"/>
              <a:buChar char="•"/>
            </a:pPr>
            <a:r>
              <a:rPr lang="es-ES_tradnl" sz="3200" dirty="0" smtClean="0"/>
              <a:t>si </a:t>
            </a:r>
            <a:r>
              <a:rPr lang="es-ES_tradnl" sz="3200" dirty="0"/>
              <a:t>una zona es altamente vulnerable nacerá la </a:t>
            </a:r>
            <a:r>
              <a:rPr lang="es-ES_tradnl" sz="3200" i="1" dirty="0"/>
              <a:t>ciudad </a:t>
            </a:r>
            <a:r>
              <a:rPr lang="es-ES_tradnl" sz="3200" i="1" dirty="0" err="1"/>
              <a:t>resiliente</a:t>
            </a:r>
            <a:r>
              <a:rPr lang="es-ES_tradnl" sz="3200" dirty="0"/>
              <a:t> (para que los pobres sigan </a:t>
            </a:r>
            <a:r>
              <a:rPr lang="es-ES_tradnl" sz="3200" dirty="0" smtClean="0"/>
              <a:t>excluidos)</a:t>
            </a:r>
            <a:endParaRPr lang="es-ES_tradnl" sz="3200" dirty="0"/>
          </a:p>
        </p:txBody>
      </p:sp>
    </p:spTree>
    <p:extLst>
      <p:ext uri="{BB962C8B-B14F-4D97-AF65-F5344CB8AC3E}">
        <p14:creationId xmlns:p14="http://schemas.microsoft.com/office/powerpoint/2010/main" val="11795291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165123"/>
            <a:ext cx="10515600" cy="5011840"/>
          </a:xfrm>
        </p:spPr>
        <p:txBody>
          <a:bodyPr/>
          <a:lstStyle/>
          <a:p>
            <a:pPr>
              <a:buFont typeface="Arial" charset="0"/>
              <a:buChar char="•"/>
            </a:pPr>
            <a:r>
              <a:rPr lang="es-ES_tradnl" sz="3200" dirty="0"/>
              <a:t>la </a:t>
            </a:r>
            <a:r>
              <a:rPr lang="es-ES_tradnl" sz="3200" i="1" dirty="0"/>
              <a:t>ciudad histórica</a:t>
            </a:r>
            <a:r>
              <a:rPr lang="es-ES_tradnl" sz="3200" dirty="0"/>
              <a:t> la que certifica UNESCO (como si no fueran históricas todas las ciudades)</a:t>
            </a:r>
          </a:p>
          <a:p>
            <a:pPr>
              <a:buFont typeface="Arial" charset="0"/>
              <a:buChar char="•"/>
            </a:pPr>
            <a:r>
              <a:rPr lang="es-ES_tradnl" sz="3200" i="1" dirty="0"/>
              <a:t>ciudad inteligente</a:t>
            </a:r>
            <a:r>
              <a:rPr lang="es-ES_tradnl" sz="3200" dirty="0"/>
              <a:t> la que adquiera la tecnología IBM o compre los servicios de Google</a:t>
            </a:r>
          </a:p>
          <a:p>
            <a:pPr>
              <a:buFont typeface="Arial" charset="0"/>
              <a:buChar char="•"/>
            </a:pPr>
            <a:r>
              <a:rPr lang="es-ES_tradnl" sz="3200" i="1" dirty="0"/>
              <a:t>ciudad compacta</a:t>
            </a:r>
            <a:r>
              <a:rPr lang="es-ES_tradnl" sz="3200" dirty="0"/>
              <a:t> impulsa la gentrificación demandada por el capital inmobiliario</a:t>
            </a:r>
          </a:p>
          <a:p>
            <a:pPr>
              <a:buFont typeface="Arial" charset="0"/>
              <a:buChar char="•"/>
            </a:pPr>
            <a:r>
              <a:rPr lang="es-ES_tradnl" sz="3200" i="1" dirty="0"/>
              <a:t>ciudad sustentable</a:t>
            </a:r>
            <a:r>
              <a:rPr lang="es-ES_tradnl" sz="3200" dirty="0"/>
              <a:t> se convierte en la base de los desalojos de la población de bajos ingresos </a:t>
            </a:r>
          </a:p>
          <a:p>
            <a:endParaRPr lang="es-ES_tradnl" dirty="0"/>
          </a:p>
        </p:txBody>
      </p:sp>
    </p:spTree>
    <p:extLst>
      <p:ext uri="{BB962C8B-B14F-4D97-AF65-F5344CB8AC3E}">
        <p14:creationId xmlns:p14="http://schemas.microsoft.com/office/powerpoint/2010/main" val="10726282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dirty="0" err="1" smtClean="0"/>
              <a:t>Repetici</a:t>
            </a:r>
            <a:r>
              <a:rPr lang="es-ES" dirty="0" err="1" smtClean="0"/>
              <a:t>ón</a:t>
            </a:r>
            <a:r>
              <a:rPr lang="es-ES_tradnl" dirty="0" smtClean="0"/>
              <a:t> </a:t>
            </a:r>
            <a:r>
              <a:rPr lang="es-ES_tradnl" dirty="0" smtClean="0"/>
              <a:t>de “conceptos”</a:t>
            </a:r>
            <a:endParaRPr lang="es-ES_tradnl" dirty="0"/>
          </a:p>
        </p:txBody>
      </p:sp>
      <p:sp>
        <p:nvSpPr>
          <p:cNvPr id="3" name="Marcador de contenido 2"/>
          <p:cNvSpPr>
            <a:spLocks noGrp="1"/>
          </p:cNvSpPr>
          <p:nvPr>
            <p:ph idx="1"/>
          </p:nvPr>
        </p:nvSpPr>
        <p:spPr>
          <a:xfrm>
            <a:off x="838200" y="1533832"/>
            <a:ext cx="10210800" cy="4807974"/>
          </a:xfrm>
        </p:spPr>
        <p:txBody>
          <a:bodyPr>
            <a:noAutofit/>
          </a:bodyPr>
          <a:lstStyle/>
          <a:p>
            <a:pPr marL="0" indent="0">
              <a:buNone/>
            </a:pPr>
            <a:r>
              <a:rPr lang="es-ES_tradnl" sz="3200" dirty="0" smtClean="0"/>
              <a:t>ciudad </a:t>
            </a:r>
            <a:r>
              <a:rPr lang="es-ES_tradnl" sz="3200" dirty="0"/>
              <a:t>sustentable, ciudad segura, ciudad inteligente, ciudad </a:t>
            </a:r>
            <a:r>
              <a:rPr lang="es-ES_tradnl" sz="3200" dirty="0" err="1"/>
              <a:t>resiliente</a:t>
            </a:r>
            <a:r>
              <a:rPr lang="es-ES_tradnl" sz="3200" dirty="0"/>
              <a:t>, ciudad humana, ciudad democrática, ciudad amigable, ciudad competitiva, ciudad autónoma, ciudad innovadora, ciudad creativa, ciudad del conocimiento, ciudad de la palabra, ciudad dormitorio, ciudad universitaria, ciudad de las artes, ciudad emergente, ciudad equitativa, ciudad inclusiva, ciudad histórica, ciudad de oportunidades, ciudad sostenible, ciudad compacta, ciudad sustentable, ciudad patrimonial, ciudad de todos, ciudad dispersa, ciudad educadora, ciudad vieja, ciudad verde, ciudad a escala humana...</a:t>
            </a:r>
          </a:p>
        </p:txBody>
      </p:sp>
    </p:spTree>
    <p:extLst>
      <p:ext uri="{BB962C8B-B14F-4D97-AF65-F5344CB8AC3E}">
        <p14:creationId xmlns:p14="http://schemas.microsoft.com/office/powerpoint/2010/main" val="1673685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dirty="0" smtClean="0"/>
              <a:t>Rankings de ciudades</a:t>
            </a:r>
            <a:endParaRPr lang="es-ES_tradnl" dirty="0"/>
          </a:p>
        </p:txBody>
      </p:sp>
      <p:sp>
        <p:nvSpPr>
          <p:cNvPr id="3" name="Marcador de contenido 2"/>
          <p:cNvSpPr>
            <a:spLocks noGrp="1"/>
          </p:cNvSpPr>
          <p:nvPr>
            <p:ph idx="1"/>
          </p:nvPr>
        </p:nvSpPr>
        <p:spPr>
          <a:xfrm>
            <a:off x="701040" y="1474838"/>
            <a:ext cx="10652760" cy="4986921"/>
          </a:xfrm>
        </p:spPr>
        <p:txBody>
          <a:bodyPr>
            <a:normAutofit/>
          </a:bodyPr>
          <a:lstStyle/>
          <a:p>
            <a:pPr lvl="0"/>
            <a:r>
              <a:rPr lang="es-ES_tradnl" dirty="0"/>
              <a:t>Cada una de estas palabras están definidas por variables e </a:t>
            </a:r>
            <a:r>
              <a:rPr lang="es-ES_tradnl" dirty="0" smtClean="0"/>
              <a:t>indicadores.</a:t>
            </a:r>
          </a:p>
          <a:p>
            <a:pPr lvl="0"/>
            <a:r>
              <a:rPr lang="es-ES_tradnl" dirty="0" smtClean="0"/>
              <a:t>Procesados </a:t>
            </a:r>
            <a:r>
              <a:rPr lang="es-ES_tradnl" dirty="0"/>
              <a:t>los datos por cada ciudad tipo se publican </a:t>
            </a:r>
            <a:r>
              <a:rPr lang="es-ES_tradnl" dirty="0" smtClean="0"/>
              <a:t>las </a:t>
            </a:r>
            <a:r>
              <a:rPr lang="es-ES_tradnl" dirty="0"/>
              <a:t>ubicaciones de las urbes, bajo un orden numérico de mayor a menor (índice), que estimula al gobierno de la ciudad a definir una política pública que mejore su </a:t>
            </a:r>
            <a:r>
              <a:rPr lang="es-ES_tradnl" dirty="0" smtClean="0"/>
              <a:t>ubicación.</a:t>
            </a:r>
          </a:p>
          <a:p>
            <a:pPr lvl="0"/>
            <a:r>
              <a:rPr lang="es-ES_tradnl" dirty="0" smtClean="0"/>
              <a:t>Se trata de una política </a:t>
            </a:r>
            <a:r>
              <a:rPr lang="es-ES_tradnl" dirty="0"/>
              <a:t>de competitividad –no de </a:t>
            </a:r>
            <a:r>
              <a:rPr lang="es-ES_tradnl" dirty="0" smtClean="0"/>
              <a:t>cooperación– según </a:t>
            </a:r>
            <a:r>
              <a:rPr lang="es-ES_tradnl" dirty="0"/>
              <a:t>indicadores definidos por </a:t>
            </a:r>
            <a:r>
              <a:rPr lang="es-ES_tradnl" dirty="0" smtClean="0"/>
              <a:t>organismos </a:t>
            </a:r>
            <a:r>
              <a:rPr lang="es-ES_tradnl" dirty="0"/>
              <a:t>internacionales, </a:t>
            </a:r>
            <a:r>
              <a:rPr lang="es-ES_tradnl" dirty="0" smtClean="0"/>
              <a:t>corporaciones </a:t>
            </a:r>
            <a:r>
              <a:rPr lang="es-ES_tradnl" dirty="0"/>
              <a:t>transnacionales o </a:t>
            </a:r>
            <a:r>
              <a:rPr lang="es-ES_tradnl" dirty="0" smtClean="0"/>
              <a:t>universidades </a:t>
            </a:r>
            <a:r>
              <a:rPr lang="es-ES_tradnl" dirty="0"/>
              <a:t>también </a:t>
            </a:r>
            <a:r>
              <a:rPr lang="es-ES_tradnl" dirty="0" err="1"/>
              <a:t>ranqueadas</a:t>
            </a:r>
            <a:r>
              <a:rPr lang="es-ES_tradnl" dirty="0"/>
              <a:t>, organismos no gubernamentales o la gran prensa mundial. </a:t>
            </a:r>
            <a:endParaRPr lang="es-ES_tradnl" dirty="0" smtClean="0"/>
          </a:p>
          <a:p>
            <a:pPr lvl="0"/>
            <a:r>
              <a:rPr lang="es-ES_tradnl" dirty="0" smtClean="0"/>
              <a:t>As</a:t>
            </a:r>
            <a:r>
              <a:rPr lang="es-ES" dirty="0" smtClean="0"/>
              <a:t>í</a:t>
            </a:r>
            <a:r>
              <a:rPr lang="es-ES_tradnl" dirty="0" smtClean="0"/>
              <a:t>: </a:t>
            </a:r>
            <a:r>
              <a:rPr lang="es-ES_tradnl" dirty="0"/>
              <a:t>una </a:t>
            </a:r>
            <a:r>
              <a:rPr lang="es-ES_tradnl" i="1" dirty="0"/>
              <a:t>ciudad competitiva</a:t>
            </a:r>
            <a:r>
              <a:rPr lang="es-ES_tradnl" dirty="0"/>
              <a:t> </a:t>
            </a:r>
            <a:r>
              <a:rPr lang="es-ES_tradnl" dirty="0" smtClean="0"/>
              <a:t>es la que </a:t>
            </a:r>
            <a:r>
              <a:rPr lang="es-ES_tradnl" dirty="0"/>
              <a:t>se encuentra en los primeros lugares de cada escalafón diseñado</a:t>
            </a:r>
            <a:r>
              <a:rPr lang="es-ES_tradnl" dirty="0" smtClean="0"/>
              <a:t>.</a:t>
            </a:r>
            <a:endParaRPr lang="es-ES_tradnl" dirty="0"/>
          </a:p>
        </p:txBody>
      </p:sp>
    </p:spTree>
    <p:extLst>
      <p:ext uri="{BB962C8B-B14F-4D97-AF65-F5344CB8AC3E}">
        <p14:creationId xmlns:p14="http://schemas.microsoft.com/office/powerpoint/2010/main" val="15985644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dirty="0" smtClean="0"/>
              <a:t>“Casos exitosos”</a:t>
            </a:r>
            <a:endParaRPr lang="es-ES_tradnl" dirty="0"/>
          </a:p>
        </p:txBody>
      </p:sp>
      <p:sp>
        <p:nvSpPr>
          <p:cNvPr id="3" name="Marcador de contenido 2"/>
          <p:cNvSpPr>
            <a:spLocks noGrp="1"/>
          </p:cNvSpPr>
          <p:nvPr>
            <p:ph idx="1"/>
          </p:nvPr>
        </p:nvSpPr>
        <p:spPr/>
        <p:txBody>
          <a:bodyPr>
            <a:normAutofit/>
          </a:bodyPr>
          <a:lstStyle/>
          <a:p>
            <a:r>
              <a:rPr lang="es-ES_tradnl" dirty="0" smtClean="0"/>
              <a:t>El </a:t>
            </a:r>
            <a:r>
              <a:rPr lang="es-ES_tradnl" dirty="0" smtClean="0"/>
              <a:t>r</a:t>
            </a:r>
            <a:r>
              <a:rPr lang="es-ES" dirty="0" err="1"/>
              <a:t>a</a:t>
            </a:r>
            <a:r>
              <a:rPr lang="es-ES" dirty="0" err="1" smtClean="0"/>
              <a:t>nking</a:t>
            </a:r>
            <a:r>
              <a:rPr lang="es-ES" dirty="0" smtClean="0"/>
              <a:t> </a:t>
            </a:r>
            <a:r>
              <a:rPr lang="es-ES" dirty="0" smtClean="0"/>
              <a:t>r</a:t>
            </a:r>
            <a:r>
              <a:rPr lang="es-ES_tradnl" dirty="0" err="1" smtClean="0"/>
              <a:t>equiere</a:t>
            </a:r>
            <a:r>
              <a:rPr lang="es-ES_tradnl" dirty="0" smtClean="0"/>
              <a:t> un </a:t>
            </a:r>
            <a:r>
              <a:rPr lang="es-ES_tradnl" dirty="0"/>
              <a:t>efecto demostrativo, </a:t>
            </a:r>
            <a:r>
              <a:rPr lang="es-ES_tradnl" dirty="0" smtClean="0"/>
              <a:t>los </a:t>
            </a:r>
            <a:r>
              <a:rPr lang="es-ES_tradnl" dirty="0"/>
              <a:t>llamados </a:t>
            </a:r>
            <a:r>
              <a:rPr lang="es-ES_tradnl" i="1" dirty="0"/>
              <a:t>casos exitosos</a:t>
            </a:r>
            <a:r>
              <a:rPr lang="es-ES_tradnl" dirty="0"/>
              <a:t> convertidos en paradigmas o modelos replicables ad infinitum. </a:t>
            </a:r>
            <a:endParaRPr lang="es-ES_tradnl" dirty="0" smtClean="0"/>
          </a:p>
          <a:p>
            <a:r>
              <a:rPr lang="es-ES_tradnl" dirty="0" smtClean="0"/>
              <a:t>Janet </a:t>
            </a:r>
            <a:r>
              <a:rPr lang="es-ES_tradnl" dirty="0"/>
              <a:t>Sanz, Teniente Alcalde de </a:t>
            </a:r>
            <a:r>
              <a:rPr lang="es-ES_tradnl" dirty="0" smtClean="0"/>
              <a:t>Barcelona, </a:t>
            </a:r>
            <a:r>
              <a:rPr lang="es-ES_tradnl" dirty="0" smtClean="0"/>
              <a:t>dijo que su ciudad </a:t>
            </a:r>
            <a:r>
              <a:rPr lang="es-ES_tradnl" dirty="0"/>
              <a:t>está en los primeros lugares de muchos de los rankings de ciudades, sin embargo, </a:t>
            </a:r>
            <a:r>
              <a:rPr lang="es-ES_tradnl" i="1" dirty="0"/>
              <a:t>se muere de éxito</a:t>
            </a:r>
            <a:r>
              <a:rPr lang="es-ES_tradnl" dirty="0"/>
              <a:t>, porque el turismo y los desahucios, entre otros factores, están carcomiendo la ciudad. </a:t>
            </a:r>
            <a:endParaRPr lang="es-ES_tradnl" dirty="0" smtClean="0"/>
          </a:p>
          <a:p>
            <a:r>
              <a:rPr lang="es-ES_tradnl" dirty="0" smtClean="0"/>
              <a:t>El </a:t>
            </a:r>
            <a:r>
              <a:rPr lang="es-ES_tradnl" dirty="0"/>
              <a:t>centro histórico de Quito es un caso exitoso que ha perdido el </a:t>
            </a:r>
            <a:r>
              <a:rPr lang="es-ES_tradnl" dirty="0" smtClean="0"/>
              <a:t>42% de </a:t>
            </a:r>
            <a:r>
              <a:rPr lang="es-ES_tradnl" dirty="0"/>
              <a:t>su población </a:t>
            </a:r>
            <a:r>
              <a:rPr lang="es-ES_tradnl" dirty="0" smtClean="0"/>
              <a:t>residente </a:t>
            </a:r>
            <a:r>
              <a:rPr lang="es-ES_tradnl" dirty="0" smtClean="0"/>
              <a:t>(como Venecia</a:t>
            </a:r>
            <a:r>
              <a:rPr lang="es-ES_tradnl" dirty="0"/>
              <a:t> </a:t>
            </a:r>
            <a:r>
              <a:rPr lang="es-ES_tradnl" dirty="0" smtClean="0"/>
              <a:t>y</a:t>
            </a:r>
            <a:r>
              <a:rPr lang="es-ES_tradnl" dirty="0" smtClean="0"/>
              <a:t> Cusco, por el </a:t>
            </a:r>
            <a:r>
              <a:rPr lang="es-ES_tradnl" dirty="0"/>
              <a:t>turismo </a:t>
            </a:r>
            <a:r>
              <a:rPr lang="es-ES_tradnl" dirty="0" smtClean="0"/>
              <a:t>devastador).</a:t>
            </a:r>
            <a:endParaRPr lang="es-ES_tradnl" dirty="0"/>
          </a:p>
        </p:txBody>
      </p:sp>
    </p:spTree>
    <p:extLst>
      <p:ext uri="{BB962C8B-B14F-4D97-AF65-F5344CB8AC3E}">
        <p14:creationId xmlns:p14="http://schemas.microsoft.com/office/powerpoint/2010/main" val="2867138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873740"/>
          </a:xfrm>
        </p:spPr>
        <p:txBody>
          <a:bodyPr/>
          <a:lstStyle/>
          <a:p>
            <a:r>
              <a:rPr lang="es-ES_tradnl" dirty="0" smtClean="0"/>
              <a:t>H</a:t>
            </a:r>
            <a:r>
              <a:rPr lang="es-ES" dirty="0" smtClean="0"/>
              <a:t>á</a:t>
            </a:r>
            <a:r>
              <a:rPr lang="es-ES_tradnl" dirty="0" err="1" smtClean="0"/>
              <a:t>bitat</a:t>
            </a:r>
            <a:r>
              <a:rPr lang="es-ES_tradnl" dirty="0" smtClean="0"/>
              <a:t> III (</a:t>
            </a:r>
            <a:r>
              <a:rPr lang="es-ES_tradnl" dirty="0" err="1" smtClean="0"/>
              <a:t>Bogot</a:t>
            </a:r>
            <a:r>
              <a:rPr lang="es-ES" dirty="0" smtClean="0"/>
              <a:t>á)</a:t>
            </a:r>
            <a:endParaRPr lang="es-ES_tradnl" dirty="0"/>
          </a:p>
        </p:txBody>
      </p:sp>
      <p:sp>
        <p:nvSpPr>
          <p:cNvPr id="3" name="Marcador de contenido 2"/>
          <p:cNvSpPr>
            <a:spLocks noGrp="1"/>
          </p:cNvSpPr>
          <p:nvPr>
            <p:ph idx="1"/>
          </p:nvPr>
        </p:nvSpPr>
        <p:spPr>
          <a:xfrm>
            <a:off x="838200" y="1238865"/>
            <a:ext cx="10515600" cy="5265173"/>
          </a:xfrm>
        </p:spPr>
        <p:txBody>
          <a:bodyPr>
            <a:normAutofit lnSpcReduction="10000"/>
          </a:bodyPr>
          <a:lstStyle/>
          <a:p>
            <a:r>
              <a:rPr lang="es-ES_tradnl" dirty="0" smtClean="0"/>
              <a:t>Los </a:t>
            </a:r>
            <a:r>
              <a:rPr lang="es-ES_tradnl" dirty="0"/>
              <a:t>alcaldes de las grandes ciudades </a:t>
            </a:r>
            <a:r>
              <a:rPr lang="es-ES_tradnl" dirty="0" smtClean="0"/>
              <a:t>pidieron </a:t>
            </a:r>
            <a:r>
              <a:rPr lang="es-ES_tradnl" dirty="0"/>
              <a:t>protagonismo</a:t>
            </a:r>
          </a:p>
          <a:p>
            <a:r>
              <a:rPr lang="es-ES_tradnl" dirty="0" smtClean="0"/>
              <a:t>Paradoja: </a:t>
            </a:r>
            <a:r>
              <a:rPr lang="es-ES_tradnl" dirty="0"/>
              <a:t>no cuentan con un papel propio en las Naciones Unidas, donde están representadas por medio de los </a:t>
            </a:r>
            <a:r>
              <a:rPr lang="es-ES_tradnl" dirty="0" smtClean="0"/>
              <a:t>Estados</a:t>
            </a:r>
            <a:endParaRPr lang="es-ES_tradnl" dirty="0"/>
          </a:p>
          <a:p>
            <a:r>
              <a:rPr lang="es-ES_tradnl" dirty="0" smtClean="0"/>
              <a:t>Poder </a:t>
            </a:r>
            <a:r>
              <a:rPr lang="es-ES_tradnl" dirty="0"/>
              <a:t>solicitar financiación directamente a los organismos internacionales para luchar contra el cambio </a:t>
            </a:r>
            <a:r>
              <a:rPr lang="es-ES_tradnl" dirty="0" smtClean="0"/>
              <a:t>climático. </a:t>
            </a:r>
            <a:r>
              <a:rPr lang="es-ES_tradnl" dirty="0"/>
              <a:t>L</a:t>
            </a:r>
            <a:r>
              <a:rPr lang="es-ES_tradnl" dirty="0" smtClean="0"/>
              <a:t>a NAU se propone ciudades menos contaminantes. La mayor parte de los gases son generados por la movilidad; es necesario construir infraestructuras de transporte público, pero son demasiado costosas</a:t>
            </a:r>
            <a:r>
              <a:rPr lang="es-ES_tradnl" dirty="0" smtClean="0">
                <a:effectLst/>
              </a:rPr>
              <a:t> </a:t>
            </a:r>
          </a:p>
          <a:p>
            <a:r>
              <a:rPr lang="es-ES_tradnl" dirty="0" smtClean="0"/>
              <a:t>Que </a:t>
            </a:r>
            <a:r>
              <a:rPr lang="es-ES_tradnl" dirty="0"/>
              <a:t>las conferencias de </a:t>
            </a:r>
            <a:r>
              <a:rPr lang="es-ES_tradnl" dirty="0" err="1"/>
              <a:t>Habitat</a:t>
            </a:r>
            <a:r>
              <a:rPr lang="es-ES_tradnl" dirty="0"/>
              <a:t> se realicen con más </a:t>
            </a:r>
            <a:r>
              <a:rPr lang="es-ES_tradnl" dirty="0" smtClean="0"/>
              <a:t>periodicidad. </a:t>
            </a:r>
            <a:r>
              <a:rPr lang="es-ES_tradnl" dirty="0" smtClean="0">
                <a:effectLst/>
              </a:rPr>
              <a:t>En 20 años “</a:t>
            </a:r>
            <a:r>
              <a:rPr lang="es-ES_tradnl" dirty="0" smtClean="0"/>
              <a:t>ni </a:t>
            </a:r>
            <a:r>
              <a:rPr lang="es-ES_tradnl" dirty="0"/>
              <a:t>siquiera </a:t>
            </a:r>
            <a:r>
              <a:rPr lang="es-ES_tradnl" dirty="0" smtClean="0"/>
              <a:t>se puede </a:t>
            </a:r>
            <a:r>
              <a:rPr lang="es-ES_tradnl" dirty="0"/>
              <a:t>medir si hemos sido efectivos aplicando las </a:t>
            </a:r>
            <a:r>
              <a:rPr lang="es-ES_tradnl" dirty="0" smtClean="0"/>
              <a:t>directrices; </a:t>
            </a:r>
            <a:r>
              <a:rPr lang="es-ES_tradnl" dirty="0"/>
              <a:t>los que vienen quizás ni sepan por qué se empezaron a </a:t>
            </a:r>
            <a:r>
              <a:rPr lang="es-ES_tradnl" dirty="0" smtClean="0"/>
              <a:t>aplicar”</a:t>
            </a:r>
          </a:p>
          <a:p>
            <a:r>
              <a:rPr lang="es-ES_tradnl" dirty="0" smtClean="0">
                <a:effectLst/>
              </a:rPr>
              <a:t>No hay </a:t>
            </a:r>
            <a:r>
              <a:rPr lang="es-ES_tradnl" dirty="0" err="1" smtClean="0">
                <a:effectLst/>
              </a:rPr>
              <a:t>relaci</a:t>
            </a:r>
            <a:r>
              <a:rPr lang="es-ES" dirty="0" err="1" smtClean="0">
                <a:effectLst/>
              </a:rPr>
              <a:t>ón</a:t>
            </a:r>
            <a:r>
              <a:rPr lang="es-ES" dirty="0" smtClean="0">
                <a:effectLst/>
              </a:rPr>
              <a:t> entre una y otra conferencia, falta de seguimiento.</a:t>
            </a:r>
            <a:endParaRPr lang="es-ES_tradnl" dirty="0"/>
          </a:p>
          <a:p>
            <a:endParaRPr lang="es-ES_tradnl" dirty="0"/>
          </a:p>
        </p:txBody>
      </p:sp>
    </p:spTree>
    <p:extLst>
      <p:ext uri="{BB962C8B-B14F-4D97-AF65-F5344CB8AC3E}">
        <p14:creationId xmlns:p14="http://schemas.microsoft.com/office/powerpoint/2010/main" val="12048680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133600" y="4409758"/>
            <a:ext cx="9144000" cy="1655762"/>
          </a:xfrm>
        </p:spPr>
        <p:txBody>
          <a:bodyPr>
            <a:normAutofit/>
          </a:bodyPr>
          <a:lstStyle/>
          <a:p>
            <a:pPr algn="r"/>
            <a:r>
              <a:rPr lang="es-ES_tradnl" sz="4000" dirty="0" smtClean="0"/>
              <a:t>P. </a:t>
            </a:r>
            <a:r>
              <a:rPr lang="es-ES_tradnl" sz="4000" dirty="0" err="1" smtClean="0"/>
              <a:t>Urquieta</a:t>
            </a:r>
            <a:r>
              <a:rPr lang="es-ES_tradnl" sz="4000" dirty="0" smtClean="0"/>
              <a:t> 2017</a:t>
            </a:r>
          </a:p>
          <a:p>
            <a:pPr algn="r"/>
            <a:r>
              <a:rPr lang="es-ES_tradnl" sz="4000" dirty="0" smtClean="0"/>
              <a:t>CIDES-UMSA</a:t>
            </a:r>
            <a:endParaRPr lang="es-ES_tradnl" sz="4000" dirty="0"/>
          </a:p>
        </p:txBody>
      </p:sp>
    </p:spTree>
    <p:extLst>
      <p:ext uri="{BB962C8B-B14F-4D97-AF65-F5344CB8AC3E}">
        <p14:creationId xmlns:p14="http://schemas.microsoft.com/office/powerpoint/2010/main" val="324763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80219" y="365126"/>
            <a:ext cx="10515600" cy="802194"/>
          </a:xfrm>
        </p:spPr>
        <p:txBody>
          <a:bodyPr/>
          <a:lstStyle/>
          <a:p>
            <a:r>
              <a:rPr lang="es-ES_tradnl" dirty="0" smtClean="0"/>
              <a:t>Contenido</a:t>
            </a:r>
            <a:endParaRPr lang="es-ES_tradnl" dirty="0"/>
          </a:p>
        </p:txBody>
      </p:sp>
      <p:sp>
        <p:nvSpPr>
          <p:cNvPr id="3" name="Marcador de contenido 2"/>
          <p:cNvSpPr>
            <a:spLocks noGrp="1"/>
          </p:cNvSpPr>
          <p:nvPr>
            <p:ph sz="half" idx="1"/>
          </p:nvPr>
        </p:nvSpPr>
        <p:spPr>
          <a:xfrm>
            <a:off x="280219" y="1167320"/>
            <a:ext cx="5884607" cy="5214025"/>
          </a:xfrm>
        </p:spPr>
        <p:txBody>
          <a:bodyPr>
            <a:noAutofit/>
          </a:bodyPr>
          <a:lstStyle/>
          <a:p>
            <a:pPr marL="0" indent="0">
              <a:lnSpc>
                <a:spcPct val="100000"/>
              </a:lnSpc>
              <a:spcBef>
                <a:spcPts val="0"/>
              </a:spcBef>
              <a:buNone/>
            </a:pPr>
            <a:r>
              <a:rPr lang="es-ES_tradnl" sz="2500" b="1" dirty="0" smtClean="0"/>
              <a:t>Tema 1. Urbanización, expansión y problemática urbana</a:t>
            </a:r>
            <a:endParaRPr lang="es-ES_tradnl" sz="2500" dirty="0" smtClean="0"/>
          </a:p>
          <a:p>
            <a:pPr>
              <a:lnSpc>
                <a:spcPct val="100000"/>
              </a:lnSpc>
              <a:spcBef>
                <a:spcPts val="0"/>
              </a:spcBef>
            </a:pPr>
            <a:r>
              <a:rPr lang="es-ES_tradnl" sz="2500" dirty="0" smtClean="0"/>
              <a:t>La ciudad y “lo urbano”</a:t>
            </a:r>
          </a:p>
          <a:p>
            <a:pPr>
              <a:lnSpc>
                <a:spcPct val="100000"/>
              </a:lnSpc>
              <a:spcBef>
                <a:spcPts val="0"/>
              </a:spcBef>
            </a:pPr>
            <a:r>
              <a:rPr lang="es-ES_tradnl" sz="2500" dirty="0" smtClean="0"/>
              <a:t>Premisas y contexto: expansión urbana, globalización, economía</a:t>
            </a:r>
          </a:p>
          <a:p>
            <a:pPr>
              <a:lnSpc>
                <a:spcPct val="100000"/>
              </a:lnSpc>
              <a:spcBef>
                <a:spcPts val="0"/>
              </a:spcBef>
            </a:pPr>
            <a:r>
              <a:rPr lang="es-ES_tradnl" sz="2500" dirty="0" smtClean="0"/>
              <a:t>Ciudad neoliberal y gentrificación</a:t>
            </a:r>
          </a:p>
          <a:p>
            <a:pPr>
              <a:lnSpc>
                <a:spcPct val="100000"/>
              </a:lnSpc>
              <a:spcBef>
                <a:spcPts val="0"/>
              </a:spcBef>
            </a:pPr>
            <a:r>
              <a:rPr lang="es-ES_tradnl" sz="2500" dirty="0" smtClean="0"/>
              <a:t>Las ciudades bolivianas y su expansión</a:t>
            </a:r>
          </a:p>
          <a:p>
            <a:pPr>
              <a:lnSpc>
                <a:spcPct val="100000"/>
              </a:lnSpc>
              <a:spcBef>
                <a:spcPts val="0"/>
              </a:spcBef>
            </a:pPr>
            <a:r>
              <a:rPr lang="es-ES_tradnl" sz="2500" dirty="0" smtClean="0"/>
              <a:t>Fotografía de la “problemática urbana”</a:t>
            </a:r>
          </a:p>
          <a:p>
            <a:pPr marL="0" indent="0">
              <a:lnSpc>
                <a:spcPct val="100000"/>
              </a:lnSpc>
              <a:spcBef>
                <a:spcPts val="0"/>
              </a:spcBef>
              <a:buNone/>
            </a:pPr>
            <a:r>
              <a:rPr lang="es-ES_tradnl" sz="2500" b="1" dirty="0" smtClean="0"/>
              <a:t>Tema 2</a:t>
            </a:r>
            <a:r>
              <a:rPr lang="es-ES_tradnl" sz="2500" dirty="0" smtClean="0"/>
              <a:t>. </a:t>
            </a:r>
            <a:r>
              <a:rPr lang="es-ES_tradnl" sz="2500" b="1" dirty="0" smtClean="0"/>
              <a:t>Hábitat III y la Nueva Agenda Urbana</a:t>
            </a:r>
            <a:endParaRPr lang="es-ES_tradnl" sz="2500" dirty="0" smtClean="0"/>
          </a:p>
          <a:p>
            <a:pPr marL="0" indent="0">
              <a:lnSpc>
                <a:spcPct val="100000"/>
              </a:lnSpc>
              <a:spcBef>
                <a:spcPts val="0"/>
              </a:spcBef>
              <a:buNone/>
            </a:pPr>
            <a:r>
              <a:rPr lang="es-ES_tradnl" sz="2500" dirty="0" smtClean="0"/>
              <a:t>Los antecedentes</a:t>
            </a:r>
          </a:p>
          <a:p>
            <a:pPr marL="0" indent="0">
              <a:lnSpc>
                <a:spcPct val="100000"/>
              </a:lnSpc>
              <a:spcBef>
                <a:spcPts val="0"/>
              </a:spcBef>
              <a:buNone/>
            </a:pPr>
            <a:r>
              <a:rPr lang="es-ES_tradnl" sz="2500" dirty="0" smtClean="0"/>
              <a:t>Lectura crítica de la Nueva Agenda Urbana</a:t>
            </a:r>
          </a:p>
          <a:p>
            <a:pPr marL="0" indent="0">
              <a:lnSpc>
                <a:spcPct val="100000"/>
              </a:lnSpc>
              <a:spcBef>
                <a:spcPts val="0"/>
              </a:spcBef>
              <a:buNone/>
            </a:pPr>
            <a:r>
              <a:rPr lang="es-ES_tradnl" sz="2500" dirty="0" smtClean="0"/>
              <a:t>Los vacíos de la Nueva Agenda Urbana</a:t>
            </a:r>
          </a:p>
        </p:txBody>
      </p:sp>
      <p:sp>
        <p:nvSpPr>
          <p:cNvPr id="4" name="Marcador de contenido 3"/>
          <p:cNvSpPr>
            <a:spLocks noGrp="1"/>
          </p:cNvSpPr>
          <p:nvPr>
            <p:ph sz="half" idx="2"/>
          </p:nvPr>
        </p:nvSpPr>
        <p:spPr>
          <a:xfrm>
            <a:off x="6164826" y="1167320"/>
            <a:ext cx="5558625" cy="5009643"/>
          </a:xfrm>
        </p:spPr>
        <p:txBody>
          <a:bodyPr>
            <a:normAutofit fontScale="92500" lnSpcReduction="10000"/>
          </a:bodyPr>
          <a:lstStyle/>
          <a:p>
            <a:pPr marL="0" indent="0">
              <a:buNone/>
            </a:pPr>
            <a:r>
              <a:rPr lang="es-ES_tradnl" b="1" dirty="0" smtClean="0"/>
              <a:t>Tema 3</a:t>
            </a:r>
            <a:r>
              <a:rPr lang="es-ES_tradnl" dirty="0" smtClean="0"/>
              <a:t>. </a:t>
            </a:r>
            <a:r>
              <a:rPr lang="es-ES_tradnl" b="1" dirty="0" smtClean="0"/>
              <a:t>Ciudades inteligentes. Concepto y crítica</a:t>
            </a:r>
            <a:endParaRPr lang="es-ES_tradnl" dirty="0" smtClean="0"/>
          </a:p>
          <a:p>
            <a:pPr marL="0" indent="0">
              <a:buNone/>
            </a:pPr>
            <a:r>
              <a:rPr lang="es-ES_tradnl" dirty="0" smtClean="0"/>
              <a:t>Ciudades inteligentes y ciudades innovadoras</a:t>
            </a:r>
          </a:p>
          <a:p>
            <a:pPr marL="0" indent="0">
              <a:buNone/>
            </a:pPr>
            <a:endParaRPr lang="es-ES_tradnl" dirty="0" smtClean="0"/>
          </a:p>
          <a:p>
            <a:pPr marL="0" indent="0">
              <a:buNone/>
            </a:pPr>
            <a:r>
              <a:rPr lang="es-ES_tradnl" b="1" dirty="0" smtClean="0"/>
              <a:t>Tema 4</a:t>
            </a:r>
            <a:r>
              <a:rPr lang="es-ES_tradnl" dirty="0" smtClean="0"/>
              <a:t>.</a:t>
            </a:r>
            <a:r>
              <a:rPr lang="es-ES_tradnl" b="1" dirty="0" smtClean="0"/>
              <a:t> Planificación urbana y gestión social</a:t>
            </a:r>
            <a:endParaRPr lang="es-ES_tradnl" dirty="0" smtClean="0"/>
          </a:p>
          <a:p>
            <a:pPr marL="0" indent="0">
              <a:buNone/>
            </a:pPr>
            <a:r>
              <a:rPr lang="es-ES_tradnl" dirty="0" smtClean="0"/>
              <a:t>Crítica de la planeación urbana</a:t>
            </a:r>
          </a:p>
          <a:p>
            <a:pPr marL="0" indent="0">
              <a:buNone/>
            </a:pPr>
            <a:r>
              <a:rPr lang="es-ES_tradnl" dirty="0" smtClean="0"/>
              <a:t>Transformación del espacio </a:t>
            </a:r>
            <a:r>
              <a:rPr lang="es-ES_tradnl" dirty="0" smtClean="0"/>
              <a:t>p</a:t>
            </a:r>
            <a:r>
              <a:rPr lang="es-ES" dirty="0" smtClean="0"/>
              <a:t>ú</a:t>
            </a:r>
            <a:r>
              <a:rPr lang="es-ES_tradnl" dirty="0" err="1" smtClean="0"/>
              <a:t>blico</a:t>
            </a:r>
            <a:r>
              <a:rPr lang="es-ES_tradnl" dirty="0" smtClean="0"/>
              <a:t> </a:t>
            </a:r>
            <a:r>
              <a:rPr lang="es-ES_tradnl" dirty="0" smtClean="0"/>
              <a:t>(el caso de Bogotá)</a:t>
            </a:r>
          </a:p>
          <a:p>
            <a:pPr marL="0" indent="0">
              <a:buNone/>
            </a:pPr>
            <a:r>
              <a:rPr lang="es-ES_tradnl" dirty="0" smtClean="0"/>
              <a:t>Nuevos enfoques y planificación en las áreas metropolitanas</a:t>
            </a:r>
          </a:p>
          <a:p>
            <a:endParaRPr lang="es-ES_tradnl" dirty="0"/>
          </a:p>
        </p:txBody>
      </p:sp>
    </p:spTree>
    <p:extLst>
      <p:ext uri="{BB962C8B-B14F-4D97-AF65-F5344CB8AC3E}">
        <p14:creationId xmlns:p14="http://schemas.microsoft.com/office/powerpoint/2010/main" val="1186452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822325"/>
            <a:ext cx="10515600" cy="608269"/>
          </a:xfrm>
        </p:spPr>
        <p:txBody>
          <a:bodyPr>
            <a:normAutofit/>
          </a:bodyPr>
          <a:lstStyle/>
          <a:p>
            <a:r>
              <a:rPr lang="es-ES_tradnl" sz="3600" b="1" dirty="0" smtClean="0"/>
              <a:t>Urbanización, expansión y problemática urbana</a:t>
            </a:r>
            <a:endParaRPr lang="es-ES_tradnl" sz="3600" dirty="0"/>
          </a:p>
        </p:txBody>
      </p:sp>
      <p:sp>
        <p:nvSpPr>
          <p:cNvPr id="3" name="Marcador de contenido 2"/>
          <p:cNvSpPr>
            <a:spLocks noGrp="1"/>
          </p:cNvSpPr>
          <p:nvPr>
            <p:ph idx="1"/>
          </p:nvPr>
        </p:nvSpPr>
        <p:spPr>
          <a:xfrm>
            <a:off x="838200" y="1858297"/>
            <a:ext cx="10515600" cy="4218039"/>
          </a:xfrm>
        </p:spPr>
        <p:txBody>
          <a:bodyPr/>
          <a:lstStyle/>
          <a:p>
            <a:pPr>
              <a:lnSpc>
                <a:spcPct val="100000"/>
              </a:lnSpc>
              <a:spcBef>
                <a:spcPts val="0"/>
              </a:spcBef>
            </a:pPr>
            <a:r>
              <a:rPr lang="es-ES_tradnl" sz="3200" dirty="0" smtClean="0"/>
              <a:t>La ciudad y “lo urbano”</a:t>
            </a:r>
          </a:p>
          <a:p>
            <a:pPr>
              <a:lnSpc>
                <a:spcPct val="100000"/>
              </a:lnSpc>
              <a:spcBef>
                <a:spcPts val="0"/>
              </a:spcBef>
            </a:pPr>
            <a:r>
              <a:rPr lang="es-ES_tradnl" sz="3200" dirty="0" smtClean="0"/>
              <a:t>Premisas y contexto: expansión urbana, globalización, economía</a:t>
            </a:r>
          </a:p>
          <a:p>
            <a:pPr>
              <a:lnSpc>
                <a:spcPct val="100000"/>
              </a:lnSpc>
              <a:spcBef>
                <a:spcPts val="0"/>
              </a:spcBef>
            </a:pPr>
            <a:r>
              <a:rPr lang="es-ES_tradnl" sz="3200" dirty="0" smtClean="0"/>
              <a:t>Ciudad neoliberal y gentrificación</a:t>
            </a:r>
          </a:p>
          <a:p>
            <a:pPr>
              <a:lnSpc>
                <a:spcPct val="100000"/>
              </a:lnSpc>
              <a:spcBef>
                <a:spcPts val="0"/>
              </a:spcBef>
            </a:pPr>
            <a:r>
              <a:rPr lang="es-ES_tradnl" sz="3200" dirty="0" smtClean="0"/>
              <a:t>Las ciudades bolivianas y su expansión</a:t>
            </a:r>
          </a:p>
          <a:p>
            <a:pPr>
              <a:lnSpc>
                <a:spcPct val="100000"/>
              </a:lnSpc>
              <a:spcBef>
                <a:spcPts val="0"/>
              </a:spcBef>
            </a:pPr>
            <a:r>
              <a:rPr lang="es-ES_tradnl" sz="3200" dirty="0" smtClean="0"/>
              <a:t>Fotografía de la “problemática urbana”</a:t>
            </a:r>
          </a:p>
          <a:p>
            <a:pPr>
              <a:lnSpc>
                <a:spcPct val="100000"/>
              </a:lnSpc>
              <a:spcBef>
                <a:spcPts val="0"/>
              </a:spcBef>
            </a:pPr>
            <a:endParaRPr lang="es-ES_tradnl" sz="3200" dirty="0"/>
          </a:p>
          <a:p>
            <a:pPr marL="0" indent="0">
              <a:lnSpc>
                <a:spcPct val="100000"/>
              </a:lnSpc>
              <a:spcBef>
                <a:spcPts val="0"/>
              </a:spcBef>
              <a:buNone/>
            </a:pPr>
            <a:r>
              <a:rPr lang="es-ES" sz="3200" dirty="0" smtClean="0"/>
              <a:t>É</a:t>
            </a:r>
            <a:r>
              <a:rPr lang="es-ES_tradnl" sz="3200" dirty="0" err="1" smtClean="0"/>
              <a:t>nfasis</a:t>
            </a:r>
            <a:r>
              <a:rPr lang="es-ES_tradnl" sz="3200" dirty="0" smtClean="0"/>
              <a:t>: experiencias municipales</a:t>
            </a:r>
          </a:p>
          <a:p>
            <a:endParaRPr lang="es-ES_tradnl" dirty="0"/>
          </a:p>
        </p:txBody>
      </p:sp>
    </p:spTree>
    <p:extLst>
      <p:ext uri="{BB962C8B-B14F-4D97-AF65-F5344CB8AC3E}">
        <p14:creationId xmlns:p14="http://schemas.microsoft.com/office/powerpoint/2010/main" val="1780695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dirty="0" smtClean="0"/>
              <a:t>La ciudad y “lo urbano”</a:t>
            </a:r>
            <a:br>
              <a:rPr lang="es-ES_tradnl" dirty="0" smtClean="0"/>
            </a:br>
            <a:endParaRPr lang="es-ES_tradnl" dirty="0"/>
          </a:p>
        </p:txBody>
      </p:sp>
      <p:sp>
        <p:nvSpPr>
          <p:cNvPr id="3" name="Marcador de contenido 2"/>
          <p:cNvSpPr>
            <a:spLocks noGrp="1"/>
          </p:cNvSpPr>
          <p:nvPr>
            <p:ph idx="1"/>
          </p:nvPr>
        </p:nvSpPr>
        <p:spPr>
          <a:xfrm>
            <a:off x="838200" y="1106129"/>
            <a:ext cx="10515600" cy="5070834"/>
          </a:xfrm>
        </p:spPr>
        <p:txBody>
          <a:bodyPr>
            <a:normAutofit/>
          </a:bodyPr>
          <a:lstStyle/>
          <a:p>
            <a:r>
              <a:rPr lang="es-ES" sz="3200" dirty="0" smtClean="0"/>
              <a:t>Los estudios urbanos vuelcan su mirada a la ciudad, lo urbano, los procesos de urbanización: las transformaciones que se presentan en los espacios que llamamos ciudad y el concepto de espacio socialmente construido.</a:t>
            </a:r>
            <a:endParaRPr lang="es-ES_tradnl" sz="3200" dirty="0" smtClean="0"/>
          </a:p>
          <a:p>
            <a:r>
              <a:rPr lang="es-ES" sz="3200" dirty="0" smtClean="0"/>
              <a:t>Transformación: celeridad y profundidad de los cambios desde fines del </a:t>
            </a:r>
            <a:r>
              <a:rPr lang="es-ES" sz="3200" dirty="0" smtClean="0"/>
              <a:t>siglo </a:t>
            </a:r>
            <a:r>
              <a:rPr lang="es-ES" sz="3200" dirty="0" smtClean="0"/>
              <a:t>XX y principios del </a:t>
            </a:r>
            <a:r>
              <a:rPr lang="es-ES" sz="3200" dirty="0" smtClean="0"/>
              <a:t>siglo </a:t>
            </a:r>
            <a:r>
              <a:rPr lang="es-ES" sz="3200" dirty="0" smtClean="0"/>
              <a:t>XXI.</a:t>
            </a:r>
            <a:endParaRPr lang="es-ES_tradnl" sz="3200" dirty="0" smtClean="0"/>
          </a:p>
          <a:p>
            <a:r>
              <a:rPr lang="es-ES" sz="3200" dirty="0" smtClean="0"/>
              <a:t>La urbanización no está relacionada solo a la extensión superficial sino a la cantidad de población mundial que busca la condición urbana </a:t>
            </a:r>
            <a:r>
              <a:rPr lang="es-ES" sz="3200" dirty="0" smtClean="0"/>
              <a:t>como modelo de vida</a:t>
            </a:r>
            <a:r>
              <a:rPr lang="es-ES" sz="3200" dirty="0" smtClean="0"/>
              <a:t>. </a:t>
            </a:r>
            <a:endParaRPr lang="es-ES_tradnl" sz="3200" dirty="0" smtClean="0"/>
          </a:p>
        </p:txBody>
      </p:sp>
    </p:spTree>
    <p:extLst>
      <p:ext uri="{BB962C8B-B14F-4D97-AF65-F5344CB8AC3E}">
        <p14:creationId xmlns:p14="http://schemas.microsoft.com/office/powerpoint/2010/main" val="491705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917985"/>
          </a:xfrm>
        </p:spPr>
        <p:txBody>
          <a:bodyPr/>
          <a:lstStyle/>
          <a:p>
            <a:r>
              <a:rPr lang="es-ES_tradnl" smtClean="0"/>
              <a:t>La ciudad y “lo urbano”</a:t>
            </a:r>
            <a:endParaRPr lang="es-ES_tradnl"/>
          </a:p>
        </p:txBody>
      </p:sp>
      <p:sp>
        <p:nvSpPr>
          <p:cNvPr id="3" name="Marcador de contenido 2"/>
          <p:cNvSpPr>
            <a:spLocks noGrp="1"/>
          </p:cNvSpPr>
          <p:nvPr>
            <p:ph idx="1"/>
          </p:nvPr>
        </p:nvSpPr>
        <p:spPr>
          <a:xfrm>
            <a:off x="838200" y="1283110"/>
            <a:ext cx="10515600" cy="4893853"/>
          </a:xfrm>
        </p:spPr>
        <p:txBody>
          <a:bodyPr>
            <a:normAutofit/>
          </a:bodyPr>
          <a:lstStyle/>
          <a:p>
            <a:r>
              <a:rPr lang="es-ES" sz="3200" dirty="0" smtClean="0"/>
              <a:t>La búsqueda y el deseo por la ciudad de modo positivo difieren de algunos de sus efectos y resultados: segregación, inequidad, pobreza, desigualdad.</a:t>
            </a:r>
            <a:endParaRPr lang="es-ES_tradnl" sz="3200" dirty="0" smtClean="0"/>
          </a:p>
          <a:p>
            <a:r>
              <a:rPr lang="es-ES" sz="3200" dirty="0" smtClean="0"/>
              <a:t>El enfoque que se plantea al estudiar lo urbano es el significado de las ciudades en la perspectiva del desarrollo social.</a:t>
            </a:r>
          </a:p>
          <a:p>
            <a:r>
              <a:rPr lang="es-ES_tradnl" sz="3200" dirty="0" err="1" smtClean="0"/>
              <a:t>Teor</a:t>
            </a:r>
            <a:r>
              <a:rPr lang="es-ES" sz="3200" dirty="0" err="1" smtClean="0"/>
              <a:t>ía</a:t>
            </a:r>
            <a:r>
              <a:rPr lang="es-ES" sz="3200" dirty="0" smtClean="0"/>
              <a:t> urbana </a:t>
            </a:r>
            <a:r>
              <a:rPr lang="mr-IN" sz="3200" dirty="0" smtClean="0"/>
              <a:t>–</a:t>
            </a:r>
            <a:r>
              <a:rPr lang="es-ES" sz="3200" dirty="0" smtClean="0"/>
              <a:t> ciudad como objeto de estudio </a:t>
            </a:r>
            <a:r>
              <a:rPr lang="mr-IN" sz="3200" dirty="0" smtClean="0"/>
              <a:t>–</a:t>
            </a:r>
            <a:r>
              <a:rPr lang="es-ES" sz="3200" dirty="0" smtClean="0"/>
              <a:t> aportes </a:t>
            </a:r>
            <a:r>
              <a:rPr lang="es-ES" sz="3200" dirty="0" smtClean="0"/>
              <a:t>de </a:t>
            </a:r>
            <a:r>
              <a:rPr lang="es-ES" sz="3200" dirty="0" smtClean="0"/>
              <a:t>América Latina desde la década de los 50 </a:t>
            </a:r>
            <a:r>
              <a:rPr lang="mr-IN" sz="3200" dirty="0" smtClean="0"/>
              <a:t>–</a:t>
            </a:r>
            <a:r>
              <a:rPr lang="es-ES" sz="3200" dirty="0" smtClean="0"/>
              <a:t> relación directa entre la Escuela de Chicago y el estudio de la “ciudad latinoamericana”.</a:t>
            </a:r>
            <a:endParaRPr lang="es-ES_tradnl" sz="3200" dirty="0" smtClean="0"/>
          </a:p>
          <a:p>
            <a:endParaRPr lang="es-ES_tradnl" dirty="0" smtClean="0"/>
          </a:p>
          <a:p>
            <a:endParaRPr lang="es-ES_tradnl" dirty="0"/>
          </a:p>
        </p:txBody>
      </p:sp>
    </p:spTree>
    <p:extLst>
      <p:ext uri="{BB962C8B-B14F-4D97-AF65-F5344CB8AC3E}">
        <p14:creationId xmlns:p14="http://schemas.microsoft.com/office/powerpoint/2010/main" val="8132745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dirty="0" smtClean="0"/>
              <a:t>La ciudad y “lo urbano” (enfoques)</a:t>
            </a:r>
            <a:endParaRPr lang="es-ES_tradnl" dirty="0"/>
          </a:p>
        </p:txBody>
      </p:sp>
      <p:sp>
        <p:nvSpPr>
          <p:cNvPr id="3" name="Marcador de contenido 2"/>
          <p:cNvSpPr>
            <a:spLocks noGrp="1"/>
          </p:cNvSpPr>
          <p:nvPr>
            <p:ph idx="1"/>
          </p:nvPr>
        </p:nvSpPr>
        <p:spPr>
          <a:xfrm>
            <a:off x="838200" y="1415845"/>
            <a:ext cx="10515600" cy="4761118"/>
          </a:xfrm>
        </p:spPr>
        <p:txBody>
          <a:bodyPr/>
          <a:lstStyle/>
          <a:p>
            <a:r>
              <a:rPr lang="es-ES" dirty="0" err="1"/>
              <a:t>Wirth</a:t>
            </a:r>
            <a:r>
              <a:rPr lang="es-ES" dirty="0"/>
              <a:t> (1938). Ciudad definida como un establecimiento relativamente grande, denso y permanente de individuos socialmente heterogéneos</a:t>
            </a:r>
            <a:r>
              <a:rPr lang="es-ES" dirty="0" smtClean="0"/>
              <a:t>.</a:t>
            </a:r>
          </a:p>
          <a:p>
            <a:r>
              <a:rPr lang="es-ES" dirty="0" err="1" smtClean="0"/>
              <a:t>Simmel</a:t>
            </a:r>
            <a:r>
              <a:rPr lang="es-ES" dirty="0" smtClean="0"/>
              <a:t> (1938): "Lo decisivo es el hecho de que la vida de la ciudad ha transformado la lucha con la naturaleza para la adquisición de alimento en una lucha por los hombres, el hecho de que la ganancia no la procura aquí la naturaleza, sino el </a:t>
            </a:r>
            <a:r>
              <a:rPr lang="es-ES" dirty="0" smtClean="0"/>
              <a:t>hombre" </a:t>
            </a:r>
            <a:r>
              <a:rPr lang="es-ES" dirty="0" smtClean="0"/>
              <a:t>(</a:t>
            </a:r>
            <a:r>
              <a:rPr lang="es-ES" i="1" dirty="0" smtClean="0"/>
              <a:t>El individuo y la libertad. Ensayos de crítica de la cultura</a:t>
            </a:r>
            <a:r>
              <a:rPr lang="es-ES" dirty="0" smtClean="0"/>
              <a:t>).</a:t>
            </a:r>
          </a:p>
          <a:p>
            <a:r>
              <a:rPr lang="es-ES" dirty="0" err="1"/>
              <a:t>Castells</a:t>
            </a:r>
            <a:r>
              <a:rPr lang="es-ES" dirty="0"/>
              <a:t>: la ciudad es el </a:t>
            </a:r>
            <a:r>
              <a:rPr lang="es-ES" dirty="0" smtClean="0"/>
              <a:t>“producto </a:t>
            </a:r>
            <a:r>
              <a:rPr lang="es-ES" dirty="0"/>
              <a:t>social resultante de intereses y valores sociales en </a:t>
            </a:r>
            <a:r>
              <a:rPr lang="es-ES" dirty="0" smtClean="0"/>
              <a:t>pugna”.</a:t>
            </a:r>
            <a:endParaRPr lang="es-ES_tradnl" dirty="0"/>
          </a:p>
          <a:p>
            <a:r>
              <a:rPr lang="es-ES" dirty="0" smtClean="0"/>
              <a:t>Ciudad como espacio de expansión y reproducción del capital.</a:t>
            </a:r>
          </a:p>
          <a:p>
            <a:endParaRPr lang="es-ES_tradnl" dirty="0"/>
          </a:p>
        </p:txBody>
      </p:sp>
    </p:spTree>
    <p:extLst>
      <p:ext uri="{BB962C8B-B14F-4D97-AF65-F5344CB8AC3E}">
        <p14:creationId xmlns:p14="http://schemas.microsoft.com/office/powerpoint/2010/main" val="8870778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_tradnl" sz="3600" dirty="0" smtClean="0"/>
              <a:t>Premisas y contexto: expansión urbana, globalización, economía </a:t>
            </a:r>
            <a:r>
              <a:rPr lang="es-ES_tradnl" sz="3200" dirty="0" smtClean="0"/>
              <a:t>(entrevista a Augusto </a:t>
            </a:r>
            <a:r>
              <a:rPr lang="es-ES_tradnl" sz="3200" dirty="0" smtClean="0"/>
              <a:t>Barrera, ex alcalde de Quito)</a:t>
            </a:r>
            <a:endParaRPr lang="es-ES_tradnl" sz="3200" dirty="0"/>
          </a:p>
        </p:txBody>
      </p:sp>
      <p:sp>
        <p:nvSpPr>
          <p:cNvPr id="3" name="Marcador de contenido 2"/>
          <p:cNvSpPr>
            <a:spLocks noGrp="1"/>
          </p:cNvSpPr>
          <p:nvPr>
            <p:ph idx="1"/>
          </p:nvPr>
        </p:nvSpPr>
        <p:spPr>
          <a:xfrm>
            <a:off x="838200" y="1825624"/>
            <a:ext cx="10515600" cy="4575175"/>
          </a:xfrm>
        </p:spPr>
        <p:txBody>
          <a:bodyPr>
            <a:normAutofit lnSpcReduction="10000"/>
          </a:bodyPr>
          <a:lstStyle/>
          <a:p>
            <a:pPr lvl="0"/>
            <a:r>
              <a:rPr lang="es-ES" dirty="0"/>
              <a:t>L</a:t>
            </a:r>
            <a:r>
              <a:rPr lang="es-ES" dirty="0" smtClean="0"/>
              <a:t>a </a:t>
            </a:r>
            <a:r>
              <a:rPr lang="es-ES" dirty="0"/>
              <a:t>urbanización hoy es del Sur</a:t>
            </a:r>
            <a:endParaRPr lang="es-ES_tradnl" dirty="0"/>
          </a:p>
          <a:p>
            <a:pPr lvl="0"/>
            <a:r>
              <a:rPr lang="es-ES_tradnl" dirty="0" smtClean="0"/>
              <a:t>E</a:t>
            </a:r>
            <a:r>
              <a:rPr lang="es-ES" dirty="0" smtClean="0"/>
              <a:t>l proceso </a:t>
            </a:r>
            <a:r>
              <a:rPr lang="es-ES" dirty="0"/>
              <a:t>de globalización económica (concentración </a:t>
            </a:r>
            <a:r>
              <a:rPr lang="es-ES" dirty="0" smtClean="0"/>
              <a:t>económica y </a:t>
            </a:r>
            <a:r>
              <a:rPr lang="es-ES" dirty="0"/>
              <a:t>mayor </a:t>
            </a:r>
            <a:r>
              <a:rPr lang="es-ES" dirty="0" smtClean="0"/>
              <a:t>desigualdad </a:t>
            </a:r>
            <a:r>
              <a:rPr lang="es-ES" dirty="0" smtClean="0"/>
              <a:t>se </a:t>
            </a:r>
            <a:r>
              <a:rPr lang="es-ES" dirty="0" smtClean="0"/>
              <a:t>expresan </a:t>
            </a:r>
            <a:r>
              <a:rPr lang="es-ES" dirty="0" smtClean="0"/>
              <a:t>en las ciudades)</a:t>
            </a:r>
            <a:endParaRPr lang="es-ES_tradnl" dirty="0"/>
          </a:p>
          <a:p>
            <a:pPr lvl="0"/>
            <a:r>
              <a:rPr lang="es-ES" dirty="0" smtClean="0"/>
              <a:t>Existe una problemática </a:t>
            </a:r>
            <a:r>
              <a:rPr lang="es-ES" dirty="0"/>
              <a:t>de financiación de las ciudades en el contexto </a:t>
            </a:r>
            <a:r>
              <a:rPr lang="es-ES" dirty="0" smtClean="0"/>
              <a:t>global:</a:t>
            </a:r>
            <a:r>
              <a:rPr lang="es-ES_tradnl" dirty="0"/>
              <a:t> </a:t>
            </a:r>
            <a:r>
              <a:rPr lang="es-ES_tradnl" dirty="0" smtClean="0"/>
              <a:t>¿</a:t>
            </a:r>
            <a:r>
              <a:rPr lang="es-ES" dirty="0" smtClean="0"/>
              <a:t>cómo </a:t>
            </a:r>
            <a:r>
              <a:rPr lang="es-ES" dirty="0"/>
              <a:t>se financia la estructura material de las </a:t>
            </a:r>
            <a:r>
              <a:rPr lang="es-ES" dirty="0" smtClean="0"/>
              <a:t>ciudades?</a:t>
            </a:r>
            <a:endParaRPr lang="es-ES_tradnl" dirty="0"/>
          </a:p>
          <a:p>
            <a:pPr lvl="0"/>
            <a:r>
              <a:rPr lang="es-ES" dirty="0"/>
              <a:t>L</a:t>
            </a:r>
            <a:r>
              <a:rPr lang="es-ES" dirty="0" smtClean="0"/>
              <a:t>a </a:t>
            </a:r>
            <a:r>
              <a:rPr lang="es-ES" dirty="0"/>
              <a:t>crisis inmobiliaria de EUA, de </a:t>
            </a:r>
            <a:r>
              <a:rPr lang="es-ES" dirty="0" smtClean="0"/>
              <a:t>España,</a:t>
            </a:r>
            <a:r>
              <a:rPr lang="es-ES_tradnl" dirty="0" smtClean="0"/>
              <a:t> </a:t>
            </a:r>
            <a:r>
              <a:rPr lang="es-ES_tradnl" dirty="0" smtClean="0"/>
              <a:t>tiene s</a:t>
            </a:r>
            <a:r>
              <a:rPr lang="es-ES" dirty="0" smtClean="0"/>
              <a:t>u correlato/consecuencia </a:t>
            </a:r>
            <a:r>
              <a:rPr lang="es-ES" dirty="0"/>
              <a:t>en términos de vivienda: desalojo</a:t>
            </a:r>
            <a:r>
              <a:rPr lang="es-ES" dirty="0" smtClean="0"/>
              <a:t>, pérdida de </a:t>
            </a:r>
            <a:r>
              <a:rPr lang="es-ES" dirty="0"/>
              <a:t>valor de uso (deshabitada), </a:t>
            </a:r>
            <a:r>
              <a:rPr lang="es-ES" dirty="0" smtClean="0"/>
              <a:t>crecimiento de </a:t>
            </a:r>
            <a:r>
              <a:rPr lang="es-ES" dirty="0"/>
              <a:t>la especulación, d</a:t>
            </a:r>
            <a:r>
              <a:rPr lang="es-ES" dirty="0" smtClean="0"/>
              <a:t>e </a:t>
            </a:r>
            <a:r>
              <a:rPr lang="es-ES" dirty="0"/>
              <a:t>la inequidad…</a:t>
            </a:r>
            <a:endParaRPr lang="es-ES_tradnl" dirty="0"/>
          </a:p>
          <a:p>
            <a:pPr lvl="0"/>
            <a:r>
              <a:rPr lang="es-ES" dirty="0"/>
              <a:t>Malestar social – conflicto – problemas de gobernanza</a:t>
            </a:r>
            <a:endParaRPr lang="es-ES_tradnl" dirty="0"/>
          </a:p>
          <a:p>
            <a:endParaRPr lang="es-ES_tradnl" dirty="0"/>
          </a:p>
        </p:txBody>
      </p:sp>
    </p:spTree>
    <p:extLst>
      <p:ext uri="{BB962C8B-B14F-4D97-AF65-F5344CB8AC3E}">
        <p14:creationId xmlns:p14="http://schemas.microsoft.com/office/powerpoint/2010/main" val="7523927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dirty="0" smtClean="0"/>
              <a:t>Premisas y contexto: expansión urbana, globalización, economía</a:t>
            </a:r>
            <a:endParaRPr lang="es-ES_tradnl" dirty="0"/>
          </a:p>
        </p:txBody>
      </p:sp>
      <p:sp>
        <p:nvSpPr>
          <p:cNvPr id="3" name="Marcador de contenido 2"/>
          <p:cNvSpPr>
            <a:spLocks noGrp="1"/>
          </p:cNvSpPr>
          <p:nvPr>
            <p:ph idx="1"/>
          </p:nvPr>
        </p:nvSpPr>
        <p:spPr/>
        <p:txBody>
          <a:bodyPr>
            <a:normAutofit/>
          </a:bodyPr>
          <a:lstStyle/>
          <a:p>
            <a:pPr lvl="0"/>
            <a:r>
              <a:rPr lang="es-ES" dirty="0"/>
              <a:t>Dilemas de la globalización</a:t>
            </a:r>
            <a:endParaRPr lang="es-ES_tradnl" dirty="0"/>
          </a:p>
          <a:p>
            <a:pPr lvl="0"/>
            <a:r>
              <a:rPr lang="es-ES" dirty="0"/>
              <a:t>Qué es centro, qué es periferia</a:t>
            </a:r>
            <a:endParaRPr lang="es-ES_tradnl" dirty="0"/>
          </a:p>
          <a:p>
            <a:pPr lvl="0"/>
            <a:r>
              <a:rPr lang="es-ES" dirty="0"/>
              <a:t>Expansión urbana desordenada, no planificada, sin regulación </a:t>
            </a:r>
            <a:r>
              <a:rPr lang="es-ES" dirty="0" smtClean="0"/>
              <a:t>(¿ciudades </a:t>
            </a:r>
            <a:r>
              <a:rPr lang="es-ES" dirty="0"/>
              <a:t>del neoliberalismo solamente?, </a:t>
            </a:r>
            <a:r>
              <a:rPr lang="es-ES" dirty="0" smtClean="0"/>
              <a:t>¿asunto </a:t>
            </a:r>
            <a:r>
              <a:rPr lang="es-ES" dirty="0"/>
              <a:t>estructural?)</a:t>
            </a:r>
            <a:endParaRPr lang="es-ES_tradnl" dirty="0"/>
          </a:p>
          <a:p>
            <a:pPr lvl="0"/>
            <a:r>
              <a:rPr lang="es-ES" dirty="0"/>
              <a:t>Consecuencias medioambientales del crecimiento urbano</a:t>
            </a:r>
            <a:endParaRPr lang="es-ES_tradnl" dirty="0"/>
          </a:p>
          <a:p>
            <a:pPr lvl="0"/>
            <a:r>
              <a:rPr lang="es-ES" dirty="0"/>
              <a:t>Dispendio del ecosistema</a:t>
            </a:r>
            <a:endParaRPr lang="es-ES_tradnl" dirty="0"/>
          </a:p>
          <a:p>
            <a:pPr lvl="0"/>
            <a:r>
              <a:rPr lang="es-ES" dirty="0"/>
              <a:t>Gestión del suelo y estructura social</a:t>
            </a:r>
            <a:endParaRPr lang="es-ES_tradnl" dirty="0"/>
          </a:p>
          <a:p>
            <a:pPr lvl="0"/>
            <a:r>
              <a:rPr lang="es-ES" dirty="0"/>
              <a:t>Fragmentación, segregación, </a:t>
            </a:r>
            <a:r>
              <a:rPr lang="es-ES" dirty="0" err="1" smtClean="0"/>
              <a:t>autosegregación</a:t>
            </a:r>
            <a:endParaRPr lang="es-ES_tradnl" dirty="0"/>
          </a:p>
        </p:txBody>
      </p:sp>
    </p:spTree>
    <p:extLst>
      <p:ext uri="{BB962C8B-B14F-4D97-AF65-F5344CB8AC3E}">
        <p14:creationId xmlns:p14="http://schemas.microsoft.com/office/powerpoint/2010/main" val="19102100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1480</TotalTime>
  <Words>1857</Words>
  <Application>Microsoft Macintosh PowerPoint</Application>
  <PresentationFormat>Panorámica</PresentationFormat>
  <Paragraphs>133</Paragraphs>
  <Slides>26</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26</vt:i4>
      </vt:variant>
    </vt:vector>
  </HeadingPairs>
  <TitlesOfParts>
    <vt:vector size="31" baseType="lpstr">
      <vt:lpstr>Calibri</vt:lpstr>
      <vt:lpstr>Calibri Light</vt:lpstr>
      <vt:lpstr>Mangal</vt:lpstr>
      <vt:lpstr>Arial</vt:lpstr>
      <vt:lpstr>Tema de Office</vt:lpstr>
      <vt:lpstr>CURSO INTRODUCTORIO BASES DE LA GESTION PUBLICA SUBNACIONAL</vt:lpstr>
      <vt:lpstr>Enfoque y objetivo</vt:lpstr>
      <vt:lpstr>Contenido</vt:lpstr>
      <vt:lpstr>Urbanización, expansión y problemática urbana</vt:lpstr>
      <vt:lpstr>La ciudad y “lo urbano” </vt:lpstr>
      <vt:lpstr>La ciudad y “lo urbano”</vt:lpstr>
      <vt:lpstr>La ciudad y “lo urbano” (enfoques)</vt:lpstr>
      <vt:lpstr>Premisas y contexto: expansión urbana, globalización, economía (entrevista a Augusto Barrera, ex alcalde de Quito)</vt:lpstr>
      <vt:lpstr>Premisas y contexto: expansión urbana, globalización, economía</vt:lpstr>
      <vt:lpstr>Gentrificación (aburguesamiento)</vt:lpstr>
      <vt:lpstr>Gentrificación</vt:lpstr>
      <vt:lpstr>Las ciudades bolivianas y su expansión  (Censo 2012)</vt:lpstr>
      <vt:lpstr>Las ciudades bolivianas y su expansión </vt:lpstr>
      <vt:lpstr>Presentación de PowerPoint</vt:lpstr>
      <vt:lpstr>SEGUNDA PARTE</vt:lpstr>
      <vt:lpstr>La "Agenda Oculta" de Hábitat III en Quito  ¿Ha roto Habitat3 con los problemas estructurales de las urbes o se ha convertido en una feria de venta de productos urbanos? (Fernando Carrión en El País)</vt:lpstr>
      <vt:lpstr>Presentación de PowerPoint</vt:lpstr>
      <vt:lpstr>Presentación de PowerPoint</vt:lpstr>
      <vt:lpstr>Presentación de PowerPoint</vt:lpstr>
      <vt:lpstr>El “urbanismo de las palabras”</vt:lpstr>
      <vt:lpstr>Presentación de PowerPoint</vt:lpstr>
      <vt:lpstr>Repetición de “conceptos”</vt:lpstr>
      <vt:lpstr>Rankings de ciudades</vt:lpstr>
      <vt:lpstr>“Casos exitosos”</vt:lpstr>
      <vt:lpstr>Hábitat III (Bogotá)</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patricia.urquieta@gmail.com</dc:creator>
  <cp:lastModifiedBy>patricia.urquieta@gmail.com</cp:lastModifiedBy>
  <cp:revision>24</cp:revision>
  <dcterms:created xsi:type="dcterms:W3CDTF">2017-05-02T20:09:04Z</dcterms:created>
  <dcterms:modified xsi:type="dcterms:W3CDTF">2017-06-06T12:49:03Z</dcterms:modified>
</cp:coreProperties>
</file>