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6"/>
  </p:notesMasterIdLst>
  <p:handoutMasterIdLst>
    <p:handoutMasterId r:id="rId27"/>
  </p:handoutMasterIdLst>
  <p:sldIdLst>
    <p:sldId id="638" r:id="rId2"/>
    <p:sldId id="639" r:id="rId3"/>
    <p:sldId id="501" r:id="rId4"/>
    <p:sldId id="611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13" r:id="rId21"/>
    <p:sldId id="620" r:id="rId22"/>
    <p:sldId id="614" r:id="rId23"/>
    <p:sldId id="612" r:id="rId24"/>
    <p:sldId id="619" r:id="rId25"/>
  </p:sldIdLst>
  <p:sldSz cx="9144000" cy="6858000" type="screen4x3"/>
  <p:notesSz cx="7102475" cy="89916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FF"/>
    <a:srgbClr val="FF3300"/>
    <a:srgbClr val="FAB47A"/>
    <a:srgbClr val="954605"/>
    <a:srgbClr val="AADAB9"/>
    <a:srgbClr val="CC00FF"/>
    <a:srgbClr val="92A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7" autoAdjust="0"/>
    <p:restoredTop sz="97074" autoAdjust="0"/>
  </p:normalViewPr>
  <p:slideViewPr>
    <p:cSldViewPr showGuides="1">
      <p:cViewPr varScale="1">
        <p:scale>
          <a:sx n="54" d="100"/>
          <a:sy n="54" d="100"/>
        </p:scale>
        <p:origin x="-112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750" cy="44926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9750" cy="44926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4E8716-8435-47CF-8656-AC326D9B95BF}" type="datetimeFigureOut">
              <a:rPr lang="es-MX"/>
              <a:pPr>
                <a:defRPr/>
              </a:pPr>
              <a:t>03/10/2012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540750"/>
            <a:ext cx="3079750" cy="44926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8540750"/>
            <a:ext cx="3079750" cy="44926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2D27BD-11B6-4A8A-B06F-C0719EDE7F9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463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1750" y="6731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1963"/>
            <a:ext cx="5683250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E242F4-D0C6-4574-989A-71BD88D5859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440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27652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C9E1CC80-0BC8-460F-8F11-83477A29AE00}" type="slidenum">
              <a:rPr lang="es-ES" sz="1200"/>
              <a:pPr algn="r"/>
              <a:t>1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6868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E1061983-7B27-4540-ABC8-3154B6C826C4}" type="slidenum">
              <a:rPr lang="es-ES" sz="1200"/>
              <a:pPr algn="r"/>
              <a:t>11</a:t>
            </a:fld>
            <a:endParaRPr lang="es-E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7892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D311ED1C-018F-4755-949B-651ED1E325ED}" type="slidenum">
              <a:rPr lang="es-ES" sz="1200"/>
              <a:pPr algn="r"/>
              <a:t>12</a:t>
            </a:fld>
            <a:endParaRPr lang="es-E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8916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E922507-6BCA-4532-B2DB-D6102375D418}" type="slidenum">
              <a:rPr lang="es-ES" sz="1200"/>
              <a:pPr algn="r"/>
              <a:t>13</a:t>
            </a:fld>
            <a:endParaRPr lang="es-E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9940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B27CAF8D-2569-42B4-8F3E-947027830B23}" type="slidenum">
              <a:rPr lang="es-ES" sz="1200"/>
              <a:pPr algn="r"/>
              <a:t>14</a:t>
            </a:fld>
            <a:endParaRPr lang="es-E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0964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31E4FA1-0242-48D7-89B7-E11CD6BDBDC5}" type="slidenum">
              <a:rPr lang="es-ES" sz="1200"/>
              <a:pPr algn="r"/>
              <a:t>15</a:t>
            </a:fld>
            <a:endParaRPr lang="es-E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1988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DB84B330-85E5-488D-B0D1-46998C76CD11}" type="slidenum">
              <a:rPr lang="es-ES" sz="1200"/>
              <a:pPr algn="r"/>
              <a:t>16</a:t>
            </a:fld>
            <a:endParaRPr lang="es-E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3012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93D2BB00-580D-446F-AC58-80CC53DE039D}" type="slidenum">
              <a:rPr lang="es-ES" sz="1200"/>
              <a:pPr algn="r"/>
              <a:t>17</a:t>
            </a:fld>
            <a:endParaRPr lang="es-E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4036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C0B2567E-3C84-450D-89DE-F7B7F721ADDC}" type="slidenum">
              <a:rPr lang="es-ES" sz="1200"/>
              <a:pPr algn="r"/>
              <a:t>18</a:t>
            </a:fld>
            <a:endParaRPr lang="es-E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5060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CBF97781-C427-472B-AD22-83F94C9364B7}" type="slidenum">
              <a:rPr lang="es-ES" sz="1200"/>
              <a:pPr algn="r"/>
              <a:t>19</a:t>
            </a:fld>
            <a:endParaRPr lang="es-E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EF2B5-7872-4DA6-8AD9-7F9D371B68C9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456" tIns="44728" rIns="89456" bIns="44728"/>
          <a:lstStyle/>
          <a:p>
            <a:endParaRPr lang="es-MX" smtClean="0"/>
          </a:p>
        </p:txBody>
      </p:sp>
      <p:sp>
        <p:nvSpPr>
          <p:cNvPr id="28676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56" tIns="44728" rIns="89456" bIns="44728" anchor="b"/>
          <a:lstStyle/>
          <a:p>
            <a:pPr algn="r"/>
            <a:fld id="{2EE310D8-6479-4970-B0BF-2C4CDC721880}" type="slidenum">
              <a:rPr lang="es-ES" sz="1200"/>
              <a:pPr algn="r"/>
              <a:t>3</a:t>
            </a:fld>
            <a:endParaRPr lang="es-E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6659C-7C94-42AD-A3D9-5404DC4B4C2B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46A50-C227-494F-BCDC-5BFA0C87EBC9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708B7-7166-4FCD-B612-AA755AA8AEFD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6D82E-0C49-40E9-A8AE-43448797B4C4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456" tIns="44728" rIns="89456" bIns="44728"/>
          <a:lstStyle/>
          <a:p>
            <a:endParaRPr lang="es-MX" smtClean="0"/>
          </a:p>
        </p:txBody>
      </p:sp>
      <p:sp>
        <p:nvSpPr>
          <p:cNvPr id="29700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56" tIns="44728" rIns="89456" bIns="44728" anchor="b"/>
          <a:lstStyle/>
          <a:p>
            <a:pPr algn="r"/>
            <a:fld id="{15FFBC0C-217D-4112-8885-6F8271A8FB7D}" type="slidenum">
              <a:rPr lang="es-ES" sz="1200"/>
              <a:pPr algn="r"/>
              <a:t>4</a:t>
            </a:fld>
            <a:endParaRPr lang="es-E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0724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5D1EC093-4CCA-46F6-B303-84D9CD79A7B3}" type="slidenum">
              <a:rPr lang="es-ES" sz="1200"/>
              <a:pPr algn="r"/>
              <a:t>5</a:t>
            </a:fld>
            <a:endParaRPr lang="es-E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1748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654C118C-4BB3-4D36-BC83-0D5DB41E36F9}" type="slidenum">
              <a:rPr lang="es-ES" sz="1200"/>
              <a:pPr algn="r"/>
              <a:t>6</a:t>
            </a:fld>
            <a:endParaRPr lang="es-E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3633D8F7-4C20-4D92-B689-9C05055C3264}" type="slidenum">
              <a:rPr lang="es-ES" sz="1200"/>
              <a:pPr algn="r"/>
              <a:t>7</a:t>
            </a:fld>
            <a:endParaRPr lang="es-E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3796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A624798F-1AA8-4EF7-9967-B8F4B692737A}" type="slidenum">
              <a:rPr lang="es-ES" sz="1200"/>
              <a:pPr algn="r"/>
              <a:t>8</a:t>
            </a:fld>
            <a:endParaRPr lang="es-E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4820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51C9BF36-2E11-4DC4-8A28-7FB9870F3039}" type="slidenum">
              <a:rPr lang="es-ES" sz="1200"/>
              <a:pPr algn="r"/>
              <a:t>9</a:t>
            </a:fld>
            <a:endParaRPr lang="es-E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35844" name="3 Marcador de número de diapositiva"/>
          <p:cNvSpPr txBox="1">
            <a:spLocks noGrp="1"/>
          </p:cNvSpPr>
          <p:nvPr/>
        </p:nvSpPr>
        <p:spPr bwMode="auto">
          <a:xfrm>
            <a:off x="4021138" y="8540750"/>
            <a:ext cx="307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/>
            <a:fld id="{87DA2D49-CD8C-4CAB-974A-83D946C36959}" type="slidenum">
              <a:rPr lang="es-ES" sz="1200"/>
              <a:pPr algn="r"/>
              <a:t>10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29438" y="2857500"/>
            <a:ext cx="2214562" cy="21431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979613" y="4968875"/>
            <a:ext cx="7164387" cy="1889125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11188" y="3384550"/>
            <a:ext cx="3635375" cy="1008063"/>
            <a:chOff x="0" y="0"/>
            <a:chExt cx="1247" cy="346"/>
          </a:xfrm>
        </p:grpSpPr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pic>
          <p:nvPicPr>
            <p:cNvPr id="8" name="Picture 10" descr="Logo Agro Vectores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4968875"/>
            <a:ext cx="1979613" cy="18891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877050" y="0"/>
            <a:ext cx="2266950" cy="2852738"/>
          </a:xfrm>
          <a:prstGeom prst="rect">
            <a:avLst/>
          </a:prstGeom>
          <a:solidFill>
            <a:srgbClr val="00547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6948488" cy="2852738"/>
          </a:xfrm>
          <a:prstGeom prst="rect">
            <a:avLst/>
          </a:prstGeom>
          <a:solidFill>
            <a:srgbClr val="5C92B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pic>
        <p:nvPicPr>
          <p:cNvPr id="12" name="Picture 7" descr="esc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2867025"/>
            <a:ext cx="18827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6929438" y="4572000"/>
            <a:ext cx="2214562" cy="400050"/>
          </a:xfrm>
          <a:prstGeom prst="rect">
            <a:avLst/>
          </a:prstGeom>
          <a:solidFill>
            <a:srgbClr val="34A2A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smtClean="0">
                <a:solidFill>
                  <a:schemeClr val="bg1"/>
                </a:solidFill>
                <a:latin typeface="Verdana" pitchFamily="34" charset="0"/>
              </a:rPr>
              <a:t>S H C P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5300663"/>
            <a:ext cx="6840538" cy="720725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6165850"/>
            <a:ext cx="6840538" cy="576263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rgbClr val="DDDDDD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7950" y="6381750"/>
            <a:ext cx="1727200" cy="360363"/>
          </a:xfrm>
        </p:spPr>
        <p:txBody>
          <a:bodyPr/>
          <a:lstStyle>
            <a:lvl1pPr>
              <a:defRPr sz="1000">
                <a:solidFill>
                  <a:srgbClr val="727F8E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2950" y="2276475"/>
            <a:ext cx="1943100" cy="476250"/>
          </a:xfrm>
        </p:spPr>
        <p:txBody>
          <a:bodyPr/>
          <a:lstStyle>
            <a:lvl1pPr algn="r">
              <a:defRPr sz="1200">
                <a:solidFill>
                  <a:srgbClr val="779DB5"/>
                </a:solidFill>
              </a:defRPr>
            </a:lvl1pPr>
          </a:lstStyle>
          <a:p>
            <a:pPr>
              <a:defRPr/>
            </a:pPr>
            <a:fld id="{AFFA2E30-DFFE-4A62-BE14-694AB7D124C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7092950" y="115888"/>
            <a:ext cx="1943100" cy="330200"/>
          </a:xfrm>
        </p:spPr>
        <p:txBody>
          <a:bodyPr/>
          <a:lstStyle>
            <a:lvl1pPr algn="r">
              <a:defRPr sz="1000">
                <a:solidFill>
                  <a:srgbClr val="779DB5"/>
                </a:solidFill>
                <a:latin typeface="+mj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D1F7-6EFD-48D2-A6BF-4A91A0AFA3C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23825"/>
            <a:ext cx="2105025" cy="57991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123825"/>
            <a:ext cx="6167437" cy="57991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1DE23-30A9-43F0-A7F9-29D88175FB9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95288" y="857232"/>
            <a:ext cx="8424862" cy="5357850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una tabla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41BD-4C9E-4806-9645-6079090B5CA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050" y="123825"/>
            <a:ext cx="6121400" cy="352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95288" y="785794"/>
            <a:ext cx="8424862" cy="5429288"/>
          </a:xfrm>
        </p:spPr>
        <p:txBody>
          <a:bodyPr/>
          <a:lstStyle/>
          <a:p>
            <a:pPr lvl="0"/>
            <a:r>
              <a:rPr lang="es-ES" noProof="0" dirty="0" smtClean="0"/>
              <a:t>Haga clic en el icono para agregar un gráfico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C8EF-DE89-4BF5-8589-95782C1617E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bg2">
                  <a:lumMod val="75000"/>
                </a:schemeClr>
              </a:buClr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BE59-07B0-4DEA-A7CE-4B8169929B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1C35-8713-4405-94AB-9552EC36837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35437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3125" y="1268413"/>
            <a:ext cx="4137025" cy="465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58F9-DEA7-494A-B0A4-76743F949DF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BD49F-D563-47E2-958F-08EF31BB25B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B7F8C-755A-4514-A2DE-8B73161D15D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C68D4-6966-4CD5-9D19-B5B787B0C07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8A90-53BF-4019-83EF-5A0BB04A79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CC7C-58EA-4112-82EC-958E14979D3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424862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37288"/>
            <a:ext cx="7489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5F5F5F"/>
                </a:solidFill>
                <a:latin typeface="+mj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53200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B3B88053-65B6-4179-A1CF-24300C9EAA0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533400"/>
            <a:ext cx="8388350" cy="215900"/>
          </a:xfrm>
          <a:prstGeom prst="rect">
            <a:avLst/>
          </a:prstGeom>
          <a:solidFill>
            <a:srgbClr val="37373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613" y="0"/>
            <a:ext cx="6408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123825"/>
            <a:ext cx="6121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542925"/>
            <a:ext cx="2447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DDDDDD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grpSp>
        <p:nvGrpSpPr>
          <p:cNvPr id="1033" name="Group 15"/>
          <p:cNvGrpSpPr>
            <a:grpSpLocks/>
          </p:cNvGrpSpPr>
          <p:nvPr/>
        </p:nvGrpSpPr>
        <p:grpSpPr bwMode="auto">
          <a:xfrm>
            <a:off x="0" y="0"/>
            <a:ext cx="1979613" cy="549275"/>
            <a:chOff x="0" y="0"/>
            <a:chExt cx="1247" cy="346"/>
          </a:xfrm>
        </p:grpSpPr>
        <p:sp>
          <p:nvSpPr>
            <p:cNvPr id="1037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47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MX"/>
            </a:p>
          </p:txBody>
        </p:sp>
        <p:pic>
          <p:nvPicPr>
            <p:cNvPr id="1038" name="Picture 7" descr="Logo Agro Vectores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" y="91"/>
              <a:ext cx="10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16 Grupo"/>
          <p:cNvGrpSpPr>
            <a:grpSpLocks/>
          </p:cNvGrpSpPr>
          <p:nvPr/>
        </p:nvGrpSpPr>
        <p:grpSpPr bwMode="auto">
          <a:xfrm>
            <a:off x="8389938" y="0"/>
            <a:ext cx="754062" cy="754063"/>
            <a:chOff x="7073116" y="2816225"/>
            <a:chExt cx="1951037" cy="2141546"/>
          </a:xfrm>
        </p:grpSpPr>
        <p:pic>
          <p:nvPicPr>
            <p:cNvPr id="1035" name="Picture 7" descr="escudo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73116" y="2816225"/>
              <a:ext cx="1951037" cy="19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3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77084" y="4508508"/>
              <a:ext cx="1943100" cy="44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54F9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9DB5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Verdana" pitchFamily="34" charset="0"/>
        <a:buAutoNum type="arabicPeriod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4 Título"/>
          <p:cNvSpPr>
            <a:spLocks noGrp="1"/>
          </p:cNvSpPr>
          <p:nvPr>
            <p:ph type="ctrTitle" idx="4294967295"/>
          </p:nvPr>
        </p:nvSpPr>
        <p:spPr>
          <a:xfrm>
            <a:off x="1979613" y="5013325"/>
            <a:ext cx="7488931" cy="1295400"/>
          </a:xfrm>
        </p:spPr>
        <p:txBody>
          <a:bodyPr/>
          <a:lstStyle/>
          <a:p>
            <a:pPr algn="l"/>
            <a:r>
              <a:rPr lang="es-MX" sz="2400" dirty="0" smtClean="0"/>
              <a:t>Descripción de los riesgos en el seguro       agrícola y sintomatología en los cultivos</a:t>
            </a:r>
            <a:endParaRPr lang="es-ES" sz="2400" dirty="0" smtClean="0"/>
          </a:p>
        </p:txBody>
      </p:sp>
      <p:sp>
        <p:nvSpPr>
          <p:cNvPr id="3075" name="5 Subtítulo"/>
          <p:cNvSpPr>
            <a:spLocks noGrp="1"/>
          </p:cNvSpPr>
          <p:nvPr>
            <p:ph type="subTitle" idx="4294967295"/>
          </p:nvPr>
        </p:nvSpPr>
        <p:spPr>
          <a:xfrm>
            <a:off x="4572000" y="6237288"/>
            <a:ext cx="4319588" cy="504825"/>
          </a:xfrm>
        </p:spPr>
        <p:txBody>
          <a:bodyPr/>
          <a:lstStyle/>
          <a:p>
            <a:pPr marL="0" indent="0" algn="r">
              <a:buFont typeface="Wingdings" pitchFamily="2" charset="2"/>
              <a:buNone/>
            </a:pPr>
            <a:r>
              <a:rPr lang="es-MX" sz="1800" dirty="0" smtClean="0">
                <a:solidFill>
                  <a:srgbClr val="DDDDDD"/>
                </a:solidFill>
              </a:rPr>
              <a:t>La Paz, Bolivia. </a:t>
            </a:r>
            <a:r>
              <a:rPr lang="es-MX" sz="1800" smtClean="0">
                <a:solidFill>
                  <a:srgbClr val="DDDDDD"/>
                </a:solidFill>
              </a:rPr>
              <a:t>Octubre </a:t>
            </a:r>
            <a:r>
              <a:rPr lang="es-MX" sz="1800" dirty="0" smtClean="0">
                <a:solidFill>
                  <a:srgbClr val="DDDDDD"/>
                </a:solidFill>
              </a:rPr>
              <a:t>2012</a:t>
            </a:r>
            <a:endParaRPr lang="es-ES" sz="1800" dirty="0" smtClean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1267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1268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52463" y="1484313"/>
            <a:ext cx="78486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MX" sz="1600" b="1" dirty="0">
                <a:latin typeface="Verdana" pitchFamily="34" charset="0"/>
              </a:rPr>
              <a:t>Bajas temperaturas.-</a:t>
            </a:r>
            <a:r>
              <a:rPr lang="es-MX" sz="1600" dirty="0">
                <a:latin typeface="Verdana" pitchFamily="34" charset="0"/>
              </a:rPr>
              <a:t> </a:t>
            </a:r>
          </a:p>
          <a:p>
            <a:pPr algn="just"/>
            <a:endParaRPr lang="es-MX" sz="1600" dirty="0">
              <a:latin typeface="Verdana" pitchFamily="34" charset="0"/>
            </a:endParaRPr>
          </a:p>
          <a:p>
            <a:pPr algn="just"/>
            <a:r>
              <a:rPr lang="es-MX" sz="1600" dirty="0">
                <a:latin typeface="Verdana" pitchFamily="34" charset="0"/>
              </a:rPr>
              <a:t>Las variedades y especies de plantas, difieren considerablemente en su habilidad para soportar temperaturas bajas.</a:t>
            </a:r>
          </a:p>
          <a:p>
            <a:pPr algn="just"/>
            <a:endParaRPr lang="es-MX" sz="1600" dirty="0">
              <a:latin typeface="Verdana" pitchFamily="34" charset="0"/>
            </a:endParaRPr>
          </a:p>
          <a:p>
            <a:pPr algn="just"/>
            <a:r>
              <a:rPr lang="es-MX" sz="1600" dirty="0">
                <a:latin typeface="Verdana" pitchFamily="34" charset="0"/>
              </a:rPr>
              <a:t>Los cultivos de jitomate y chile son muy susceptibles a bajas temperaturas, mientras que la lechuga, cebada, trigo y chíncharo son muy tolerantes.</a:t>
            </a:r>
          </a:p>
          <a:p>
            <a:pPr algn="just"/>
            <a:endParaRPr lang="es-MX" sz="1600" dirty="0">
              <a:latin typeface="Verdana" pitchFamily="34" charset="0"/>
            </a:endParaRPr>
          </a:p>
          <a:p>
            <a:pPr algn="just"/>
            <a:r>
              <a:rPr lang="es-MX" sz="1600" b="1" dirty="0">
                <a:latin typeface="Verdana" pitchFamily="34" charset="0"/>
              </a:rPr>
              <a:t>Temperatura (°C ) requerida por los siguientes cultivos.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34019"/>
              </p:ext>
            </p:extLst>
          </p:nvPr>
        </p:nvGraphicFramePr>
        <p:xfrm>
          <a:off x="2265363" y="4457700"/>
          <a:ext cx="4611093" cy="2017395"/>
        </p:xfrm>
        <a:graphic>
          <a:graphicData uri="http://schemas.openxmlformats.org/drawingml/2006/table">
            <a:tbl>
              <a:tblPr/>
              <a:tblGrid>
                <a:gridCol w="952621"/>
                <a:gridCol w="1261716"/>
                <a:gridCol w="1560678"/>
                <a:gridCol w="836078"/>
              </a:tblGrid>
              <a:tr h="4030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Cultivo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Mínimo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letal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Mínimo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umbral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Óptima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25 - 31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25 - 31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Sorgo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27 - 29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15 - 35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02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Jitomate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18 - 24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00261" y="2447925"/>
            <a:ext cx="392772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  <a:ea typeface="Calibri" pitchFamily="34" charset="0"/>
                <a:cs typeface="Arial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  <a:ea typeface="Calibri" pitchFamily="34" charset="0"/>
              <a:cs typeface="Arial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Desgarramiento de hojas y/o defoliación. 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Caída parcial o total de órganos florales.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Necrosis.  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Muerte de meristemo.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Lesiones en fruto (cicatrices, manchas).</a:t>
            </a:r>
          </a:p>
          <a:p>
            <a:pPr algn="just">
              <a:buFontTx/>
              <a:buChar char="•"/>
              <a:defRPr/>
            </a:pPr>
            <a:endParaRPr lang="es-MX" sz="1600" dirty="0">
              <a:latin typeface="Verdana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12292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2293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sp>
        <p:nvSpPr>
          <p:cNvPr id="33798" name="Text Box 14"/>
          <p:cNvSpPr txBox="1">
            <a:spLocks noChangeArrowheads="1"/>
          </p:cNvSpPr>
          <p:nvPr/>
        </p:nvSpPr>
        <p:spPr bwMode="auto">
          <a:xfrm>
            <a:off x="448121" y="1347788"/>
            <a:ext cx="8588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+mj-lt"/>
              </a:rPr>
              <a:t>Granizo.-</a:t>
            </a:r>
          </a:p>
          <a:p>
            <a:pPr algn="just">
              <a:defRPr/>
            </a:pPr>
            <a:endParaRPr lang="es-MX" sz="1600" dirty="0">
              <a:latin typeface="+mj-lt"/>
            </a:endParaRPr>
          </a:p>
          <a:p>
            <a:pPr algn="just">
              <a:defRPr/>
            </a:pPr>
            <a:r>
              <a:rPr lang="es-MX" sz="1600" dirty="0">
                <a:latin typeface="+mj-lt"/>
              </a:rPr>
              <a:t> Acción de precipitación atmosférica de agua en estado sólido de forma irregular</a:t>
            </a:r>
            <a:endParaRPr lang="es-ES" sz="1600" dirty="0">
              <a:latin typeface="+mj-lt"/>
            </a:endParaRPr>
          </a:p>
        </p:txBody>
      </p:sp>
      <p:pic>
        <p:nvPicPr>
          <p:cNvPr id="33799" name="Picture 10" descr="DSC009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64904"/>
            <a:ext cx="4412213" cy="306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323850" y="1412776"/>
            <a:ext cx="50403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 sz="1600" b="1" dirty="0">
                <a:latin typeface="Verdana" pitchFamily="34" charset="0"/>
              </a:rPr>
              <a:t>Incendio.-</a:t>
            </a:r>
          </a:p>
          <a:p>
            <a:pPr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La acción del fuego originado accidentalmente, incluyendo el rayo.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buFontTx/>
              <a:buChar char="•"/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Quemaduras a la planta.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Frutos y/o granos carbonizados. </a:t>
            </a:r>
          </a:p>
          <a:p>
            <a:pPr algn="just">
              <a:defRPr/>
            </a:pPr>
            <a:r>
              <a:rPr lang="es-ES" sz="1600" dirty="0">
                <a:latin typeface="Verdana" pitchFamily="34" charset="0"/>
              </a:rPr>
              <a:t>	</a:t>
            </a:r>
          </a:p>
        </p:txBody>
      </p:sp>
      <p:sp>
        <p:nvSpPr>
          <p:cNvPr id="13316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34821" name="Picture 2" descr="C:\Users\ffelix.AGRODOM\Pictures\Maiz-trigo-O.I. 2010-2011\DSC0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225675"/>
            <a:ext cx="3167063" cy="206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2" name="Picture 3" descr="C:\Users\ffelix.AGRODOM\Pictures\Maiz-trigo-O.I. 2010-2011\IMG00030-20110609-0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3298825" cy="223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3" name="Picture 8" descr="C:\Users\ffelix.AGRODOM\Pictures\Maiz-trigo-O.I. 2010-2011\DSC02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7038" y="4652963"/>
            <a:ext cx="3067050" cy="1728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395288" y="1758950"/>
            <a:ext cx="4537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Huracán, ciclón o vientos fuertes.-</a:t>
            </a:r>
            <a:r>
              <a:rPr lang="es-MX" sz="1600" dirty="0">
                <a:latin typeface="Verdana" pitchFamily="34" charset="0"/>
              </a:rPr>
              <a:t> 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Acción del viento que puede estar acompañado con lluvia.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Desprendimiento de flores y frutos.</a:t>
            </a:r>
          </a:p>
          <a:p>
            <a:pPr marL="180975" indent="-180975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Deshidratación, principalmente en   órganos florales.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Acame de plantas.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Fractura de tallos y desarraigo.</a:t>
            </a:r>
          </a:p>
          <a:p>
            <a:pPr algn="just">
              <a:buFontTx/>
              <a:buChar char="•"/>
              <a:defRPr/>
            </a:pPr>
            <a:endParaRPr lang="es-ES" sz="1600" dirty="0">
              <a:latin typeface="Verdana" pitchFamily="34" charset="0"/>
            </a:endParaRPr>
          </a:p>
        </p:txBody>
      </p:sp>
      <p:sp>
        <p:nvSpPr>
          <p:cNvPr id="14340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4341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35846" name="Picture 9" descr="DSC009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916113"/>
            <a:ext cx="3240087" cy="2017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8" descr="C:\Users\ffelix.AGRODOM\Pictures\Maiz PV.2011 Sinaloa-1\DSC02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275" y="4365625"/>
            <a:ext cx="3863975" cy="217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652463" y="1412875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MX" sz="1600" b="1" dirty="0">
                <a:latin typeface="Verdana" pitchFamily="34" charset="0"/>
              </a:rPr>
              <a:t>Huracán, ciclón o vientos fuertes.-</a:t>
            </a:r>
            <a:r>
              <a:rPr lang="es-MX" sz="1600" dirty="0">
                <a:latin typeface="Verdana" pitchFamily="34" charset="0"/>
              </a:rPr>
              <a:t> </a:t>
            </a:r>
          </a:p>
          <a:p>
            <a:pPr algn="just"/>
            <a:endParaRPr lang="es-MX" sz="1600" dirty="0">
              <a:latin typeface="Verdana" pitchFamily="34" charset="0"/>
            </a:endParaRPr>
          </a:p>
          <a:p>
            <a:pPr algn="just"/>
            <a:r>
              <a:rPr lang="es-MX" sz="1600" dirty="0">
                <a:latin typeface="Verdana" pitchFamily="34" charset="0"/>
              </a:rPr>
              <a:t>El daño en las plantas se manifiesta, según la especie, etapa fenológica, estructura, altura; así como velocidad, duración y frecuencia del viento.</a:t>
            </a:r>
          </a:p>
          <a:p>
            <a:pPr algn="just"/>
            <a:endParaRPr lang="es-MX" sz="1600" dirty="0">
              <a:latin typeface="Verdana" pitchFamily="34" charset="0"/>
            </a:endParaRPr>
          </a:p>
          <a:p>
            <a:pPr algn="just"/>
            <a:r>
              <a:rPr lang="es-MX" sz="1600" b="1" dirty="0">
                <a:latin typeface="Verdana" pitchFamily="34" charset="0"/>
              </a:rPr>
              <a:t>Escala internacional SAFFIR-SIMPSON</a:t>
            </a:r>
            <a:r>
              <a:rPr lang="es-MX" sz="1400" dirty="0">
                <a:latin typeface="Verdana" pitchFamily="34" charset="0"/>
              </a:rPr>
              <a:t>   </a:t>
            </a:r>
          </a:p>
          <a:p>
            <a:pPr algn="just">
              <a:buFontTx/>
              <a:buChar char="•"/>
            </a:pPr>
            <a:endParaRPr lang="es-ES" sz="1600" dirty="0">
              <a:latin typeface="Verdana" pitchFamily="34" charset="0"/>
            </a:endParaRPr>
          </a:p>
        </p:txBody>
      </p:sp>
      <p:sp>
        <p:nvSpPr>
          <p:cNvPr id="15364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5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dirty="0" smtClean="0"/>
              <a:t>Sintomatología </a:t>
            </a:r>
            <a:endParaRPr lang="es-ES" sz="20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03350"/>
              </p:ext>
            </p:extLst>
          </p:nvPr>
        </p:nvGraphicFramePr>
        <p:xfrm>
          <a:off x="2144713" y="3716338"/>
          <a:ext cx="4824536" cy="1855470"/>
        </p:xfrm>
        <a:graphic>
          <a:graphicData uri="http://schemas.openxmlformats.org/drawingml/2006/table">
            <a:tbl>
              <a:tblPr/>
              <a:tblGrid>
                <a:gridCol w="1819016"/>
                <a:gridCol w="772101"/>
                <a:gridCol w="2233419"/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Velocidad Km/h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Depresión tropical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Hasta 60 Km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Tormenta tropical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61 - 118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Huracán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119 - 153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Huracán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154 - 177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Huracán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178 - 209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Huracán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 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210 - 249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Huracán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categoría 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Mayor a 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572467" y="1571625"/>
            <a:ext cx="75279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 sz="1600" b="1" dirty="0">
                <a:latin typeface="Verdana" pitchFamily="34" charset="0"/>
              </a:rPr>
              <a:t>Onda cálida.-</a:t>
            </a:r>
            <a:r>
              <a:rPr lang="es-MX" sz="1600" dirty="0">
                <a:latin typeface="Verdana" pitchFamily="34" charset="0"/>
              </a:rPr>
              <a:t> </a:t>
            </a:r>
            <a:endParaRPr lang="es-ES" sz="1600" dirty="0">
              <a:latin typeface="Verdana" pitchFamily="34" charset="0"/>
            </a:endParaRPr>
          </a:p>
          <a:p>
            <a:pPr algn="just">
              <a:defRPr/>
            </a:pPr>
            <a:endParaRPr lang="es-MX" sz="8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La acción de la temperatura superior a la tolerable por el cultivo.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Evaporación  excesiva.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Raquitismo.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Achaparramiento.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Enrollamiento foliar.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Deshidratación.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Marchitez permanente.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Secamiento de los órganos reproductivos.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Polinización irregular.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Afectación en la formación del embrión.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Desecación de frutos o muerte</a:t>
            </a:r>
          </a:p>
          <a:p>
            <a:pPr marL="180975" indent="-180975" algn="just">
              <a:defRPr/>
            </a:pPr>
            <a:r>
              <a:rPr lang="es-MX" sz="1600" dirty="0">
                <a:latin typeface="Verdana" pitchFamily="34" charset="0"/>
              </a:rPr>
              <a:t>  de la planta. </a:t>
            </a:r>
          </a:p>
          <a:p>
            <a:pPr>
              <a:defRPr/>
            </a:pPr>
            <a:r>
              <a:rPr lang="es-ES" sz="1600" dirty="0">
                <a:latin typeface="Verdana" pitchFamily="34" charset="0"/>
              </a:rPr>
              <a:t>	</a:t>
            </a:r>
          </a:p>
        </p:txBody>
      </p:sp>
      <p:sp>
        <p:nvSpPr>
          <p:cNvPr id="16388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6389" name="1 Título"/>
          <p:cNvSpPr>
            <a:spLocks noGrp="1"/>
          </p:cNvSpPr>
          <p:nvPr>
            <p:ph type="title" idx="4294967295"/>
          </p:nvPr>
        </p:nvSpPr>
        <p:spPr>
          <a:xfrm>
            <a:off x="2246313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37894" name="Picture 1" descr="C:\Documents and Settings\jgarcia\Mis documentos\Mis imágenes\sorgo tamps\EVALUACION Y AJUSTE TAMAULIPAS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870324"/>
            <a:ext cx="3352800" cy="236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7411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7412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127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1230313" y="1700213"/>
            <a:ext cx="666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 b="1">
                <a:latin typeface="Verdana" pitchFamily="34" charset="0"/>
              </a:rPr>
              <a:t>Temperatura (°C ) requerida por los siguientes cultivos.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328863" y="2636838"/>
          <a:ext cx="4464497" cy="2236071"/>
        </p:xfrm>
        <a:graphic>
          <a:graphicData uri="http://schemas.openxmlformats.org/drawingml/2006/table">
            <a:tbl>
              <a:tblPr/>
              <a:tblGrid>
                <a:gridCol w="1159610"/>
                <a:gridCol w="1159610"/>
                <a:gridCol w="1043648"/>
                <a:gridCol w="1101629"/>
              </a:tblGrid>
              <a:tr h="55901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Cultivo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Óptima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Mínimo umbral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Mínimo letal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Sorgo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27 - 29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15 - 35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Frijol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18 - 27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25 - 31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25 - 31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950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CuadroTexto"/>
          <p:cNvSpPr txBox="1">
            <a:spLocks noChangeArrowheads="1"/>
          </p:cNvSpPr>
          <p:nvPr/>
        </p:nvSpPr>
        <p:spPr bwMode="auto">
          <a:xfrm>
            <a:off x="1692275" y="3644900"/>
            <a:ext cx="514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552450" y="1284288"/>
            <a:ext cx="8031163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 sz="1600" b="1" dirty="0">
                <a:latin typeface="Verdana" pitchFamily="34" charset="0"/>
              </a:rPr>
              <a:t>Falta de piso para cosechar.-</a:t>
            </a:r>
            <a:r>
              <a:rPr lang="es-MX" sz="1600" dirty="0">
                <a:latin typeface="Verdana" pitchFamily="34" charset="0"/>
              </a:rPr>
              <a:t> </a:t>
            </a:r>
            <a:endParaRPr lang="es-ES" sz="1600" dirty="0">
              <a:latin typeface="Verdana" pitchFamily="34" charset="0"/>
            </a:endParaRP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Imposibilidad de realizar la recolección oportuna de la cosecha por inconsistencia del terreno provocado por exceso de lluvia.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Caída de fruto.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Pudrición y manchado.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Germinación de grano. </a:t>
            </a:r>
          </a:p>
          <a:p>
            <a:pPr algn="just">
              <a:buFontTx/>
              <a:buChar char="•"/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buFontTx/>
              <a:buChar char="•"/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</p:txBody>
      </p:sp>
      <p:sp>
        <p:nvSpPr>
          <p:cNvPr id="18436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37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127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39942" name="Picture 8" descr="C:\Users\ffelix.AGRODOM\Pictures\Maiz PV.2011 Sinaloa-1\DSC02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763" y="4116388"/>
            <a:ext cx="3101975" cy="226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9" descr="C:\Users\ffelix.AGRODOM\Pictures\Maiz PV.2011 Sinaloa-1\DSC02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58469"/>
            <a:ext cx="3516313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11188" y="939800"/>
            <a:ext cx="51847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s-MX" sz="1600" b="1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Plagas y depredadores.</a:t>
            </a:r>
          </a:p>
          <a:p>
            <a:pPr algn="just">
              <a:defRPr/>
            </a:pPr>
            <a:endParaRPr lang="es-MX" sz="1600" dirty="0"/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La acción de insectos, ácaros, aves y roedores.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El daño puede ser mecánico por ataque directo y </a:t>
            </a:r>
            <a:r>
              <a:rPr lang="es-MX" sz="1600" dirty="0" err="1">
                <a:latin typeface="Verdana" pitchFamily="34" charset="0"/>
              </a:rPr>
              <a:t>oviposición</a:t>
            </a:r>
            <a:r>
              <a:rPr lang="es-MX" sz="1600" dirty="0">
                <a:latin typeface="Verdana" pitchFamily="34" charset="0"/>
              </a:rPr>
              <a:t>, o el deposito de residuos indeseables e inyección de substancias toxicas.</a:t>
            </a: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     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Destrucción de la semilla.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Lesiones y pudrición de la raíz.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Amarillamiento, achaparramiento y marchitez.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Destrucción, caída y pudrición de hojas, flores   y frutos.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Destrucción del grano.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Transmisión de enfermedades.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Debilitamiento o muerte de la planta.</a:t>
            </a:r>
            <a:r>
              <a:rPr lang="es-MX" sz="1600" dirty="0"/>
              <a:t> </a:t>
            </a:r>
          </a:p>
          <a:p>
            <a:pPr>
              <a:defRPr/>
            </a:pPr>
            <a:r>
              <a:rPr lang="es-ES" sz="1600" dirty="0"/>
              <a:t>	</a:t>
            </a:r>
          </a:p>
        </p:txBody>
      </p:sp>
      <p:sp>
        <p:nvSpPr>
          <p:cNvPr id="19459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873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40966" name="Picture 8" descr="http://www.agricomseeds.net/images/plagas/big/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537" y="1268412"/>
            <a:ext cx="2736850" cy="2160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67" name="Picture 7" descr="C:\Users\ffelix.AGRODOM\Pictures\Maiz-Mango heladas feb-2011\DSC02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795588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41987" name="Rectangle 1"/>
          <p:cNvSpPr>
            <a:spLocks noChangeArrowheads="1"/>
          </p:cNvSpPr>
          <p:nvPr/>
        </p:nvSpPr>
        <p:spPr bwMode="auto">
          <a:xfrm>
            <a:off x="396031" y="1125538"/>
            <a:ext cx="54721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s-ES" sz="1600" dirty="0"/>
          </a:p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MX" sz="1600" b="1" dirty="0">
                <a:latin typeface="Verdana" pitchFamily="34" charset="0"/>
              </a:rPr>
              <a:t>Enfermedades</a:t>
            </a:r>
            <a:r>
              <a:rPr lang="es-MX" sz="1600" b="1" dirty="0"/>
              <a:t>.- </a:t>
            </a:r>
          </a:p>
          <a:p>
            <a:pPr>
              <a:defRPr/>
            </a:pPr>
            <a:endParaRPr lang="es-MX" sz="1600" dirty="0"/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La acción de microorganismos patógenos (virus, bacterias, hongos y </a:t>
            </a:r>
            <a:r>
              <a:rPr lang="es-MX" sz="1600" dirty="0" err="1">
                <a:latin typeface="Verdana" pitchFamily="34" charset="0"/>
              </a:rPr>
              <a:t>nemátodos</a:t>
            </a:r>
            <a:r>
              <a:rPr lang="es-MX" sz="1600" dirty="0">
                <a:latin typeface="Verdana" pitchFamily="34" charset="0"/>
              </a:rPr>
              <a:t>) que provoquen alteraciones fisiológicas.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Lesiones y pudrición de la raíz.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Amarillamiento, achaparramiento y marchitez.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Destrucción, caída y pudrición de las hojas,   flores y frutos.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Destrucción del grano.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Debilitamiento o muerte de la planta. </a:t>
            </a:r>
          </a:p>
          <a:p>
            <a:pPr>
              <a:defRPr/>
            </a:pPr>
            <a:r>
              <a:rPr lang="es-ES" sz="1600" dirty="0">
                <a:latin typeface="Verdana" pitchFamily="34" charset="0"/>
              </a:rPr>
              <a:t>	</a:t>
            </a:r>
          </a:p>
          <a:p>
            <a:pPr>
              <a:defRPr/>
            </a:pPr>
            <a:endParaRPr lang="es-ES" sz="1600" dirty="0">
              <a:latin typeface="Verdana" pitchFamily="34" charset="0"/>
            </a:endParaRPr>
          </a:p>
          <a:p>
            <a:pPr>
              <a:defRPr/>
            </a:pPr>
            <a:endParaRPr lang="es-ES" sz="1600" dirty="0">
              <a:latin typeface="Verdana" pitchFamily="34" charset="0"/>
            </a:endParaRPr>
          </a:p>
          <a:p>
            <a:pPr>
              <a:defRPr/>
            </a:pPr>
            <a:r>
              <a:rPr lang="es-ES" sz="1600" dirty="0"/>
              <a:t>	</a:t>
            </a:r>
          </a:p>
        </p:txBody>
      </p:sp>
      <p:sp>
        <p:nvSpPr>
          <p:cNvPr id="20484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0485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76200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41990" name="Picture 7" descr="C:\Users\ffelix.AGRODOM\Pictures\Algodon Perlav 2010\DSC0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794" y="3729865"/>
            <a:ext cx="2807633" cy="25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000" dirty="0" smtClean="0"/>
              <a:t>Objetivo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algn="just"/>
            <a:r>
              <a:rPr lang="es-MX" sz="2000" dirty="0" smtClean="0"/>
              <a:t>Los participantes obtendrán la información necesaria para distinguir los diferentes tipos de riesgos que afectan a los cultivos, en función de los efectos que producen.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1507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146175" y="1115249"/>
            <a:ext cx="68405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s-ES" sz="1600" dirty="0"/>
          </a:p>
          <a:p>
            <a:pPr algn="just"/>
            <a:r>
              <a:rPr lang="es-MX" sz="1600" b="1" dirty="0">
                <a:latin typeface="+mj-lt"/>
              </a:rPr>
              <a:t>Imposibilidad de realizar la siembra.-</a:t>
            </a:r>
          </a:p>
          <a:p>
            <a:pPr algn="just"/>
            <a:endParaRPr lang="es-MX" sz="1600" b="1" dirty="0">
              <a:latin typeface="+mj-lt"/>
            </a:endParaRPr>
          </a:p>
          <a:p>
            <a:pPr algn="just"/>
            <a:r>
              <a:rPr lang="es-MX" sz="1600" dirty="0">
                <a:latin typeface="+mj-lt"/>
              </a:rPr>
              <a:t>La acción de fenómenos climatológicos (sequía, exceso de humedad o inundación)  que impidan realizar la siembra del cultivo dentro del período autorizado en el programa de aseguramiento. </a:t>
            </a:r>
          </a:p>
          <a:p>
            <a:pPr algn="just"/>
            <a:r>
              <a:rPr lang="es-ES" sz="1600" dirty="0">
                <a:latin typeface="+mj-lt"/>
              </a:rPr>
              <a:t>	</a:t>
            </a:r>
          </a:p>
        </p:txBody>
      </p:sp>
      <p:sp>
        <p:nvSpPr>
          <p:cNvPr id="21509" name="1 Título"/>
          <p:cNvSpPr>
            <a:spLocks noGrp="1"/>
          </p:cNvSpPr>
          <p:nvPr>
            <p:ph type="title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2" y="3429000"/>
            <a:ext cx="6696075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2531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971550" y="1517650"/>
            <a:ext cx="6840538" cy="4032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MX" sz="1600" b="1" dirty="0">
                <a:latin typeface="+mj-lt"/>
              </a:rPr>
              <a:t>Imposibilidad de realizar la siembra.-</a:t>
            </a:r>
          </a:p>
          <a:p>
            <a:pPr>
              <a:defRPr/>
            </a:pPr>
            <a:endParaRPr lang="es-MX" sz="1600" b="1" dirty="0">
              <a:latin typeface="+mj-lt"/>
            </a:endParaRPr>
          </a:p>
          <a:p>
            <a:pPr>
              <a:defRPr/>
            </a:pPr>
            <a:endParaRPr lang="es-MX" sz="1600" b="1" dirty="0">
              <a:latin typeface="+mj-lt"/>
            </a:endParaRPr>
          </a:p>
          <a:p>
            <a:pPr>
              <a:defRPr/>
            </a:pPr>
            <a:r>
              <a:rPr lang="es-MX" sz="1600" dirty="0">
                <a:latin typeface="+mj-lt"/>
              </a:rPr>
              <a:t> Efectos:</a:t>
            </a:r>
          </a:p>
          <a:p>
            <a:pPr marL="712788" lvl="1" indent="-255588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No establecer el cultivo  </a:t>
            </a: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>
              <a:defRPr/>
            </a:pPr>
            <a:r>
              <a:rPr lang="es-MX" sz="1600" dirty="0" smtClean="0">
                <a:latin typeface="+mj-lt"/>
              </a:rPr>
              <a:t> No </a:t>
            </a:r>
            <a:r>
              <a:rPr lang="es-MX" sz="1600" dirty="0">
                <a:latin typeface="+mj-lt"/>
              </a:rPr>
              <a:t>se cubrirá el riesgo por:</a:t>
            </a:r>
          </a:p>
          <a:p>
            <a:pPr marL="712788" lvl="1" indent="-255588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Preparación extemporánea del terreno</a:t>
            </a:r>
          </a:p>
          <a:p>
            <a:pPr marL="712788" lvl="1" indent="-255588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Abasto inoportuno de semilla</a:t>
            </a:r>
          </a:p>
          <a:p>
            <a:pPr marL="712788" lvl="1" indent="-255588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Falta de maquinaria para la siembra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MX" sz="16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MX" sz="16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s-MX" sz="1600" dirty="0"/>
          </a:p>
          <a:p>
            <a:pPr>
              <a:defRPr/>
            </a:pPr>
            <a:endParaRPr lang="es-MX" sz="1600" dirty="0"/>
          </a:p>
        </p:txBody>
      </p:sp>
      <p:sp>
        <p:nvSpPr>
          <p:cNvPr id="22533" name="1 Título"/>
          <p:cNvSpPr>
            <a:spLocks noGrp="1"/>
          </p:cNvSpPr>
          <p:nvPr>
            <p:ph type="title"/>
          </p:nvPr>
        </p:nvSpPr>
        <p:spPr>
          <a:xfrm>
            <a:off x="2266950" y="1127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CuadroTexto"/>
          <p:cNvSpPr txBox="1">
            <a:spLocks noChangeArrowheads="1"/>
          </p:cNvSpPr>
          <p:nvPr/>
        </p:nvSpPr>
        <p:spPr bwMode="auto">
          <a:xfrm>
            <a:off x="1428750" y="3316288"/>
            <a:ext cx="5143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394642" y="1268601"/>
            <a:ext cx="5689526" cy="40318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MX" sz="1600" b="1" dirty="0">
                <a:latin typeface="+mj-lt"/>
              </a:rPr>
              <a:t>No nacencia.-</a:t>
            </a:r>
            <a:endParaRPr lang="es-MX" sz="16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 algn="just">
              <a:defRPr/>
            </a:pPr>
            <a:r>
              <a:rPr lang="es-MX" sz="1600" dirty="0">
                <a:latin typeface="+mj-lt"/>
              </a:rPr>
              <a:t>La ocurrencia de precipitación pluvial que impida la germinación de la semilla.</a:t>
            </a:r>
          </a:p>
          <a:p>
            <a:pPr algn="just">
              <a:defRPr/>
            </a:pPr>
            <a:r>
              <a:rPr lang="es-MX" sz="1600" dirty="0">
                <a:latin typeface="+mj-lt"/>
              </a:rPr>
              <a:t>  </a:t>
            </a:r>
          </a:p>
          <a:p>
            <a:pPr algn="just">
              <a:defRPr/>
            </a:pPr>
            <a:r>
              <a:rPr lang="es-MX" sz="1600" dirty="0">
                <a:latin typeface="+mj-lt"/>
              </a:rPr>
              <a:t>Efectos: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Pudrición de la semilla</a:t>
            </a:r>
          </a:p>
          <a:p>
            <a:pPr algn="just">
              <a:defRPr/>
            </a:pPr>
            <a:endParaRPr lang="es-MX" sz="1600" dirty="0">
              <a:latin typeface="+mj-lt"/>
            </a:endParaRPr>
          </a:p>
          <a:p>
            <a:pPr algn="just">
              <a:defRPr/>
            </a:pPr>
            <a:r>
              <a:rPr lang="es-MX" sz="1600" dirty="0">
                <a:latin typeface="+mj-lt"/>
              </a:rPr>
              <a:t>No se cubrirá el riesgo por: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Humedad deficiente en el suelo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Manejo deficiente del sistema de riego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Fallas en la siembra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Semilla con bajo poder germinativo</a:t>
            </a:r>
          </a:p>
          <a:p>
            <a:pPr marL="800100" lvl="1" indent="-342900" algn="just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Dosis excesivas de agroquímicos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23556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3557" name="1 Título"/>
          <p:cNvSpPr>
            <a:spLocks noGrp="1"/>
          </p:cNvSpPr>
          <p:nvPr>
            <p:ph type="title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23560" name="Picture 8" descr="http://www.kws.de/global/show_picture.asp?id=aaaaaaaaaadpxch&amp;w=&amp;h=&amp;gray=&amp;neg=&amp;mirror=&amp;flip=&amp;rleft=&amp;rright=&amp;r180=&amp;thres=&amp;dither=&amp;crize=&amp;srgb=&amp;noise=&amp;cont=&amp;jitter=&amp;blur=&amp;edge=&amp;emboss=&amp;pseudo=&amp;painter=&amp;repair=&amp;sharpen=&amp;soften=&amp;gauss33=&amp;gauss55=&amp;light=&amp;contrast=&amp;crop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490021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787400" y="1340768"/>
            <a:ext cx="75612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s-ES" sz="1600" dirty="0"/>
          </a:p>
          <a:p>
            <a:r>
              <a:rPr lang="es-MX" sz="1600" b="1" dirty="0">
                <a:latin typeface="+mj-lt"/>
              </a:rPr>
              <a:t>Taponamiento.- </a:t>
            </a:r>
          </a:p>
          <a:p>
            <a:endParaRPr lang="es-MX" sz="1600" dirty="0">
              <a:latin typeface="+mj-lt"/>
            </a:endParaRPr>
          </a:p>
          <a:p>
            <a:pPr algn="just"/>
            <a:r>
              <a:rPr lang="es-MX" sz="1600" dirty="0">
                <a:latin typeface="+mj-lt"/>
              </a:rPr>
              <a:t>Endurecimiento o encostramiento de la capa superficial del suelo originada por precipitaciones pluviales y/o la concentración de tierra o arena acarreada por vientos que impida emerger la plántula. </a:t>
            </a:r>
          </a:p>
        </p:txBody>
      </p:sp>
      <p:sp>
        <p:nvSpPr>
          <p:cNvPr id="24580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4581" name="1 Título"/>
          <p:cNvSpPr>
            <a:spLocks noGrp="1"/>
          </p:cNvSpPr>
          <p:nvPr>
            <p:ph type="title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4608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0438"/>
            <a:ext cx="3173412" cy="2406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7" name="Picture 27" descr="CAM5MBY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959" y="3534603"/>
            <a:ext cx="3168650" cy="240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784225" y="1139825"/>
            <a:ext cx="7561263" cy="3784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es-ES" sz="1600" dirty="0"/>
          </a:p>
          <a:p>
            <a:pPr>
              <a:defRPr/>
            </a:pPr>
            <a:r>
              <a:rPr lang="es-MX" sz="1600" b="1" dirty="0">
                <a:latin typeface="+mj-lt"/>
              </a:rPr>
              <a:t>Taponamiento.-</a:t>
            </a: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>
              <a:defRPr/>
            </a:pPr>
            <a:r>
              <a:rPr lang="es-MX" sz="1600" dirty="0">
                <a:latin typeface="+mj-lt"/>
              </a:rPr>
              <a:t>Efectos: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s-MX" sz="1600" dirty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Estrangulamiento y muerte de la plántula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No emergencia del cultivo   </a:t>
            </a:r>
          </a:p>
          <a:p>
            <a:pPr>
              <a:defRPr/>
            </a:pPr>
            <a:r>
              <a:rPr lang="es-MX" sz="1600" dirty="0">
                <a:latin typeface="+mj-lt"/>
              </a:rPr>
              <a:t>            </a:t>
            </a:r>
          </a:p>
          <a:p>
            <a:pPr>
              <a:defRPr/>
            </a:pPr>
            <a:r>
              <a:rPr lang="es-MX" sz="1600" dirty="0">
                <a:latin typeface="+mj-lt"/>
              </a:rPr>
              <a:t>No se cubrirá el riesgo por: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s-MX" sz="16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1600" dirty="0">
                <a:latin typeface="+mj-lt"/>
              </a:rPr>
              <a:t>Deficiente nivelación del terreno que provoque acumulación de agua en áreas de riego. </a:t>
            </a:r>
          </a:p>
          <a:p>
            <a:pPr>
              <a:defRPr/>
            </a:pPr>
            <a:endParaRPr lang="es-MX" sz="1600" dirty="0">
              <a:latin typeface="+mj-lt"/>
            </a:endParaRPr>
          </a:p>
          <a:p>
            <a:pPr>
              <a:defRPr/>
            </a:pPr>
            <a:endParaRPr lang="es-MX" sz="1600" dirty="0"/>
          </a:p>
        </p:txBody>
      </p:sp>
      <p:sp>
        <p:nvSpPr>
          <p:cNvPr id="25604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5605" name="1 Título"/>
          <p:cNvSpPr>
            <a:spLocks noGrp="1"/>
          </p:cNvSpPr>
          <p:nvPr>
            <p:ph type="title"/>
          </p:nvPr>
        </p:nvSpPr>
        <p:spPr>
          <a:xfrm>
            <a:off x="2266950" y="1127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 idx="4294967295"/>
          </p:nvPr>
        </p:nvSpPr>
        <p:spPr>
          <a:xfrm>
            <a:off x="2249488" y="115888"/>
            <a:ext cx="6121400" cy="352425"/>
          </a:xfrm>
        </p:spPr>
        <p:txBody>
          <a:bodyPr/>
          <a:lstStyle/>
          <a:p>
            <a:r>
              <a:rPr lang="es-MX" sz="2000" dirty="0" smtClean="0"/>
              <a:t>Descripción de los riesgos</a:t>
            </a:r>
            <a:endParaRPr lang="es-ES" sz="2000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4294967295"/>
          </p:nvPr>
        </p:nvSpPr>
        <p:spPr>
          <a:xfrm>
            <a:off x="971550" y="1700213"/>
            <a:ext cx="5472113" cy="4681537"/>
          </a:xfrm>
        </p:spPr>
        <p:txBody>
          <a:bodyPr/>
          <a:lstStyle/>
          <a:p>
            <a:r>
              <a:rPr lang="es-MX" sz="1600" dirty="0" smtClean="0"/>
              <a:t>Riesgos relacionados con humedad:</a:t>
            </a:r>
          </a:p>
          <a:p>
            <a:pPr lvl="1"/>
            <a:r>
              <a:rPr lang="es-MX" sz="1600" dirty="0" smtClean="0"/>
              <a:t>Sequía.</a:t>
            </a:r>
          </a:p>
          <a:p>
            <a:pPr lvl="1"/>
            <a:r>
              <a:rPr lang="es-MX" sz="1600" dirty="0" smtClean="0"/>
              <a:t>Exceso de humedad.</a:t>
            </a:r>
          </a:p>
          <a:p>
            <a:pPr lvl="1"/>
            <a:r>
              <a:rPr lang="es-MX" sz="1600" dirty="0" smtClean="0"/>
              <a:t>Inundación.</a:t>
            </a:r>
          </a:p>
          <a:p>
            <a:pPr lvl="1"/>
            <a:r>
              <a:rPr lang="es-MX" sz="1600" dirty="0" smtClean="0"/>
              <a:t>Falta de piso para cosechar.</a:t>
            </a:r>
          </a:p>
          <a:p>
            <a:pPr lvl="1"/>
            <a:r>
              <a:rPr lang="es-MX" sz="1600" dirty="0" smtClean="0"/>
              <a:t>Granizo.</a:t>
            </a:r>
          </a:p>
          <a:p>
            <a:endParaRPr lang="es-MX" sz="1600" dirty="0" smtClean="0"/>
          </a:p>
          <a:p>
            <a:r>
              <a:rPr lang="es-MX" sz="1600" dirty="0" smtClean="0"/>
              <a:t>Riesgos relacionados con temperatura:</a:t>
            </a:r>
          </a:p>
          <a:p>
            <a:pPr lvl="1"/>
            <a:r>
              <a:rPr lang="es-MX" sz="1600" dirty="0" smtClean="0"/>
              <a:t>Heladas.</a:t>
            </a:r>
          </a:p>
          <a:p>
            <a:pPr lvl="1"/>
            <a:r>
              <a:rPr lang="es-MX" sz="1600" dirty="0" smtClean="0"/>
              <a:t>Bajas temperaturas.</a:t>
            </a:r>
          </a:p>
          <a:p>
            <a:pPr lvl="1"/>
            <a:r>
              <a:rPr lang="es-MX" sz="1600" dirty="0" smtClean="0"/>
              <a:t>Onda cálida.</a:t>
            </a:r>
          </a:p>
          <a:p>
            <a:endParaRPr lang="es-MX" sz="1600" dirty="0" smtClean="0"/>
          </a:p>
          <a:p>
            <a:r>
              <a:rPr lang="es-MX" sz="1600" dirty="0" smtClean="0"/>
              <a:t>Riesgos biológicos:</a:t>
            </a:r>
          </a:p>
          <a:p>
            <a:pPr lvl="1"/>
            <a:r>
              <a:rPr lang="es-MX" sz="1600" dirty="0" smtClean="0"/>
              <a:t>Plagas y depredadores.</a:t>
            </a:r>
          </a:p>
          <a:p>
            <a:pPr lvl="1"/>
            <a:r>
              <a:rPr lang="es-MX" sz="1600" dirty="0" smtClean="0"/>
              <a:t>Enfermedades.</a:t>
            </a:r>
            <a:endParaRPr lang="es-ES" sz="1600" dirty="0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55650" y="1187450"/>
            <a:ext cx="2376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1600" b="1" dirty="0">
                <a:latin typeface="+mn-lt"/>
              </a:rPr>
              <a:t>Por su naturaleza:</a:t>
            </a:r>
            <a:endParaRPr lang="es-ES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2257425" y="124247"/>
            <a:ext cx="6121400" cy="352425"/>
          </a:xfrm>
        </p:spPr>
        <p:txBody>
          <a:bodyPr/>
          <a:lstStyle/>
          <a:p>
            <a:r>
              <a:rPr lang="es-MX" sz="2000" dirty="0" smtClean="0"/>
              <a:t>Descripción de los riesgos</a:t>
            </a:r>
            <a:endParaRPr lang="es-ES" sz="20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71550" y="1412875"/>
            <a:ext cx="7518400" cy="43656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s-MX" sz="1600" dirty="0" smtClean="0"/>
          </a:p>
          <a:p>
            <a:pPr>
              <a:defRPr/>
            </a:pPr>
            <a:r>
              <a:rPr lang="es-MX" sz="1600" dirty="0" smtClean="0"/>
              <a:t>Riesgos relacionados con vientos:</a:t>
            </a:r>
          </a:p>
          <a:p>
            <a:pPr lvl="1">
              <a:lnSpc>
                <a:spcPct val="150000"/>
              </a:lnSpc>
              <a:defRPr/>
            </a:pPr>
            <a:r>
              <a:rPr lang="es-MX" sz="1600" dirty="0" smtClean="0"/>
              <a:t>Huracán, ciclón, tornado, tromba o  vientos fuertes.</a:t>
            </a:r>
          </a:p>
          <a:p>
            <a:pPr>
              <a:defRPr/>
            </a:pPr>
            <a:endParaRPr lang="es-MX" sz="1600" dirty="0" smtClean="0"/>
          </a:p>
          <a:p>
            <a:pPr marL="361950" indent="-361950">
              <a:defRPr/>
            </a:pPr>
            <a:r>
              <a:rPr lang="es-MX" sz="1600" dirty="0" smtClean="0"/>
              <a:t>Riesgos relacionados con la siembra y nacencia:</a:t>
            </a:r>
          </a:p>
          <a:p>
            <a:pPr marL="762000" lvl="1" indent="-361950">
              <a:lnSpc>
                <a:spcPct val="150000"/>
              </a:lnSpc>
              <a:defRPr/>
            </a:pPr>
            <a:r>
              <a:rPr lang="es-MX" sz="1600" dirty="0" smtClean="0"/>
              <a:t>Imposibilidad de realizar la siembra.</a:t>
            </a:r>
          </a:p>
          <a:p>
            <a:pPr marL="762000" lvl="1" indent="-361950">
              <a:lnSpc>
                <a:spcPct val="150000"/>
              </a:lnSpc>
              <a:defRPr/>
            </a:pPr>
            <a:r>
              <a:rPr lang="es-MX" sz="1600" dirty="0" smtClean="0"/>
              <a:t>No nacencia.</a:t>
            </a:r>
          </a:p>
          <a:p>
            <a:pPr marL="762000" lvl="1" indent="-361950">
              <a:lnSpc>
                <a:spcPct val="150000"/>
              </a:lnSpc>
              <a:defRPr/>
            </a:pPr>
            <a:r>
              <a:rPr lang="es-MX" sz="1600" dirty="0" smtClean="0"/>
              <a:t>Taponamiento.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650" y="1196975"/>
            <a:ext cx="23002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b="1" dirty="0">
                <a:latin typeface="+mn-lt"/>
              </a:rPr>
              <a:t>Por su naturaleza: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6147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95288" y="1412776"/>
            <a:ext cx="49291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Sequía.-</a:t>
            </a:r>
            <a:r>
              <a:rPr lang="es-MX" sz="1600" dirty="0">
                <a:latin typeface="Verdana" pitchFamily="34" charset="0"/>
              </a:rPr>
              <a:t> </a:t>
            </a:r>
          </a:p>
          <a:p>
            <a:pPr marL="180975" indent="-180975" algn="just">
              <a:defRPr/>
            </a:pPr>
            <a:endParaRPr lang="es-MX" sz="1600" dirty="0">
              <a:latin typeface="Verdana" pitchFamily="34" charset="0"/>
            </a:endParaRPr>
          </a:p>
          <a:p>
            <a:pPr marL="180975" indent="-180975" algn="just">
              <a:defRPr/>
            </a:pPr>
            <a:r>
              <a:rPr lang="es-MX" sz="1600" dirty="0">
                <a:latin typeface="Verdana" pitchFamily="34" charset="0"/>
              </a:rPr>
              <a:t>Insuficiente precipitación pluvial en cultivos</a:t>
            </a:r>
          </a:p>
          <a:p>
            <a:pPr marL="180975" indent="-180975" algn="just">
              <a:defRPr/>
            </a:pPr>
            <a:r>
              <a:rPr lang="es-MX" sz="1600" dirty="0">
                <a:latin typeface="Verdana" pitchFamily="34" charset="0"/>
              </a:rPr>
              <a:t>de temporal.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 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Raquitismo.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Achaparramiento.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Enrollamiento foliar.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Deshidratación.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Marchitez permanente.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Secamiento de los órganos reproductores.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Polinización irregular.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Afectación en la formación del embrión.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Desecación de frutos o muerte de la planta.</a:t>
            </a:r>
          </a:p>
        </p:txBody>
      </p:sp>
      <p:sp>
        <p:nvSpPr>
          <p:cNvPr id="6149" name="1 Título"/>
          <p:cNvSpPr>
            <a:spLocks noGrp="1"/>
          </p:cNvSpPr>
          <p:nvPr>
            <p:ph type="title" idx="4294967295"/>
          </p:nvPr>
        </p:nvSpPr>
        <p:spPr>
          <a:xfrm>
            <a:off x="2249488" y="106363"/>
            <a:ext cx="6121400" cy="352425"/>
          </a:xfrm>
        </p:spPr>
        <p:txBody>
          <a:bodyPr/>
          <a:lstStyle/>
          <a:p>
            <a:r>
              <a:rPr lang="es-MX" sz="2000" dirty="0" smtClean="0"/>
              <a:t>Sintomatología </a:t>
            </a:r>
            <a:endParaRPr lang="es-ES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317367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sp>
        <p:nvSpPr>
          <p:cNvPr id="7171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6628" name="7 CuadroTexto"/>
          <p:cNvSpPr txBox="1">
            <a:spLocks noChangeArrowheads="1"/>
          </p:cNvSpPr>
          <p:nvPr/>
        </p:nvSpPr>
        <p:spPr bwMode="auto">
          <a:xfrm>
            <a:off x="581025" y="1428750"/>
            <a:ext cx="7929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+mn-lt"/>
              </a:rPr>
              <a:t>Exceso de Humedad.-</a:t>
            </a:r>
            <a:r>
              <a:rPr lang="es-MX" sz="1600" dirty="0">
                <a:latin typeface="+mn-lt"/>
              </a:rPr>
              <a:t> </a:t>
            </a:r>
          </a:p>
          <a:p>
            <a:pPr algn="just">
              <a:defRPr/>
            </a:pPr>
            <a:endParaRPr lang="es-MX" sz="1600" dirty="0">
              <a:latin typeface="+mn-lt"/>
            </a:endParaRPr>
          </a:p>
          <a:p>
            <a:pPr algn="just">
              <a:defRPr/>
            </a:pPr>
            <a:r>
              <a:rPr lang="es-MX" sz="1600" dirty="0">
                <a:latin typeface="+mn-lt"/>
              </a:rPr>
              <a:t>Elevación de los niveles de humedad en el suelo causados por fenómenos meteorológicos, que alcance su punto de saturación sin que se acumule una lámina de agua superficial visible.</a:t>
            </a:r>
            <a:endParaRPr lang="es-ES" sz="1600" dirty="0">
              <a:latin typeface="+mn-lt"/>
            </a:endParaRPr>
          </a:p>
        </p:txBody>
      </p:sp>
      <p:sp>
        <p:nvSpPr>
          <p:cNvPr id="28677" name="10 CuadroTexto"/>
          <p:cNvSpPr txBox="1">
            <a:spLocks noChangeArrowheads="1"/>
          </p:cNvSpPr>
          <p:nvPr/>
        </p:nvSpPr>
        <p:spPr bwMode="auto">
          <a:xfrm>
            <a:off x="581025" y="3143250"/>
            <a:ext cx="42783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Clorosis de hojas y tallos.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Marchitez.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Disminución en el crecimiento.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Pudrición de raíces.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Pudrición basal y/o ascendente en el</a:t>
            </a:r>
          </a:p>
          <a:p>
            <a:pPr marL="180975" indent="-180975" algn="just">
              <a:defRPr/>
            </a:pPr>
            <a:r>
              <a:rPr lang="es-MX" sz="1600" dirty="0">
                <a:latin typeface="Verdana" pitchFamily="34" charset="0"/>
              </a:rPr>
              <a:t>   tallo.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Muerte de planta.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Pudrición, desprendimiento y/o</a:t>
            </a:r>
          </a:p>
          <a:p>
            <a:pPr marL="180975" indent="-180975" algn="just">
              <a:defRPr/>
            </a:pPr>
            <a:r>
              <a:rPr lang="es-MX" sz="1600" dirty="0">
                <a:latin typeface="Verdana" pitchFamily="34" charset="0"/>
              </a:rPr>
              <a:t>   rajadura de los frutos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Germinación de grano.</a:t>
            </a:r>
            <a:endParaRPr lang="es-ES" sz="1600" dirty="0">
              <a:latin typeface="Verdana" pitchFamily="34" charset="0"/>
            </a:endParaRPr>
          </a:p>
        </p:txBody>
      </p:sp>
      <p:pic>
        <p:nvPicPr>
          <p:cNvPr id="7" name="6 Imagen" descr="DSC00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3284178" cy="3491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7654" name="Rectangle 1"/>
          <p:cNvSpPr>
            <a:spLocks noChangeArrowheads="1"/>
          </p:cNvSpPr>
          <p:nvPr/>
        </p:nvSpPr>
        <p:spPr bwMode="auto">
          <a:xfrm>
            <a:off x="500063" y="1428750"/>
            <a:ext cx="81438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s-MX" sz="1600" b="1" dirty="0">
                <a:latin typeface="+mn-lt"/>
                <a:ea typeface="Calibri" pitchFamily="34" charset="0"/>
                <a:cs typeface="Arial" charset="0"/>
              </a:rPr>
              <a:t>Inundación.- </a:t>
            </a:r>
          </a:p>
          <a:p>
            <a:pPr>
              <a:defRPr/>
            </a:pPr>
            <a:endParaRPr lang="es-MX" sz="1600" b="1" dirty="0">
              <a:latin typeface="+mn-lt"/>
              <a:ea typeface="Calibri" pitchFamily="34" charset="0"/>
              <a:cs typeface="Arial" charset="0"/>
            </a:endParaRPr>
          </a:p>
          <a:p>
            <a:pPr algn="just">
              <a:defRPr/>
            </a:pPr>
            <a:r>
              <a:rPr lang="es-MX" sz="1600" dirty="0">
                <a:latin typeface="+mn-lt"/>
                <a:ea typeface="Calibri" pitchFamily="34" charset="0"/>
                <a:cs typeface="Arial" charset="0"/>
              </a:rPr>
              <a:t>Cubrimiento temporal del suelo por una lámina visible de agua proveniente de lluvia o por desbordamiento y/o rotura de cuerpos para la conducción o almacenamiento de agua.</a:t>
            </a:r>
          </a:p>
          <a:p>
            <a:pPr algn="just">
              <a:defRPr/>
            </a:pPr>
            <a:endParaRPr lang="es-MX" sz="1600" dirty="0">
              <a:latin typeface="+mn-lt"/>
              <a:ea typeface="Calibri" pitchFamily="34" charset="0"/>
              <a:cs typeface="Arial" charset="0"/>
            </a:endParaRPr>
          </a:p>
        </p:txBody>
      </p:sp>
      <p:sp>
        <p:nvSpPr>
          <p:cNvPr id="29701" name="10 CuadroTexto"/>
          <p:cNvSpPr txBox="1">
            <a:spLocks noChangeArrowheads="1"/>
          </p:cNvSpPr>
          <p:nvPr/>
        </p:nvSpPr>
        <p:spPr bwMode="auto">
          <a:xfrm>
            <a:off x="500063" y="3214688"/>
            <a:ext cx="3856037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  <a:ea typeface="Calibri" pitchFamily="34" charset="0"/>
                <a:cs typeface="Arial" charset="0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  <a:ea typeface="Calibri" pitchFamily="34" charset="0"/>
              <a:cs typeface="Arial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Clorosis de hojas y tallo.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Marchitez.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Desarraigo y arrastre de plantas.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Pudrición de raíces.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Pudrición basal y/o ascendente en el tallo.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Muerte de la planta.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  <a:ea typeface="Calibri" pitchFamily="34" charset="0"/>
                <a:cs typeface="Arial" charset="0"/>
              </a:rPr>
              <a:t>Pudrición, desprendimiento y/o   rajadura de frutos.</a:t>
            </a:r>
            <a:endParaRPr lang="es-ES" sz="1600" dirty="0">
              <a:latin typeface="Verdana" pitchFamily="34" charset="0"/>
              <a:ea typeface="Calibri" pitchFamily="34" charset="0"/>
              <a:cs typeface="Arial" charset="0"/>
            </a:endParaRPr>
          </a:p>
        </p:txBody>
      </p:sp>
      <p:sp>
        <p:nvSpPr>
          <p:cNvPr id="8197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12713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29703" name="Picture 7" descr="C:\Documents and Settings\jgarcia\Mis documentos\Mis imágenes\Inundación Campesinos Unidos\S630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868863"/>
            <a:ext cx="2447925" cy="18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1300"/>
            <a:ext cx="3292475" cy="211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19" name="8 CuadroTexto"/>
          <p:cNvSpPr txBox="1">
            <a:spLocks noChangeArrowheads="1"/>
          </p:cNvSpPr>
          <p:nvPr/>
        </p:nvSpPr>
        <p:spPr bwMode="auto">
          <a:xfrm>
            <a:off x="714375" y="47148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132138" y="1563688"/>
            <a:ext cx="56546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Helada.- </a:t>
            </a:r>
          </a:p>
          <a:p>
            <a:pPr algn="just">
              <a:defRPr/>
            </a:pPr>
            <a:endParaRPr lang="es-MX" sz="1600" b="1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dirty="0">
                <a:latin typeface="Verdana" pitchFamily="34" charset="0"/>
              </a:rPr>
              <a:t>Temperaturas iguales o menores al punto de congelación del agua.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algn="just">
              <a:defRPr/>
            </a:pPr>
            <a:r>
              <a:rPr lang="es-MX" sz="1600" b="1" dirty="0">
                <a:latin typeface="Verdana" pitchFamily="34" charset="0"/>
              </a:rPr>
              <a:t>Efectos causados:</a:t>
            </a:r>
          </a:p>
          <a:p>
            <a:pPr algn="just">
              <a:defRPr/>
            </a:pPr>
            <a:endParaRPr lang="es-MX" sz="1600" dirty="0">
              <a:latin typeface="Verdana" pitchFamily="34" charset="0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Muerte celular.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Marchitez.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Hojas con puntas y bordes deshidratados.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Órganos reproductores deshidratados.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Granos chupados.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Flacidez de frutos.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Verdana" pitchFamily="34" charset="0"/>
              </a:rPr>
              <a:t>Muerte de la planta.</a:t>
            </a:r>
          </a:p>
        </p:txBody>
      </p:sp>
      <p:sp>
        <p:nvSpPr>
          <p:cNvPr id="9221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pic>
        <p:nvPicPr>
          <p:cNvPr id="30726" name="Picture 12" descr="DSC024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575175"/>
            <a:ext cx="2387600" cy="1784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7" name="Picture 10" descr="C:\Users\ffelix.AGRODOM\Pictures\Cultivo Cebada-Tlaxcala-Puebla-2011\DSC00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324350"/>
            <a:ext cx="2771775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8" name="Picture 8" descr="C:\Users\ffelix.AGRODOM\Pictures\Maiz-Mango heladas feb-2011\DSC02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9388"/>
            <a:ext cx="2363788" cy="287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CuadroTexto"/>
          <p:cNvSpPr txBox="1">
            <a:spLocks noChangeArrowheads="1"/>
          </p:cNvSpPr>
          <p:nvPr/>
        </p:nvSpPr>
        <p:spPr bwMode="auto">
          <a:xfrm>
            <a:off x="1428750" y="3500438"/>
            <a:ext cx="5143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0243" name="1 Título"/>
          <p:cNvSpPr>
            <a:spLocks noGrp="1"/>
          </p:cNvSpPr>
          <p:nvPr>
            <p:ph type="title" idx="4294967295"/>
          </p:nvPr>
        </p:nvSpPr>
        <p:spPr>
          <a:xfrm>
            <a:off x="2266950" y="103188"/>
            <a:ext cx="6121400" cy="352425"/>
          </a:xfrm>
        </p:spPr>
        <p:txBody>
          <a:bodyPr/>
          <a:lstStyle/>
          <a:p>
            <a:r>
              <a:rPr lang="es-MX" sz="2000" smtClean="0"/>
              <a:t>Sintomatología </a:t>
            </a:r>
            <a:endParaRPr lang="es-ES" sz="2000" smtClean="0"/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539750" y="1747838"/>
            <a:ext cx="381635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MX" sz="1600" b="1" dirty="0">
                <a:latin typeface="+mn-lt"/>
              </a:rPr>
              <a:t>Bajas temperaturas.-</a:t>
            </a:r>
            <a:r>
              <a:rPr lang="es-MX" sz="1600" dirty="0">
                <a:latin typeface="+mn-lt"/>
              </a:rPr>
              <a:t> </a:t>
            </a:r>
          </a:p>
          <a:p>
            <a:pPr algn="just">
              <a:defRPr/>
            </a:pPr>
            <a:endParaRPr lang="es-MX" sz="1600" dirty="0">
              <a:latin typeface="+mn-lt"/>
            </a:endParaRPr>
          </a:p>
          <a:p>
            <a:pPr>
              <a:defRPr/>
            </a:pPr>
            <a:endParaRPr lang="es-ES" sz="1600" dirty="0">
              <a:latin typeface="+mn-lt"/>
            </a:endParaRPr>
          </a:p>
          <a:p>
            <a:pPr algn="just">
              <a:defRPr/>
            </a:pPr>
            <a:r>
              <a:rPr lang="es-MX" sz="1600" dirty="0">
                <a:latin typeface="+mn-lt"/>
              </a:rPr>
              <a:t>Temperatura con o sin viento, inferior a la mínima tolerada por el cultivo y superior a la temperatura de congelación del agua.</a:t>
            </a:r>
          </a:p>
          <a:p>
            <a:pPr algn="just">
              <a:defRPr/>
            </a:pPr>
            <a:endParaRPr lang="es-MX" sz="1600" dirty="0">
              <a:latin typeface="+mn-lt"/>
            </a:endParaRPr>
          </a:p>
          <a:p>
            <a:pPr algn="just">
              <a:defRPr/>
            </a:pPr>
            <a:r>
              <a:rPr lang="es-MX" sz="1600" b="1" dirty="0">
                <a:latin typeface="+mn-lt"/>
              </a:rPr>
              <a:t>Efectos causados:</a:t>
            </a:r>
          </a:p>
          <a:p>
            <a:pPr algn="just">
              <a:defRPr/>
            </a:pPr>
            <a:endParaRPr lang="es-MX" sz="1600" b="1" dirty="0">
              <a:latin typeface="+mn-lt"/>
            </a:endParaRP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+mn-lt"/>
              </a:rPr>
              <a:t>Deshidratación de follaje.</a:t>
            </a:r>
          </a:p>
          <a:p>
            <a:pPr marL="180975" indent="-180975" algn="just">
              <a:buFontTx/>
              <a:buChar char="•"/>
              <a:defRPr/>
            </a:pPr>
            <a:r>
              <a:rPr lang="es-MX" sz="1600" dirty="0">
                <a:latin typeface="+mn-lt"/>
              </a:rPr>
              <a:t>Secamiento de órganos florales. </a:t>
            </a:r>
          </a:p>
          <a:p>
            <a:pPr>
              <a:defRPr/>
            </a:pPr>
            <a:r>
              <a:rPr lang="es-ES" sz="1600" dirty="0">
                <a:latin typeface="+mn-lt"/>
              </a:rPr>
              <a:t>	</a:t>
            </a:r>
          </a:p>
        </p:txBody>
      </p:sp>
      <p:pic>
        <p:nvPicPr>
          <p:cNvPr id="31750" name="Picture 9" descr="heladas,maíz,Carrizo2"/>
          <p:cNvPicPr>
            <a:picLocks noChangeAspect="1" noChangeArrowheads="1"/>
          </p:cNvPicPr>
          <p:nvPr/>
        </p:nvPicPr>
        <p:blipFill>
          <a:blip r:embed="rId3" cstate="print"/>
          <a:srcRect t="22528"/>
          <a:stretch>
            <a:fillRect/>
          </a:stretch>
        </p:blipFill>
        <p:spPr bwMode="auto">
          <a:xfrm>
            <a:off x="5004047" y="2280443"/>
            <a:ext cx="3529013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AGROASEMEX Sin placa gr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ROASEMEX Sin placa gr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ASEMEX Sin placa gr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ASEMEX Sin placa gr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12006</TotalTime>
  <Words>1260</Words>
  <Application>Microsoft Office PowerPoint</Application>
  <PresentationFormat>Presentación en pantalla (4:3)</PresentationFormat>
  <Paragraphs>371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Tema2</vt:lpstr>
      <vt:lpstr>Descripción de los riesgos en el seguro       agrícola y sintomatología en los cultivos</vt:lpstr>
      <vt:lpstr>Objetivo</vt:lpstr>
      <vt:lpstr>Descripción de los riesgos</vt:lpstr>
      <vt:lpstr>Descripción de los riesgos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  <vt:lpstr>Sintomatología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Aplicación del Programa de Apoyo a los Fondos de Aseguramiento Agropecuario</dc:title>
  <dc:creator>jlluhi</dc:creator>
  <cp:lastModifiedBy>mleon</cp:lastModifiedBy>
  <cp:revision>995</cp:revision>
  <dcterms:created xsi:type="dcterms:W3CDTF">2008-01-17T19:11:45Z</dcterms:created>
  <dcterms:modified xsi:type="dcterms:W3CDTF">2012-10-04T00:30:01Z</dcterms:modified>
</cp:coreProperties>
</file>