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3" r:id="rId3"/>
    <p:sldMasterId id="2147483718" r:id="rId4"/>
  </p:sldMasterIdLst>
  <p:notesMasterIdLst>
    <p:notesMasterId r:id="rId12"/>
  </p:notesMasterIdLst>
  <p:sldIdLst>
    <p:sldId id="273" r:id="rId5"/>
    <p:sldId id="280" r:id="rId6"/>
    <p:sldId id="275" r:id="rId7"/>
    <p:sldId id="279" r:id="rId8"/>
    <p:sldId id="276" r:id="rId9"/>
    <p:sldId id="281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FDBCF-F7C7-41FF-A42B-BF06D040E66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1955-CBCC-4793-91E1-633444F8FDC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38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9C27F-4F58-4370-9DBF-4C27CE35118B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3884259" y="8685509"/>
            <a:ext cx="2972209" cy="45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3927E6-1CDA-4AA9-9865-F71FD8DE8E12}" type="slidenum">
              <a:rPr lang="es-MX" sz="1200" smtClean="0">
                <a:solidFill>
                  <a:prstClr val="black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MX" sz="120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3884259" y="8685509"/>
            <a:ext cx="2972209" cy="45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3927E6-1CDA-4AA9-9865-F71FD8DE8E12}" type="slidenum">
              <a:rPr lang="es-MX" sz="1200" smtClean="0">
                <a:solidFill>
                  <a:prstClr val="black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MX" sz="120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93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57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39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6929438" y="2857500"/>
            <a:ext cx="2214562" cy="2143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79613" y="4968875"/>
            <a:ext cx="7164387" cy="1889125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11188" y="3384550"/>
            <a:ext cx="3635375" cy="1008063"/>
            <a:chOff x="0" y="0"/>
            <a:chExt cx="1247" cy="346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124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" name="Picture 10" descr="Logo Agro Vectore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91"/>
              <a:ext cx="10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4968875"/>
            <a:ext cx="1979613" cy="1889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877050" y="0"/>
            <a:ext cx="2266950" cy="2852738"/>
          </a:xfrm>
          <a:prstGeom prst="rect">
            <a:avLst/>
          </a:prstGeom>
          <a:solidFill>
            <a:srgbClr val="0054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6948488" cy="2852738"/>
          </a:xfrm>
          <a:prstGeom prst="rect">
            <a:avLst/>
          </a:prstGeom>
          <a:solidFill>
            <a:srgbClr val="5C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7" descr="escu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867025"/>
            <a:ext cx="18827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 userDrawn="1"/>
        </p:nvSpPr>
        <p:spPr>
          <a:xfrm>
            <a:off x="6929438" y="4572000"/>
            <a:ext cx="2214562" cy="400050"/>
          </a:xfrm>
          <a:prstGeom prst="rect">
            <a:avLst/>
          </a:prstGeom>
          <a:solidFill>
            <a:srgbClr val="34A2AF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FFFFFF"/>
                </a:solidFill>
              </a:rPr>
              <a:t>S H C P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5300663"/>
            <a:ext cx="6840538" cy="720725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6165850"/>
            <a:ext cx="6840538" cy="5762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rgbClr val="DDDDDD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4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107950" y="6381750"/>
            <a:ext cx="1727200" cy="360363"/>
          </a:xfrm>
        </p:spPr>
        <p:txBody>
          <a:bodyPr/>
          <a:lstStyle>
            <a:lvl1pPr>
              <a:defRPr sz="1000">
                <a:solidFill>
                  <a:srgbClr val="727F8E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Grp="1" noChangeArrowheads="1"/>
          </p:cNvSpPr>
          <p:nvPr userDrawn="1">
            <p:ph type="sldNum" sz="quarter" idx="11"/>
          </p:nvPr>
        </p:nvSpPr>
        <p:spPr>
          <a:xfrm>
            <a:off x="7092950" y="2276475"/>
            <a:ext cx="1943100" cy="476250"/>
          </a:xfrm>
        </p:spPr>
        <p:txBody>
          <a:bodyPr/>
          <a:lstStyle>
            <a:lvl1pPr algn="r">
              <a:defRPr sz="1200">
                <a:solidFill>
                  <a:srgbClr val="779DB5"/>
                </a:solidFill>
              </a:defRPr>
            </a:lvl1pPr>
          </a:lstStyle>
          <a:p>
            <a:pPr>
              <a:defRPr/>
            </a:pPr>
            <a:fld id="{BBEF507A-1AEC-469A-874D-05E4380E47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6" name="Rectangle 4"/>
          <p:cNvSpPr>
            <a:spLocks noGrp="1" noChangeArrowheads="1"/>
          </p:cNvSpPr>
          <p:nvPr userDrawn="1">
            <p:ph type="dt" sz="half" idx="12"/>
          </p:nvPr>
        </p:nvSpPr>
        <p:spPr>
          <a:xfrm>
            <a:off x="7092950" y="115888"/>
            <a:ext cx="1943100" cy="330200"/>
          </a:xfrm>
        </p:spPr>
        <p:txBody>
          <a:bodyPr/>
          <a:lstStyle>
            <a:lvl1pPr algn="r">
              <a:defRPr sz="1000">
                <a:solidFill>
                  <a:srgbClr val="779DB5"/>
                </a:solidFill>
                <a:latin typeface="+mj-lt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44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bg2">
                  <a:lumMod val="75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5A52-C5E2-4321-B389-83022F6C4302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95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4870-03E6-4E99-9F82-B4C61D64DEAD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05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35437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413702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596F-CD24-49EF-BB52-3F60D8B84FD9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60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14E09-9014-46DE-9549-58BE00F9141B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16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9908D-E612-4717-A7F7-4D6DD5B007B3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11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EE25-6190-4383-9D4B-321117F0F7DB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6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1A01-1EBF-46A1-B0D9-E559B630D0A4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64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308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9058-CC6F-4ECB-A39F-3B320953BD01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10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0664-6983-444F-8A07-6720848B9F07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84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23825"/>
            <a:ext cx="2105025" cy="57991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23825"/>
            <a:ext cx="6167437" cy="57991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A54F-98A1-46E4-93EE-4481800C89FC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47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23825"/>
            <a:ext cx="6121400" cy="352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95288" y="857232"/>
            <a:ext cx="8424862" cy="5357850"/>
          </a:xfrm>
        </p:spPr>
        <p:txBody>
          <a:bodyPr/>
          <a:lstStyle/>
          <a:p>
            <a:pPr lvl="0"/>
            <a:r>
              <a:rPr lang="es-ES" noProof="0" dirty="0" smtClean="0"/>
              <a:t>Haga clic en el icono para agregar una tabla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C5825-C377-4EFF-A57C-4A33DFB734FB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42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23825"/>
            <a:ext cx="6121400" cy="352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95288" y="785794"/>
            <a:ext cx="8424862" cy="5429288"/>
          </a:xfrm>
        </p:spPr>
        <p:txBody>
          <a:bodyPr/>
          <a:lstStyle/>
          <a:p>
            <a:pPr lvl="0"/>
            <a:r>
              <a:rPr lang="es-ES" noProof="0" dirty="0" smtClean="0"/>
              <a:t>Haga clic en el icono para agregar un gráfico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287F-A5E8-4D48-9834-C0FC2F296878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67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AzulMar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36688"/>
            <a:ext cx="61404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MX"/>
              <a:t>Haga clic para cambiar el estilo de título	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MX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993B8906-CF8A-45E9-9F7B-4E795963173D}" type="slidenum">
              <a:rPr lang="es-MX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34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357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9372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137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30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056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42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47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173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6391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627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81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81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19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274638"/>
            <a:ext cx="6337300" cy="777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24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24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522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982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274638"/>
            <a:ext cx="6337300" cy="7778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24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33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756025"/>
            <a:ext cx="4038600" cy="2336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087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9438" y="2857500"/>
            <a:ext cx="2214562" cy="2143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79613" y="4968875"/>
            <a:ext cx="7164387" cy="1889125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11188" y="3384550"/>
            <a:ext cx="3635375" cy="1008063"/>
            <a:chOff x="0" y="0"/>
            <a:chExt cx="1247" cy="346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124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" name="Picture 10" descr="Logo Agro Vectore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91"/>
              <a:ext cx="10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4968875"/>
            <a:ext cx="1979613" cy="1889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877050" y="0"/>
            <a:ext cx="2266950" cy="2852738"/>
          </a:xfrm>
          <a:prstGeom prst="rect">
            <a:avLst/>
          </a:prstGeom>
          <a:solidFill>
            <a:srgbClr val="0054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6948488" cy="2852738"/>
          </a:xfrm>
          <a:prstGeom prst="rect">
            <a:avLst/>
          </a:prstGeom>
          <a:solidFill>
            <a:srgbClr val="5C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7" descr="escu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867025"/>
            <a:ext cx="18827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929438" y="4572000"/>
            <a:ext cx="2214562" cy="400050"/>
          </a:xfrm>
          <a:prstGeom prst="rect">
            <a:avLst/>
          </a:prstGeom>
          <a:solidFill>
            <a:srgbClr val="34A2AF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FFFFFF"/>
                </a:solidFill>
              </a:rPr>
              <a:t>S H C P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5300663"/>
            <a:ext cx="6840538" cy="720725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6165850"/>
            <a:ext cx="6840538" cy="5762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rgbClr val="DDDDDD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" y="6381750"/>
            <a:ext cx="1727200" cy="360363"/>
          </a:xfrm>
        </p:spPr>
        <p:txBody>
          <a:bodyPr/>
          <a:lstStyle>
            <a:lvl1pPr>
              <a:defRPr sz="1000">
                <a:solidFill>
                  <a:srgbClr val="727F8E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2950" y="2276475"/>
            <a:ext cx="1943100" cy="476250"/>
          </a:xfrm>
        </p:spPr>
        <p:txBody>
          <a:bodyPr/>
          <a:lstStyle>
            <a:lvl1pPr algn="r">
              <a:defRPr sz="1200">
                <a:solidFill>
                  <a:srgbClr val="779DB5"/>
                </a:solidFill>
              </a:defRPr>
            </a:lvl1pPr>
          </a:lstStyle>
          <a:p>
            <a:pPr>
              <a:defRPr/>
            </a:pPr>
            <a:fld id="{5B340635-04D9-4CB9-AD62-1CCA44A24F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092950" y="115888"/>
            <a:ext cx="1943100" cy="330200"/>
          </a:xfrm>
        </p:spPr>
        <p:txBody>
          <a:bodyPr/>
          <a:lstStyle>
            <a:lvl1pPr algn="r">
              <a:defRPr sz="1000">
                <a:solidFill>
                  <a:srgbClr val="779DB5"/>
                </a:solidFill>
                <a:latin typeface="+mj-lt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57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927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bg2">
                  <a:lumMod val="75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43E1-1A72-498A-9EA7-ADDFA2DA7652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273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2E9C8-AFDE-49FF-8535-B1BAAE1545E0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020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35437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413702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1002-107D-4146-A95C-C28DD1345A8F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22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89CA-0A53-4A2E-833F-E4508D2977B7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097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4C15-A4E5-49C5-8DBA-B1001BE1C93A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094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DE1E-D04E-4E09-830E-B406DE5FA230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868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FDD8-AF5A-451E-A778-ECF394155ADF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797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74B5-06E8-45EE-813D-0F45958C81C7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202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346E-EE93-46FF-A43F-165020D0B6C7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985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23825"/>
            <a:ext cx="2105025" cy="57991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23825"/>
            <a:ext cx="6167437" cy="57991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8EA6-5DF3-4088-BA45-047F9F300529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7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0298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23825"/>
            <a:ext cx="6121400" cy="352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95288" y="857232"/>
            <a:ext cx="8424862" cy="5357850"/>
          </a:xfrm>
        </p:spPr>
        <p:txBody>
          <a:bodyPr/>
          <a:lstStyle/>
          <a:p>
            <a:pPr lvl="0"/>
            <a:r>
              <a:rPr lang="es-ES" noProof="0" dirty="0" smtClean="0"/>
              <a:t>Haga clic en el icono para agregar una tabla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5DB1-4DC1-4825-BC2F-7407966F062A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539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23825"/>
            <a:ext cx="6121400" cy="352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95288" y="785794"/>
            <a:ext cx="8424862" cy="5429288"/>
          </a:xfrm>
        </p:spPr>
        <p:txBody>
          <a:bodyPr/>
          <a:lstStyle/>
          <a:p>
            <a:pPr lvl="0"/>
            <a:r>
              <a:rPr lang="es-ES" noProof="0" dirty="0" smtClean="0"/>
              <a:t>Haga clic en el icono para agregar un gráfico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6F2E-D46A-436A-87EE-C222E253DB31}" type="slidenum">
              <a:rPr lang="es-ES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574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65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77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75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66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52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9DBE-4C8E-4636-BAB5-C9678A9F6344}" type="datetimeFigureOut">
              <a:rPr lang="es-MX" smtClean="0"/>
              <a:pPr/>
              <a:t>03/10/2012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A8BF-7B80-4D37-98A6-F4F092627C4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47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42486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237288"/>
            <a:ext cx="7489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F5F5F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57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3F44A-A0C5-4894-9A5C-BEA378EDFCAE}" type="slidenum">
              <a:rPr lang="es-E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533400"/>
            <a:ext cx="8388350" cy="215900"/>
          </a:xfrm>
          <a:prstGeom prst="rect">
            <a:avLst/>
          </a:prstGeom>
          <a:solidFill>
            <a:srgbClr val="3737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6408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123825"/>
            <a:ext cx="612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542925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DDDD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grpSp>
        <p:nvGrpSpPr>
          <p:cNvPr id="1033" name="Group 15"/>
          <p:cNvGrpSpPr>
            <a:grpSpLocks/>
          </p:cNvGrpSpPr>
          <p:nvPr/>
        </p:nvGrpSpPr>
        <p:grpSpPr bwMode="auto">
          <a:xfrm>
            <a:off x="0" y="0"/>
            <a:ext cx="1979613" cy="549275"/>
            <a:chOff x="0" y="0"/>
            <a:chExt cx="1247" cy="346"/>
          </a:xfrm>
        </p:grpSpPr>
        <p:sp>
          <p:nvSpPr>
            <p:cNvPr id="3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4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038" name="Picture 7" descr="Logo Agro Vectores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91"/>
              <a:ext cx="10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" name="16 Grupo"/>
          <p:cNvGrpSpPr>
            <a:grpSpLocks/>
          </p:cNvGrpSpPr>
          <p:nvPr userDrawn="1"/>
        </p:nvGrpSpPr>
        <p:grpSpPr bwMode="auto">
          <a:xfrm>
            <a:off x="8389938" y="0"/>
            <a:ext cx="754062" cy="754063"/>
            <a:chOff x="7073116" y="2816225"/>
            <a:chExt cx="1951037" cy="2141546"/>
          </a:xfrm>
        </p:grpSpPr>
        <p:pic>
          <p:nvPicPr>
            <p:cNvPr id="1035" name="Picture 7" descr="escud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116" y="2816225"/>
              <a:ext cx="1951037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3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84" y="4508508"/>
              <a:ext cx="1943100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27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4F9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9DB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Verdana" pitchFamily="34" charset="0"/>
        <a:buAutoNum type="arabicPeriod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AutoShape 2"/>
          <p:cNvSpPr>
            <a:spLocks noChangeArrowheads="1"/>
          </p:cNvSpPr>
          <p:nvPr/>
        </p:nvSpPr>
        <p:spPr bwMode="auto">
          <a:xfrm>
            <a:off x="609600" y="1063625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8275" name="Line 3"/>
          <p:cNvSpPr>
            <a:spLocks noChangeShapeType="1"/>
          </p:cNvSpPr>
          <p:nvPr userDrawn="1"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s-ES" sz="2800">
              <a:solidFill>
                <a:srgbClr val="000000"/>
              </a:solidFill>
            </a:endParaRPr>
          </a:p>
        </p:txBody>
      </p:sp>
      <p:pic>
        <p:nvPicPr>
          <p:cNvPr id="1028" name="Picture 8" descr="Logo AzulMarin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2016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6337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4026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o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o"/>
        <a:defRPr sz="21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42486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237288"/>
            <a:ext cx="7489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F5F5F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57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6E93C-91CB-4C63-846C-D7E7E32897A9}" type="slidenum">
              <a:rPr lang="es-E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0808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533400"/>
            <a:ext cx="8388350" cy="215900"/>
          </a:xfrm>
          <a:prstGeom prst="rect">
            <a:avLst/>
          </a:prstGeom>
          <a:solidFill>
            <a:srgbClr val="3737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6408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123825"/>
            <a:ext cx="612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542925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DDDD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grpSp>
        <p:nvGrpSpPr>
          <p:cNvPr id="1033" name="Group 15"/>
          <p:cNvGrpSpPr>
            <a:grpSpLocks/>
          </p:cNvGrpSpPr>
          <p:nvPr/>
        </p:nvGrpSpPr>
        <p:grpSpPr bwMode="auto">
          <a:xfrm>
            <a:off x="0" y="0"/>
            <a:ext cx="1979613" cy="549275"/>
            <a:chOff x="0" y="0"/>
            <a:chExt cx="1247" cy="346"/>
          </a:xfrm>
        </p:grpSpPr>
        <p:sp>
          <p:nvSpPr>
            <p:cNvPr id="3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4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038" name="Picture 7" descr="Logo Agro Vectores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91"/>
              <a:ext cx="10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" name="16 Grupo"/>
          <p:cNvGrpSpPr>
            <a:grpSpLocks/>
          </p:cNvGrpSpPr>
          <p:nvPr/>
        </p:nvGrpSpPr>
        <p:grpSpPr bwMode="auto">
          <a:xfrm>
            <a:off x="8389938" y="0"/>
            <a:ext cx="754062" cy="754063"/>
            <a:chOff x="7073116" y="2816225"/>
            <a:chExt cx="1951037" cy="2141546"/>
          </a:xfrm>
        </p:grpSpPr>
        <p:pic>
          <p:nvPicPr>
            <p:cNvPr id="1035" name="Picture 7" descr="escudo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116" y="2816225"/>
              <a:ext cx="1951037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3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84" y="4508508"/>
              <a:ext cx="1943100" cy="44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11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4F9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9DB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Verdana" pitchFamily="34" charset="0"/>
        <a:buAutoNum type="arabicPeriod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://images.google.com.mx/imgres?imgurl=http://www.inforiesgos.es/ficheros_comunes/inundaciones_y_sequias/imagenes/Inundacion_Axo1987_riberaBajaJucar.jpg&amp;imgrefurl=http://www.inforiesgos.es/es/riesgos/naturales/inundaciones/&amp;h=257&amp;w=444&amp;sz=172&amp;hl=es&amp;start=16&amp;um=1&amp;tbnid=-Uji1QlOZ_x0LM:&amp;tbnh=74&amp;tbnw=127&amp;prev=/images?q=inundacion&amp;um=1&amp;hl=es&amp;sa=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4 Título"/>
          <p:cNvSpPr>
            <a:spLocks noGrp="1"/>
          </p:cNvSpPr>
          <p:nvPr>
            <p:ph type="ctrTitle"/>
          </p:nvPr>
        </p:nvSpPr>
        <p:spPr>
          <a:xfrm>
            <a:off x="5077072" y="5300663"/>
            <a:ext cx="3815408" cy="720725"/>
          </a:xfrm>
        </p:spPr>
        <p:txBody>
          <a:bodyPr/>
          <a:lstStyle/>
          <a:p>
            <a:pPr algn="l"/>
            <a:r>
              <a:rPr lang="es-MX" sz="2400" dirty="0" smtClean="0"/>
              <a:t>Cobertura de riesgos</a:t>
            </a:r>
            <a:endParaRPr lang="es-ES" sz="2400" dirty="0" smtClean="0"/>
          </a:p>
        </p:txBody>
      </p:sp>
      <p:sp>
        <p:nvSpPr>
          <p:cNvPr id="17410" name="5 Subtítulo"/>
          <p:cNvSpPr>
            <a:spLocks noGrp="1"/>
          </p:cNvSpPr>
          <p:nvPr>
            <p:ph type="subTitle" idx="1"/>
          </p:nvPr>
        </p:nvSpPr>
        <p:spPr>
          <a:xfrm>
            <a:off x="1979712" y="6093296"/>
            <a:ext cx="6840538" cy="576263"/>
          </a:xfrm>
        </p:spPr>
        <p:txBody>
          <a:bodyPr/>
          <a:lstStyle/>
          <a:p>
            <a:r>
              <a:rPr lang="es-MX" sz="1800" dirty="0" smtClean="0"/>
              <a:t>La Paz, Bolivia. </a:t>
            </a:r>
            <a:r>
              <a:rPr lang="es-MX" sz="1800" smtClean="0"/>
              <a:t>Octubre </a:t>
            </a:r>
            <a:r>
              <a:rPr lang="es-MX" sz="1800" dirty="0" smtClean="0"/>
              <a:t>2012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21584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024" y="124247"/>
            <a:ext cx="6121400" cy="352425"/>
          </a:xfrm>
        </p:spPr>
        <p:txBody>
          <a:bodyPr/>
          <a:lstStyle/>
          <a:p>
            <a:r>
              <a:rPr lang="es-MX" sz="2000" dirty="0" smtClean="0"/>
              <a:t>Objetivo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408" y="1268413"/>
            <a:ext cx="6192936" cy="4654550"/>
          </a:xfrm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just"/>
            <a:r>
              <a:rPr lang="es-MX" sz="1800" dirty="0" smtClean="0"/>
              <a:t>Al concluir el tema, los integrantes conocerán las diferentes coberturas de riesgo en el seguro agrícola. </a:t>
            </a:r>
            <a:endParaRPr lang="es-MX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garcia\Mis documentos\DIREVALSIN\DIREVALSIN\JUANEGA\Muy bien\NASApix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15" y="4451532"/>
            <a:ext cx="3507401" cy="1974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56138" y="66396"/>
            <a:ext cx="6121400" cy="352425"/>
          </a:xfrm>
        </p:spPr>
        <p:txBody>
          <a:bodyPr/>
          <a:lstStyle/>
          <a:p>
            <a:pPr eaLnBrk="1" hangingPunct="1"/>
            <a:r>
              <a:rPr lang="es-MX" sz="2000" dirty="0" smtClean="0"/>
              <a:t>Definición</a:t>
            </a:r>
            <a:endParaRPr lang="es-ES" sz="2000" dirty="0" smtClean="0"/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269554"/>
            <a:ext cx="8215312" cy="2303462"/>
          </a:xfrm>
        </p:spPr>
        <p:txBody>
          <a:bodyPr/>
          <a:lstStyle/>
          <a:p>
            <a:pPr marL="719138" lvl="1" indent="-3603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 dirty="0" smtClean="0"/>
              <a:t>Riesgo</a:t>
            </a:r>
          </a:p>
          <a:p>
            <a:pPr eaLnBrk="1" hangingPunct="1">
              <a:buFont typeface="Wingdings" pitchFamily="2" charset="2"/>
              <a:buNone/>
            </a:pPr>
            <a:endParaRPr lang="es-ES" sz="1800" dirty="0" smtClean="0"/>
          </a:p>
          <a:p>
            <a:pPr marL="363538" lvl="2" indent="-58738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s-MX" sz="1800" b="1" dirty="0" smtClean="0"/>
              <a:t> </a:t>
            </a:r>
            <a:r>
              <a:rPr lang="es-MX" sz="1800" dirty="0" smtClean="0"/>
              <a:t>En el sector agropecuario se define como la </a:t>
            </a:r>
            <a:r>
              <a:rPr lang="es-MX" sz="1800" b="1" dirty="0" smtClean="0"/>
              <a:t>posibilidad de ocurrencia por azar de un evento </a:t>
            </a:r>
            <a:r>
              <a:rPr lang="es-MX" sz="1800" dirty="0" smtClean="0"/>
              <a:t>que origine un siniestro el cual produce una necesidad económica. En general es la pérdida potencial inesperada, ocasionada por un evento adverso. Tiene un significado negativo relacionado con peligro o daño, sin embargo, es inevitable al realizar cualquier negocio. </a:t>
            </a:r>
            <a:endParaRPr lang="es-ES" sz="1800" dirty="0" smtClean="0"/>
          </a:p>
          <a:p>
            <a:pPr lvl="1" algn="just" eaLnBrk="1" hangingPunct="1">
              <a:buFont typeface="Wingdings" pitchFamily="2" charset="2"/>
              <a:buNone/>
            </a:pPr>
            <a:endParaRPr lang="es-MX" sz="1600" b="1" dirty="0" smtClean="0"/>
          </a:p>
          <a:p>
            <a:pPr lvl="1" algn="just" eaLnBrk="1" hangingPunct="1">
              <a:buFont typeface="Wingdings" pitchFamily="2" charset="2"/>
              <a:buNone/>
            </a:pPr>
            <a:endParaRPr lang="es-MX" sz="1600" dirty="0" smtClean="0"/>
          </a:p>
          <a:p>
            <a:pPr lvl="1" algn="just" eaLnBrk="1" hangingPunct="1">
              <a:buFont typeface="Wingdings" pitchFamily="2" charset="2"/>
              <a:buNone/>
            </a:pPr>
            <a:r>
              <a:rPr lang="es-MX" sz="1600" dirty="0" smtClean="0"/>
              <a:t>			</a:t>
            </a:r>
          </a:p>
          <a:p>
            <a:pPr marL="363538" lvl="2" indent="-58738" algn="just" eaLnBrk="1" hangingPunct="1">
              <a:buFont typeface="Wingdings" pitchFamily="2" charset="2"/>
              <a:buNone/>
            </a:pPr>
            <a:r>
              <a:rPr lang="es-MX" sz="1600" dirty="0" smtClean="0"/>
              <a:t> </a:t>
            </a:r>
            <a:endParaRPr lang="es-ES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51532"/>
            <a:ext cx="30963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55873" y="101523"/>
            <a:ext cx="6121400" cy="352425"/>
          </a:xfrm>
        </p:spPr>
        <p:txBody>
          <a:bodyPr/>
          <a:lstStyle/>
          <a:p>
            <a:pPr eaLnBrk="1" hangingPunct="1"/>
            <a:r>
              <a:rPr lang="es-MX" sz="2000" dirty="0" smtClean="0"/>
              <a:t>Cobertura de riesgos</a:t>
            </a:r>
            <a:endParaRPr lang="es-ES" sz="2000" dirty="0" smtClean="0"/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68134" y="1124744"/>
            <a:ext cx="8215312" cy="5471814"/>
          </a:xfrm>
        </p:spPr>
        <p:txBody>
          <a:bodyPr/>
          <a:lstStyle/>
          <a:p>
            <a:pPr indent="14288">
              <a:buNone/>
            </a:pPr>
            <a:r>
              <a:rPr lang="es-MX" sz="1600" dirty="0" smtClean="0"/>
              <a:t>Se podrán  establecer </a:t>
            </a:r>
            <a:r>
              <a:rPr lang="es-MX" sz="1600" b="1" dirty="0" smtClean="0"/>
              <a:t>esquemas de operación </a:t>
            </a:r>
            <a:r>
              <a:rPr lang="es-MX" sz="1600" dirty="0" smtClean="0"/>
              <a:t>acorde a las necesidades de cada zona agrícola con </a:t>
            </a:r>
            <a:r>
              <a:rPr lang="es-MX" sz="1600" b="1" dirty="0" smtClean="0"/>
              <a:t>coberturas de riesgos de forma individual o combinados.</a:t>
            </a:r>
            <a:endParaRPr lang="es-MX" sz="1600" dirty="0" smtClean="0"/>
          </a:p>
          <a:p>
            <a:endParaRPr lang="es-MX" sz="1600" b="1" dirty="0" smtClean="0"/>
          </a:p>
          <a:p>
            <a:pPr marL="0" indent="0">
              <a:buNone/>
            </a:pPr>
            <a:r>
              <a:rPr lang="es-MX" sz="1600" b="1" dirty="0" smtClean="0"/>
              <a:t>      Riesgos climatológicos                                                                                                                                                                                      </a:t>
            </a:r>
          </a:p>
          <a:p>
            <a:endParaRPr lang="es-MX" sz="1600" b="1" dirty="0"/>
          </a:p>
          <a:p>
            <a:endParaRPr lang="es-MX" sz="1600" b="1" dirty="0" smtClean="0"/>
          </a:p>
          <a:p>
            <a:pPr>
              <a:buNone/>
            </a:pPr>
            <a:r>
              <a:rPr lang="es-MX" sz="1600" b="1" dirty="0" smtClean="0"/>
              <a:t>                                              </a:t>
            </a:r>
          </a:p>
          <a:p>
            <a:pPr lvl="1" algn="just" eaLnBrk="1" hangingPunct="1">
              <a:buNone/>
            </a:pPr>
            <a:r>
              <a:rPr lang="es-MX" sz="1600" b="1" dirty="0" smtClean="0"/>
              <a:t>                                              Riesgos biológicos</a:t>
            </a:r>
          </a:p>
          <a:p>
            <a:pPr lvl="1" algn="just" eaLnBrk="1" hangingPunct="1">
              <a:buNone/>
            </a:pPr>
            <a:endParaRPr lang="es-MX" sz="1600" b="1" dirty="0" smtClean="0"/>
          </a:p>
          <a:p>
            <a:pPr lvl="1" algn="just" eaLnBrk="1" hangingPunct="1">
              <a:buNone/>
            </a:pPr>
            <a:r>
              <a:rPr lang="es-MX" sz="1600" b="1" dirty="0" smtClean="0"/>
              <a:t>		</a:t>
            </a:r>
          </a:p>
          <a:p>
            <a:pPr lvl="1" algn="just" eaLnBrk="1" hangingPunct="1">
              <a:buNone/>
            </a:pPr>
            <a:endParaRPr lang="es-MX" sz="1600" b="1" dirty="0"/>
          </a:p>
          <a:p>
            <a:pPr lvl="1" algn="just" eaLnBrk="1" hangingPunct="1">
              <a:buNone/>
            </a:pPr>
            <a:endParaRPr lang="es-MX" sz="1600" b="1" dirty="0" smtClean="0"/>
          </a:p>
          <a:p>
            <a:pPr lvl="1" algn="just" eaLnBrk="1" hangingPunct="1">
              <a:buNone/>
            </a:pPr>
            <a:endParaRPr lang="es-MX" sz="1600" b="1" dirty="0"/>
          </a:p>
          <a:p>
            <a:pPr lvl="1" algn="just" eaLnBrk="1" hangingPunct="1">
              <a:buNone/>
            </a:pPr>
            <a:endParaRPr lang="es-MX" sz="1600" b="1" dirty="0" smtClean="0"/>
          </a:p>
          <a:p>
            <a:pPr lvl="1" algn="just" eaLnBrk="1" hangingPunct="1">
              <a:buNone/>
            </a:pPr>
            <a:r>
              <a:rPr lang="es-MX" sz="1600" b="1" dirty="0" smtClean="0"/>
              <a:t>Riesgos relacionados                                      </a:t>
            </a:r>
          </a:p>
          <a:p>
            <a:pPr lvl="1" algn="just" eaLnBrk="1" hangingPunct="1">
              <a:buNone/>
            </a:pPr>
            <a:r>
              <a:rPr lang="es-MX" sz="1600" b="1" dirty="0" smtClean="0"/>
              <a:t>con la siembra y </a:t>
            </a:r>
            <a:endParaRPr lang="es-MX" sz="1600" b="1" dirty="0"/>
          </a:p>
          <a:p>
            <a:pPr lvl="1" algn="just" eaLnBrk="1" hangingPunct="1">
              <a:buNone/>
            </a:pPr>
            <a:r>
              <a:rPr lang="es-MX" sz="1600" b="1" dirty="0" smtClean="0"/>
              <a:t>nacencia</a:t>
            </a:r>
          </a:p>
        </p:txBody>
      </p:sp>
      <p:pic>
        <p:nvPicPr>
          <p:cNvPr id="7" name="Picture 8" descr="http://www.agricomseeds.net/images/plagas/big/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22" y="2671369"/>
            <a:ext cx="2262510" cy="2314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11" y="4797152"/>
            <a:ext cx="2634271" cy="1643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oto03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7" y="2780928"/>
            <a:ext cx="2664296" cy="220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4572000" y="116632"/>
            <a:ext cx="379132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r>
              <a:rPr lang="es-MX" sz="2000" b="1" dirty="0">
                <a:solidFill>
                  <a:schemeClr val="bg1"/>
                </a:solidFill>
                <a:latin typeface="Verdana" pitchFamily="34" charset="0"/>
              </a:rPr>
              <a:t>Cobertura de riesgos</a:t>
            </a: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439510" y="1441470"/>
            <a:ext cx="8247831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342900" indent="-342900" defTabSz="762000" eaLnBrk="0" hangingPunct="0">
              <a:buFont typeface="+mj-lt"/>
              <a:buAutoNum type="arabicPeriod"/>
            </a:pPr>
            <a:r>
              <a:rPr lang="es-ES_tradnl" sz="1600" b="1" dirty="0" smtClean="0">
                <a:solidFill>
                  <a:schemeClr val="tx2"/>
                </a:solidFill>
                <a:latin typeface="Verdana" pitchFamily="34" charset="0"/>
              </a:rPr>
              <a:t>Riesgos climatológicos</a:t>
            </a:r>
          </a:p>
          <a:p>
            <a:pPr marL="342900" indent="-342900" defTabSz="762000" eaLnBrk="0" hangingPunct="0">
              <a:buFont typeface="+mj-lt"/>
              <a:buAutoNum type="arabicPeriod"/>
            </a:pPr>
            <a:endParaRPr lang="es-ES_tradnl" sz="16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342900" indent="-342900" defTabSz="762000" eaLnBrk="0" hangingPunct="0">
              <a:buFont typeface="+mj-lt"/>
              <a:buAutoNum type="arabicPeriod"/>
            </a:pPr>
            <a:r>
              <a:rPr lang="es-ES_tradnl" sz="1600" b="1" dirty="0" smtClean="0">
                <a:solidFill>
                  <a:schemeClr val="tx2"/>
                </a:solidFill>
                <a:latin typeface="Verdana" pitchFamily="34" charset="0"/>
              </a:rPr>
              <a:t>Riesgos climatológicos + biológicos</a:t>
            </a:r>
          </a:p>
          <a:p>
            <a:pPr marL="342900" indent="-342900" defTabSz="762000" eaLnBrk="0" hangingPunct="0">
              <a:buFont typeface="+mj-lt"/>
              <a:buAutoNum type="arabicPeriod"/>
            </a:pPr>
            <a:endParaRPr lang="es-ES_tradnl" sz="16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342900" indent="-342900" defTabSz="762000" eaLnBrk="0" hangingPunct="0">
              <a:buFont typeface="+mj-lt"/>
              <a:buAutoNum type="arabicPeriod"/>
            </a:pPr>
            <a:r>
              <a:rPr lang="es-ES_tradnl" sz="1600" b="1" dirty="0" smtClean="0">
                <a:solidFill>
                  <a:schemeClr val="tx2"/>
                </a:solidFill>
                <a:latin typeface="Verdana" pitchFamily="34" charset="0"/>
              </a:rPr>
              <a:t>Riesgos específicos (individuales) </a:t>
            </a:r>
          </a:p>
          <a:p>
            <a:pPr defTabSz="762000" eaLnBrk="0" hangingPunct="0"/>
            <a:r>
              <a:rPr lang="es-ES_tradnl" sz="16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S_tradnl" sz="1600" b="1" dirty="0" smtClean="0">
                <a:solidFill>
                  <a:schemeClr val="tx2"/>
                </a:solidFill>
                <a:latin typeface="Verdana" pitchFamily="34" charset="0"/>
              </a:rPr>
              <a:t>     </a:t>
            </a:r>
          </a:p>
          <a:p>
            <a:pPr defTabSz="762000" eaLnBrk="0" hangingPunct="0"/>
            <a:r>
              <a:rPr lang="es-ES_tradnl" sz="1600" b="1" dirty="0" smtClean="0">
                <a:solidFill>
                  <a:schemeClr val="tx2"/>
                </a:solidFill>
                <a:latin typeface="Verdana" pitchFamily="34" charset="0"/>
              </a:rPr>
              <a:t>     </a:t>
            </a:r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Por similitud de síntomas en los cultivos se contratan asociados:</a:t>
            </a:r>
          </a:p>
          <a:p>
            <a:pPr defTabSz="762000" eaLnBrk="0" hangingPunct="0"/>
            <a:r>
              <a:rPr lang="es-ES_tradnl" sz="16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 </a:t>
            </a:r>
          </a:p>
          <a:p>
            <a:pPr defTabSz="762000" eaLnBrk="0" hangingPunct="0"/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 a) Bajas temperaturas y helada </a:t>
            </a:r>
          </a:p>
          <a:p>
            <a:pPr defTabSz="762000" eaLnBrk="0" hangingPunct="0"/>
            <a:r>
              <a:rPr lang="es-ES_tradnl" sz="16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    excepto en ajuste en daño directo y por planta</a:t>
            </a:r>
          </a:p>
          <a:p>
            <a:pPr defTabSz="762000" eaLnBrk="0" hangingPunct="0"/>
            <a:r>
              <a:rPr lang="es-ES_tradnl" sz="16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b) Onda cálida y sequía, en temporal    </a:t>
            </a:r>
            <a:endParaRPr lang="es-ES_tradnl" sz="1600" dirty="0">
              <a:solidFill>
                <a:schemeClr val="tx2"/>
              </a:solidFill>
              <a:latin typeface="Verdana" pitchFamily="34" charset="0"/>
            </a:endParaRPr>
          </a:p>
          <a:p>
            <a:pPr defTabSz="762000" eaLnBrk="0" hangingPunct="0"/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 c) Enfermedad asociado con exceso de humedad</a:t>
            </a:r>
          </a:p>
          <a:p>
            <a:pPr defTabSz="762000" eaLnBrk="0" hangingPunct="0"/>
            <a:r>
              <a:rPr lang="es-ES_tradnl" sz="16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d) La no nacencia y taponamiento  </a:t>
            </a:r>
          </a:p>
          <a:p>
            <a:pPr defTabSz="762000" eaLnBrk="0" hangingPunct="0"/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 e) Inundación, exceso de humedad y falta de piso para cosechar</a:t>
            </a:r>
          </a:p>
          <a:p>
            <a:pPr defTabSz="762000" eaLnBrk="0" hangingPunct="0"/>
            <a:r>
              <a:rPr lang="es-ES_tradnl" sz="16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S_tradnl" sz="1600" dirty="0" smtClean="0">
                <a:solidFill>
                  <a:schemeClr val="tx2"/>
                </a:solidFill>
                <a:latin typeface="Verdana" pitchFamily="34" charset="0"/>
              </a:rPr>
              <a:t>        excepto en ajuste en daño directo y por planta 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1072396" y="5306225"/>
            <a:ext cx="7904285" cy="1289972"/>
            <a:chOff x="-1179296" y="3540651"/>
            <a:chExt cx="9921609" cy="1753598"/>
          </a:xfrm>
        </p:grpSpPr>
        <p:pic>
          <p:nvPicPr>
            <p:cNvPr id="9224" name="Picture 19" descr="CACLE3S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513" y="3577071"/>
              <a:ext cx="1539800" cy="16662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0" descr="images[43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474" y="3591560"/>
              <a:ext cx="1539800" cy="17026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21" descr="CAIVKLIJ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961" y="3558860"/>
              <a:ext cx="1539800" cy="17026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22" descr="CA4SS3B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9296" y="3577072"/>
              <a:ext cx="1537190" cy="16662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23" descr="Inundacion_Axo1987_riberaBajaJuca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88" y="3540651"/>
              <a:ext cx="1537190" cy="16865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0616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4572000" y="116632"/>
            <a:ext cx="379132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r>
              <a:rPr lang="es-MX" sz="2000" b="1" dirty="0">
                <a:solidFill>
                  <a:srgbClr val="FFFFFF"/>
                </a:solidFill>
              </a:rPr>
              <a:t>Cobertura de riesgos</a:t>
            </a: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439510" y="1441470"/>
            <a:ext cx="8537171" cy="35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342900" indent="-342900" defTabSz="762000" eaLnBrk="0" hangingPunct="0">
              <a:buFont typeface="+mj-lt"/>
              <a:buAutoNum type="arabicPeriod"/>
            </a:pPr>
            <a:endParaRPr lang="es-ES_tradnl" sz="1600" b="1" dirty="0" smtClean="0">
              <a:solidFill>
                <a:srgbClr val="000000"/>
              </a:solidFill>
            </a:endParaRPr>
          </a:p>
          <a:p>
            <a:pPr marL="342900" indent="-342900" defTabSz="762000" eaLnBrk="0" hangingPunct="0">
              <a:buAutoNum type="arabicPeriod" startAt="4"/>
            </a:pPr>
            <a:r>
              <a:rPr lang="es-ES_tradnl" sz="1600" b="1" dirty="0" smtClean="0">
                <a:solidFill>
                  <a:srgbClr val="000000"/>
                </a:solidFill>
              </a:rPr>
              <a:t>Riesgos climatológicos y riesgos relacionados con la siembra  y </a:t>
            </a:r>
          </a:p>
          <a:p>
            <a:pPr defTabSz="762000" eaLnBrk="0" hangingPunct="0"/>
            <a:r>
              <a:rPr lang="es-ES_tradnl" sz="1600" b="1" dirty="0">
                <a:solidFill>
                  <a:srgbClr val="000000"/>
                </a:solidFill>
              </a:rPr>
              <a:t> </a:t>
            </a:r>
            <a:r>
              <a:rPr lang="es-ES_tradnl" sz="1600" b="1" dirty="0" smtClean="0">
                <a:solidFill>
                  <a:srgbClr val="000000"/>
                </a:solidFill>
              </a:rPr>
              <a:t>    nacencia.</a:t>
            </a:r>
          </a:p>
          <a:p>
            <a:pPr defTabSz="762000" eaLnBrk="0" hangingPunct="0"/>
            <a:endParaRPr lang="es-ES_tradnl" sz="1600" b="1" dirty="0" smtClean="0">
              <a:solidFill>
                <a:srgbClr val="000000"/>
              </a:solidFill>
            </a:endParaRPr>
          </a:p>
          <a:p>
            <a:pPr marL="342900" indent="-342900" defTabSz="762000" eaLnBrk="0" hangingPunct="0">
              <a:buAutoNum type="arabicPeriod" startAt="5"/>
            </a:pPr>
            <a:r>
              <a:rPr lang="es-ES_tradnl" sz="1600" b="1" dirty="0" smtClean="0">
                <a:solidFill>
                  <a:srgbClr val="000000"/>
                </a:solidFill>
              </a:rPr>
              <a:t>Riesgos climatológicos +  biológicos y  relacionados con la siembra   </a:t>
            </a:r>
          </a:p>
          <a:p>
            <a:pPr defTabSz="762000" eaLnBrk="0" hangingPunct="0"/>
            <a:r>
              <a:rPr lang="es-ES_tradnl" sz="1600" b="1" dirty="0">
                <a:solidFill>
                  <a:srgbClr val="000000"/>
                </a:solidFill>
              </a:rPr>
              <a:t> </a:t>
            </a:r>
            <a:r>
              <a:rPr lang="es-ES_tradnl" sz="1600" b="1" dirty="0" smtClean="0">
                <a:solidFill>
                  <a:srgbClr val="000000"/>
                </a:solidFill>
              </a:rPr>
              <a:t>    y nacencia.</a:t>
            </a:r>
          </a:p>
          <a:p>
            <a:pPr defTabSz="762000" eaLnBrk="0" hangingPunct="0"/>
            <a:endParaRPr lang="es-ES_tradnl" sz="1600" b="1" dirty="0">
              <a:solidFill>
                <a:srgbClr val="000000"/>
              </a:solidFill>
            </a:endParaRPr>
          </a:p>
          <a:p>
            <a:pPr defTabSz="762000" eaLnBrk="0" hangingPunct="0"/>
            <a:r>
              <a:rPr lang="es-ES_tradnl" sz="1600" b="1" dirty="0" smtClean="0">
                <a:solidFill>
                  <a:srgbClr val="000000"/>
                </a:solidFill>
              </a:rPr>
              <a:t>6.  Riesgos climatológicos +  taponamiento y no nacencia.</a:t>
            </a:r>
          </a:p>
          <a:p>
            <a:pPr defTabSz="762000" eaLnBrk="0" hangingPunct="0"/>
            <a:endParaRPr lang="es-ES_tradnl" sz="1600" b="1" dirty="0">
              <a:solidFill>
                <a:srgbClr val="000000"/>
              </a:solidFill>
            </a:endParaRPr>
          </a:p>
          <a:p>
            <a:pPr marL="342900" lvl="0" indent="-342900" defTabSz="762000" eaLnBrk="0" hangingPunct="0">
              <a:buAutoNum type="arabicPeriod" startAt="7"/>
            </a:pPr>
            <a:r>
              <a:rPr lang="es-ES_tradnl" sz="1600" b="1" dirty="0" smtClean="0">
                <a:solidFill>
                  <a:srgbClr val="000000"/>
                </a:solidFill>
              </a:rPr>
              <a:t>Riesgos </a:t>
            </a:r>
            <a:r>
              <a:rPr lang="es-ES_tradnl" sz="1600" b="1" dirty="0">
                <a:solidFill>
                  <a:srgbClr val="000000"/>
                </a:solidFill>
              </a:rPr>
              <a:t>climatológicos +  </a:t>
            </a:r>
            <a:r>
              <a:rPr lang="es-ES_tradnl" sz="1600" b="1" dirty="0" smtClean="0">
                <a:solidFill>
                  <a:srgbClr val="000000"/>
                </a:solidFill>
              </a:rPr>
              <a:t>biológicos +  taponamiento </a:t>
            </a:r>
            <a:r>
              <a:rPr lang="es-ES_tradnl" sz="1600" b="1" dirty="0">
                <a:solidFill>
                  <a:srgbClr val="000000"/>
                </a:solidFill>
              </a:rPr>
              <a:t>y no </a:t>
            </a:r>
            <a:r>
              <a:rPr lang="es-ES_tradnl" sz="1600" b="1" dirty="0" smtClean="0">
                <a:solidFill>
                  <a:srgbClr val="000000"/>
                </a:solidFill>
              </a:rPr>
              <a:t> nacencia</a:t>
            </a:r>
            <a:r>
              <a:rPr lang="es-ES_tradnl" sz="1600" b="1" dirty="0">
                <a:solidFill>
                  <a:srgbClr val="000000"/>
                </a:solidFill>
              </a:rPr>
              <a:t>.</a:t>
            </a:r>
          </a:p>
          <a:p>
            <a:pPr lvl="0" defTabSz="762000" eaLnBrk="0" hangingPunct="0"/>
            <a:endParaRPr lang="es-ES_tradnl" sz="1600" b="1" dirty="0">
              <a:solidFill>
                <a:srgbClr val="000000"/>
              </a:solidFill>
            </a:endParaRPr>
          </a:p>
          <a:p>
            <a:pPr defTabSz="762000" eaLnBrk="0" hangingPunct="0"/>
            <a:r>
              <a:rPr lang="es-ES_tradnl" sz="1600" b="1" dirty="0" smtClean="0">
                <a:solidFill>
                  <a:srgbClr val="000000"/>
                </a:solidFill>
              </a:rPr>
              <a:t>      </a:t>
            </a:r>
          </a:p>
          <a:p>
            <a:pPr defTabSz="762000" eaLnBrk="0" hangingPunct="0"/>
            <a:r>
              <a:rPr lang="es-ES_tradnl" sz="1600" b="1" dirty="0">
                <a:solidFill>
                  <a:srgbClr val="000000"/>
                </a:solidFill>
              </a:rPr>
              <a:t> </a:t>
            </a:r>
            <a:r>
              <a:rPr lang="es-ES_tradnl" sz="1600" b="1" dirty="0" smtClean="0">
                <a:solidFill>
                  <a:srgbClr val="000000"/>
                </a:solidFill>
              </a:rPr>
              <a:t>     </a:t>
            </a:r>
          </a:p>
          <a:p>
            <a:pPr defTabSz="762000" eaLnBrk="0" hangingPunct="0"/>
            <a:r>
              <a:rPr lang="es-ES_tradnl" sz="1600" b="1" dirty="0" smtClean="0">
                <a:solidFill>
                  <a:srgbClr val="000000"/>
                </a:solidFill>
              </a:rPr>
              <a:t>     </a:t>
            </a:r>
            <a:endParaRPr lang="es-ES_tradnl" sz="1600" dirty="0" smtClean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372472"/>
            <a:ext cx="3672409" cy="2224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37" y="4221089"/>
            <a:ext cx="408463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450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712" y="116632"/>
            <a:ext cx="6408712" cy="464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000" dirty="0" smtClean="0"/>
              <a:t>Tipos de </a:t>
            </a:r>
            <a:r>
              <a:rPr lang="es-MX" sz="2000" dirty="0"/>
              <a:t>los </a:t>
            </a:r>
            <a:r>
              <a:rPr lang="es-MX" sz="2000" dirty="0" smtClean="0"/>
              <a:t>riesgos</a:t>
            </a:r>
            <a:endParaRPr lang="es-ES" sz="2000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83568"/>
            <a:ext cx="8208912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Clr>
                <a:schemeClr val="tx1"/>
              </a:buClr>
              <a:buSzTx/>
              <a:buFont typeface="Monotype Sorts" pitchFamily="2" charset="2"/>
              <a:buNone/>
            </a:pPr>
            <a:r>
              <a:rPr lang="es-ES" sz="1600" b="1" dirty="0" smtClean="0">
                <a:latin typeface="+mj-lt"/>
              </a:rPr>
              <a:t>Antes del arraigo del cultivo.</a:t>
            </a:r>
          </a:p>
          <a:p>
            <a:pPr lvl="1">
              <a:buClrTx/>
            </a:pPr>
            <a:r>
              <a:rPr lang="es-MX" sz="1600" dirty="0" smtClean="0">
                <a:latin typeface="+mj-lt"/>
              </a:rPr>
              <a:t> Imposibilidad de realizar la siembra</a:t>
            </a:r>
          </a:p>
          <a:p>
            <a:pPr lvl="1">
              <a:buClrTx/>
            </a:pPr>
            <a:r>
              <a:rPr lang="es-MX" sz="1600" dirty="0" smtClean="0">
                <a:latin typeface="+mj-lt"/>
              </a:rPr>
              <a:t> No nacencia </a:t>
            </a:r>
          </a:p>
          <a:p>
            <a:pPr lvl="1">
              <a:buClrTx/>
            </a:pPr>
            <a:r>
              <a:rPr lang="es-MX" sz="1600" dirty="0" smtClean="0">
                <a:latin typeface="+mj-lt"/>
              </a:rPr>
              <a:t> Taponamiento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None/>
            </a:pPr>
            <a:endParaRPr lang="es-MX" sz="1600" b="1" dirty="0" smtClean="0">
              <a:latin typeface="+mj-lt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MX" sz="1600" b="1" dirty="0" smtClean="0">
                <a:latin typeface="+mj-lt"/>
              </a:rPr>
              <a:t>Después del arraigo. </a:t>
            </a:r>
            <a:endParaRPr lang="es-MX" sz="1600" b="1" dirty="0">
              <a:latin typeface="+mj-lt"/>
            </a:endParaRPr>
          </a:p>
          <a:p>
            <a:pPr lvl="1" algn="just">
              <a:buClrTx/>
            </a:pPr>
            <a:r>
              <a:rPr lang="es-MX" sz="1600" b="1" dirty="0">
                <a:latin typeface="+mj-lt"/>
              </a:rPr>
              <a:t>Riesgos que provocan siniestros de efectos rápidos</a:t>
            </a:r>
            <a:r>
              <a:rPr lang="es-MX" sz="1600" dirty="0">
                <a:latin typeface="+mj-lt"/>
              </a:rPr>
              <a:t>: </a:t>
            </a:r>
            <a:r>
              <a:rPr lang="es-ES" sz="1600" dirty="0">
                <a:latin typeface="+mj-lt"/>
              </a:rPr>
              <a:t>Heladas, granizo, incendio, </a:t>
            </a:r>
            <a:r>
              <a:rPr lang="es-ES" sz="1600" dirty="0" smtClean="0">
                <a:latin typeface="+mj-lt"/>
              </a:rPr>
              <a:t>inundación, </a:t>
            </a:r>
            <a:r>
              <a:rPr lang="es-ES" sz="1600" dirty="0">
                <a:latin typeface="+mj-lt"/>
              </a:rPr>
              <a:t>vientos fuertes y falta de </a:t>
            </a:r>
            <a:r>
              <a:rPr lang="es-ES" sz="1600" dirty="0" smtClean="0">
                <a:latin typeface="+mj-lt"/>
              </a:rPr>
              <a:t>piso para cosechar. </a:t>
            </a:r>
            <a:endParaRPr lang="es-ES" sz="1600" dirty="0">
              <a:latin typeface="+mj-lt"/>
            </a:endParaRPr>
          </a:p>
          <a:p>
            <a:pPr lvl="1" algn="just">
              <a:buClrTx/>
            </a:pPr>
            <a:endParaRPr lang="es-MX" sz="1600" b="1" dirty="0" smtClean="0">
              <a:latin typeface="+mj-lt"/>
            </a:endParaRPr>
          </a:p>
          <a:p>
            <a:pPr lvl="1" algn="just">
              <a:buClrTx/>
            </a:pPr>
            <a:r>
              <a:rPr lang="es-MX" sz="1600" b="1" dirty="0" smtClean="0">
                <a:latin typeface="+mj-lt"/>
              </a:rPr>
              <a:t>Riesgos </a:t>
            </a:r>
            <a:r>
              <a:rPr lang="es-MX" sz="1600" b="1" dirty="0">
                <a:latin typeface="+mj-lt"/>
              </a:rPr>
              <a:t>que provocan siniestros de efectos lentos</a:t>
            </a:r>
            <a:r>
              <a:rPr lang="es-MX" sz="1600" dirty="0">
                <a:latin typeface="+mj-lt"/>
              </a:rPr>
              <a:t>: </a:t>
            </a:r>
            <a:r>
              <a:rPr lang="es-ES" sz="1600" dirty="0">
                <a:latin typeface="+mj-lt"/>
              </a:rPr>
              <a:t>Sequía, exceso de humedad, baja temperatura, onda cálida, plagas, depredadores y </a:t>
            </a:r>
            <a:r>
              <a:rPr lang="es-ES" sz="1600" dirty="0" smtClean="0">
                <a:latin typeface="+mj-lt"/>
              </a:rPr>
              <a:t>enfermedades.</a:t>
            </a:r>
            <a:r>
              <a:rPr lang="es-CL" sz="1600" dirty="0" smtClean="0">
                <a:latin typeface="+mj-lt"/>
              </a:rPr>
              <a:t> 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6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2">
  <a:themeElements>
    <a:clrScheme name="AGROASEMEX Sin placa gr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ROASEMEX Sin placa gr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fil">
  <a:themeElements>
    <a:clrScheme name="1_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F7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s-MX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7F7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s-MX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2">
  <a:themeElements>
    <a:clrScheme name="AGROASEMEX Sin placa gr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ROASEMEX Sin placa gr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353</Words>
  <Application>Microsoft Office PowerPoint</Application>
  <PresentationFormat>Presentación en pantalla (4:3)</PresentationFormat>
  <Paragraphs>76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Tema de Office</vt:lpstr>
      <vt:lpstr>Tema2</vt:lpstr>
      <vt:lpstr>1_Perfil</vt:lpstr>
      <vt:lpstr>1_Tema2</vt:lpstr>
      <vt:lpstr>Cobertura de riesgos</vt:lpstr>
      <vt:lpstr>Objetivo</vt:lpstr>
      <vt:lpstr>Definición</vt:lpstr>
      <vt:lpstr>Cobertura de riesgos</vt:lpstr>
      <vt:lpstr>Presentación de PowerPoint</vt:lpstr>
      <vt:lpstr>Presentación de PowerPoint</vt:lpstr>
      <vt:lpstr>Tipos de los riesgos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Riesgos asegurables (Agroasemex).</dc:title>
  <dc:creator>Lara Gamboa, Concepción</dc:creator>
  <cp:lastModifiedBy>Felix Berumen, Francisco Javier</cp:lastModifiedBy>
  <cp:revision>79</cp:revision>
  <dcterms:created xsi:type="dcterms:W3CDTF">2012-09-27T21:25:50Z</dcterms:created>
  <dcterms:modified xsi:type="dcterms:W3CDTF">2012-10-03T05:22:11Z</dcterms:modified>
</cp:coreProperties>
</file>