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s-B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312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38009-7859-4F70-9560-2122EF58D768}" type="datetimeFigureOut">
              <a:rPr lang="es-BO" smtClean="0"/>
              <a:t>14/10/2015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902A9-F3E4-4FFE-A05C-1882493518A3}" type="slidenum">
              <a:rPr lang="es-BO" smtClean="0"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38009-7859-4F70-9560-2122EF58D768}" type="datetimeFigureOut">
              <a:rPr lang="es-BO" smtClean="0"/>
              <a:t>14/10/2015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902A9-F3E4-4FFE-A05C-1882493518A3}" type="slidenum">
              <a:rPr lang="es-BO" smtClean="0"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38009-7859-4F70-9560-2122EF58D768}" type="datetimeFigureOut">
              <a:rPr lang="es-BO" smtClean="0"/>
              <a:t>14/10/2015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902A9-F3E4-4FFE-A05C-1882493518A3}" type="slidenum">
              <a:rPr lang="es-BO" smtClean="0"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38009-7859-4F70-9560-2122EF58D768}" type="datetimeFigureOut">
              <a:rPr lang="es-BO" smtClean="0"/>
              <a:t>14/10/2015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902A9-F3E4-4FFE-A05C-1882493518A3}" type="slidenum">
              <a:rPr lang="es-BO" smtClean="0"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38009-7859-4F70-9560-2122EF58D768}" type="datetimeFigureOut">
              <a:rPr lang="es-BO" smtClean="0"/>
              <a:t>14/10/2015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902A9-F3E4-4FFE-A05C-1882493518A3}" type="slidenum">
              <a:rPr lang="es-BO" smtClean="0"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38009-7859-4F70-9560-2122EF58D768}" type="datetimeFigureOut">
              <a:rPr lang="es-BO" smtClean="0"/>
              <a:t>14/10/2015</a:t>
            </a:fld>
            <a:endParaRPr lang="es-B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902A9-F3E4-4FFE-A05C-1882493518A3}" type="slidenum">
              <a:rPr lang="es-BO" smtClean="0"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38009-7859-4F70-9560-2122EF58D768}" type="datetimeFigureOut">
              <a:rPr lang="es-BO" smtClean="0"/>
              <a:t>14/10/2015</a:t>
            </a:fld>
            <a:endParaRPr lang="es-B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902A9-F3E4-4FFE-A05C-1882493518A3}" type="slidenum">
              <a:rPr lang="es-BO" smtClean="0"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38009-7859-4F70-9560-2122EF58D768}" type="datetimeFigureOut">
              <a:rPr lang="es-BO" smtClean="0"/>
              <a:t>14/10/2015</a:t>
            </a:fld>
            <a:endParaRPr lang="es-B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902A9-F3E4-4FFE-A05C-1882493518A3}" type="slidenum">
              <a:rPr lang="es-BO" smtClean="0"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38009-7859-4F70-9560-2122EF58D768}" type="datetimeFigureOut">
              <a:rPr lang="es-BO" smtClean="0"/>
              <a:t>14/10/2015</a:t>
            </a:fld>
            <a:endParaRPr lang="es-B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902A9-F3E4-4FFE-A05C-1882493518A3}" type="slidenum">
              <a:rPr lang="es-BO" smtClean="0"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38009-7859-4F70-9560-2122EF58D768}" type="datetimeFigureOut">
              <a:rPr lang="es-BO" smtClean="0"/>
              <a:t>14/10/2015</a:t>
            </a:fld>
            <a:endParaRPr lang="es-B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902A9-F3E4-4FFE-A05C-1882493518A3}" type="slidenum">
              <a:rPr lang="es-BO" smtClean="0"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B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38009-7859-4F70-9560-2122EF58D768}" type="datetimeFigureOut">
              <a:rPr lang="es-BO" smtClean="0"/>
              <a:t>14/10/2015</a:t>
            </a:fld>
            <a:endParaRPr lang="es-B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902A9-F3E4-4FFE-A05C-1882493518A3}" type="slidenum">
              <a:rPr lang="es-BO" smtClean="0"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D38009-7859-4F70-9560-2122EF58D768}" type="datetimeFigureOut">
              <a:rPr lang="es-BO" smtClean="0"/>
              <a:t>14/10/2015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7902A9-F3E4-4FFE-A05C-1882493518A3}" type="slidenum">
              <a:rPr lang="es-BO" smtClean="0"/>
              <a:t>‹Nº›</a:t>
            </a:fld>
            <a:endParaRPr lang="es-B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B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LOS ENFOQUES “DE DERECHOS” Y EL “TERRITORIAL” SE COMPLEMENTAN</a:t>
            </a:r>
            <a:endParaRPr lang="es-BO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BO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MARCOS REFERENCIALES</a:t>
            </a:r>
            <a:endParaRPr lang="es-B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s-ES" dirty="0" smtClean="0"/>
              <a:t>COMPROMISOS SUSCRITOS A NIVEL INTERNACIONAL QUE POR LO TANTO SE CONVIERTEN EN “OBLIGATORIOS” Y, POR LO TANTO, “ JUDICIABLES”. (Declaración universal de los DDHH, 1948; Pacto Internacional de los DESC, 1966; Plataforma de acción de Beijing, 1995, etc.)</a:t>
            </a:r>
          </a:p>
          <a:p>
            <a:pPr algn="just"/>
            <a:r>
              <a:rPr lang="es-ES" dirty="0" smtClean="0"/>
              <a:t>EL GOBIERNO ES EL PRINCIPAL “GARANTE” DE LOS DERECHOS MIENTRAS LA POBLACION ES “SUJETA” DE DERECHOS.</a:t>
            </a:r>
          </a:p>
          <a:p>
            <a:pPr algn="just"/>
            <a:r>
              <a:rPr lang="es-ES" dirty="0" smtClean="0"/>
              <a:t>ESPECIAL REFERENCIA A LOS DERECHOS ECONOMICOS, SOCIALES y CULTURALES (DESC).</a:t>
            </a:r>
            <a:endParaRPr lang="es-BO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b="1" dirty="0" smtClean="0"/>
              <a:t>EL ESTADO DE (LA DEFENSA) DE LOS DERECHOS EN BOLIVIA</a:t>
            </a:r>
            <a:endParaRPr lang="es-BO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es-ES" dirty="0" smtClean="0"/>
              <a:t>	</a:t>
            </a:r>
            <a:r>
              <a:rPr lang="es-ES" sz="2800" dirty="0" smtClean="0"/>
              <a:t>SE HAN PRIORIZADO 6 DERECHOS PARA SU  SEGUIMIENTO:</a:t>
            </a:r>
          </a:p>
          <a:p>
            <a:pPr algn="just"/>
            <a:r>
              <a:rPr lang="es-ES" sz="2800" dirty="0" smtClean="0"/>
              <a:t>ALIMENTACION</a:t>
            </a:r>
          </a:p>
          <a:p>
            <a:pPr algn="just"/>
            <a:r>
              <a:rPr lang="es-ES" sz="2800" dirty="0" smtClean="0"/>
              <a:t>SALUD</a:t>
            </a:r>
          </a:p>
          <a:p>
            <a:pPr algn="just"/>
            <a:r>
              <a:rPr lang="es-ES" sz="2800" dirty="0" smtClean="0"/>
              <a:t>EDUCACION</a:t>
            </a:r>
          </a:p>
          <a:p>
            <a:pPr algn="just"/>
            <a:r>
              <a:rPr lang="es-ES" sz="2800" dirty="0" smtClean="0"/>
              <a:t>VIVIENDA</a:t>
            </a:r>
          </a:p>
          <a:p>
            <a:pPr algn="just"/>
            <a:r>
              <a:rPr lang="es-ES" sz="2800" dirty="0" smtClean="0"/>
              <a:t>MUJERES SIN VIOLENCIA</a:t>
            </a:r>
          </a:p>
          <a:p>
            <a:pPr algn="just"/>
            <a:r>
              <a:rPr lang="es-ES" sz="2800" dirty="0" smtClean="0"/>
              <a:t>TRABAJO</a:t>
            </a:r>
          </a:p>
          <a:p>
            <a:pPr algn="just"/>
            <a:endParaRPr lang="es-BO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sz="2800" b="1" dirty="0" smtClean="0"/>
              <a:t>EL SEGUIMIENTO SE HACE MULTI INSTITUCIONALMENTE EN BASE A TEMATICAS PARA CADA DERECHO CON LOS INDICADORES RESPECTIVOS</a:t>
            </a:r>
            <a:endParaRPr lang="es-BO" sz="28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INDICADORES ESTRUCTURALES: Leyes y normas.</a:t>
            </a:r>
          </a:p>
          <a:p>
            <a:r>
              <a:rPr lang="es-ES" dirty="0" smtClean="0"/>
              <a:t>INDICADORES DE PROCESO: Instrumentos de políticas (Programas).</a:t>
            </a:r>
          </a:p>
          <a:p>
            <a:r>
              <a:rPr lang="es-ES" dirty="0" smtClean="0"/>
              <a:t>INDICADORES DE RESULTADOS: Logros individuales y colectivos.</a:t>
            </a:r>
          </a:p>
          <a:p>
            <a:pPr>
              <a:buNone/>
            </a:pPr>
            <a:r>
              <a:rPr lang="es-ES" dirty="0" smtClean="0"/>
              <a:t>FUENTES DE DATOS: Oficinas sectoriales de información, programas y comités técnicos.</a:t>
            </a:r>
          </a:p>
          <a:p>
            <a:endParaRPr lang="es-BO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800" b="1" dirty="0" smtClean="0"/>
              <a:t>RESUMEN DE SITUACION</a:t>
            </a:r>
            <a:endParaRPr lang="es-BO" sz="28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s-ES" dirty="0" smtClean="0"/>
              <a:t>En general hay un amplio abanico de avances en los indicadores estructurales (Como los derechos establecidos en la constitución vigente).</a:t>
            </a:r>
          </a:p>
          <a:p>
            <a:r>
              <a:rPr lang="es-ES" dirty="0" smtClean="0"/>
              <a:t>Sin embargo hay un desbalance con los indicadores de proceso y de resultados: No hay suficientes programas o programas suficientemente implementados, financiados y operados, para a defensa de los DDHH.</a:t>
            </a:r>
          </a:p>
          <a:p>
            <a:r>
              <a:rPr lang="es-ES" dirty="0" smtClean="0"/>
              <a:t>Los indicadores de resultados señalan avances significativos en algunas temáticas: educación, salud, mientras que no hay avances significativos en otros o hay falta de datos.</a:t>
            </a:r>
            <a:endParaRPr lang="es-BO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200" b="1" dirty="0" smtClean="0"/>
              <a:t>LOS DDHH Y EL ENFOQUE TERRITORIAL-1</a:t>
            </a:r>
            <a:endParaRPr lang="es-BO" sz="32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s-ES" dirty="0" smtClean="0"/>
              <a:t>Los DDHH se refieren a las personas.</a:t>
            </a:r>
          </a:p>
          <a:p>
            <a:pPr algn="just"/>
            <a:r>
              <a:rPr lang="es-ES" dirty="0" smtClean="0"/>
              <a:t>El enfoque territorial se centraliza en las personas.</a:t>
            </a:r>
          </a:p>
          <a:p>
            <a:pPr algn="just"/>
            <a:r>
              <a:rPr lang="es-ES" dirty="0" smtClean="0"/>
              <a:t>Desde las personas se construyen las alternativas de acción para el desarrollo.</a:t>
            </a:r>
          </a:p>
          <a:p>
            <a:pPr algn="just"/>
            <a:r>
              <a:rPr lang="es-ES" dirty="0" smtClean="0"/>
              <a:t>Se concibe el desarrollo como el bienestar humano sostenible, o sea, como el cumplimiento y defensa de los derechos de las personas.</a:t>
            </a:r>
            <a:endParaRPr lang="es-BO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200" b="1" dirty="0" smtClean="0"/>
              <a:t>LOS DDHH Y EL ENFOQUE TERRITORIAL-2</a:t>
            </a:r>
            <a:endParaRPr lang="es-BO" sz="32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s-ES" dirty="0" smtClean="0"/>
              <a:t>El enfoque territorial facilita la </a:t>
            </a:r>
            <a:r>
              <a:rPr lang="es-ES" dirty="0" err="1" smtClean="0"/>
              <a:t>priorizacion</a:t>
            </a:r>
            <a:r>
              <a:rPr lang="es-ES" dirty="0" smtClean="0"/>
              <a:t> social de instrumentos (Programas y proyectos) por ámbito temático: alimentación, salud, educación, etc.</a:t>
            </a:r>
          </a:p>
          <a:p>
            <a:pPr algn="just"/>
            <a:r>
              <a:rPr lang="es-ES" dirty="0" smtClean="0"/>
              <a:t>Por lo tanto facilita la complementación de los instrumentos sectoriales y programáticos de acción.</a:t>
            </a:r>
            <a:r>
              <a:rPr lang="es-ES" dirty="0" smtClean="0"/>
              <a:t> Por ejemplo alimentación con agua, con educación y con empleo agropecuario en los ámbitos rurales.</a:t>
            </a:r>
            <a:endParaRPr lang="es-ES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800" b="1" dirty="0" smtClean="0"/>
              <a:t>LOS DDHH Y EL ENFOQUE TERRITORIAL-3</a:t>
            </a:r>
            <a:endParaRPr lang="es-BO" sz="2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es-ES" dirty="0" smtClean="0"/>
              <a:t>También facilita el involucramiento de actores en forma complementaria para el cumplimiento de derechos: organizaciones comunitarias u otras de la sociedad civil (Por ej. Organizaciones de mujeres) con gobiernos locales y de ambos con gobiernos departamentales y el gobierno nacional (Sectores públicos).</a:t>
            </a:r>
          </a:p>
          <a:p>
            <a:pPr algn="just"/>
            <a:r>
              <a:rPr lang="es-ES" dirty="0" smtClean="0"/>
              <a:t>El involucramiento complementario requiere una gerencia única o por lo menos coordinada formalmente EN EL TERRITORIO y que se exprese en el financiamiento adecuado y oportuno así como en el monitoreo y evaluación conjunta.</a:t>
            </a:r>
            <a:endParaRPr lang="es-ES" dirty="0" smtClean="0"/>
          </a:p>
          <a:p>
            <a:pPr algn="just">
              <a:buNone/>
            </a:pPr>
            <a:endParaRPr lang="es-BO" dirty="0" smtClean="0"/>
          </a:p>
          <a:p>
            <a:endParaRPr lang="es-BO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472</Words>
  <Application>Microsoft Office PowerPoint</Application>
  <PresentationFormat>Presentación en pantalla (4:3)</PresentationFormat>
  <Paragraphs>33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Tema de Office</vt:lpstr>
      <vt:lpstr>LOS ENFOQUES “DE DERECHOS” Y EL “TERRITORIAL” SE COMPLEMENTAN</vt:lpstr>
      <vt:lpstr>LOS MARCOS REFERENCIALES</vt:lpstr>
      <vt:lpstr>EL ESTADO DE (LA DEFENSA) DE LOS DERECHOS EN BOLIVIA</vt:lpstr>
      <vt:lpstr>EL SEGUIMIENTO SE HACE MULTI INSTITUCIONALMENTE EN BASE A TEMATICAS PARA CADA DERECHO CON LOS INDICADORES RESPECTIVOS</vt:lpstr>
      <vt:lpstr>RESUMEN DE SITUACION</vt:lpstr>
      <vt:lpstr>LOS DDHH Y EL ENFOQUE TERRITORIAL-1</vt:lpstr>
      <vt:lpstr>LOS DDHH Y EL ENFOQUE TERRITORIAL-2</vt:lpstr>
      <vt:lpstr>LOS DDHH Y EL ENFOQUE TERRITORIAL-3</vt:lpstr>
    </vt:vector>
  </TitlesOfParts>
  <Company>SoftPack©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LOS ENFOQUES “DE DERECHOS” Y EL “TERRITORIAL” SE COMPLEMENTAN</dc:title>
  <dc:creator>jose</dc:creator>
  <cp:lastModifiedBy>jose</cp:lastModifiedBy>
  <cp:revision>10</cp:revision>
  <dcterms:created xsi:type="dcterms:W3CDTF">2015-10-14T21:29:47Z</dcterms:created>
  <dcterms:modified xsi:type="dcterms:W3CDTF">2015-10-14T22:27:18Z</dcterms:modified>
</cp:coreProperties>
</file>