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312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7ED58-15F3-406C-BE6E-751AD49560A5}" type="datetimeFigureOut">
              <a:rPr lang="es-BO" smtClean="0"/>
              <a:t>16/10/2015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6DAA-34CA-41B2-9C77-7426A10208C6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7ED58-15F3-406C-BE6E-751AD49560A5}" type="datetimeFigureOut">
              <a:rPr lang="es-BO" smtClean="0"/>
              <a:t>16/10/2015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6DAA-34CA-41B2-9C77-7426A10208C6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7ED58-15F3-406C-BE6E-751AD49560A5}" type="datetimeFigureOut">
              <a:rPr lang="es-BO" smtClean="0"/>
              <a:t>16/10/2015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6DAA-34CA-41B2-9C77-7426A10208C6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7ED58-15F3-406C-BE6E-751AD49560A5}" type="datetimeFigureOut">
              <a:rPr lang="es-BO" smtClean="0"/>
              <a:t>16/10/2015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6DAA-34CA-41B2-9C77-7426A10208C6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7ED58-15F3-406C-BE6E-751AD49560A5}" type="datetimeFigureOut">
              <a:rPr lang="es-BO" smtClean="0"/>
              <a:t>16/10/2015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6DAA-34CA-41B2-9C77-7426A10208C6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7ED58-15F3-406C-BE6E-751AD49560A5}" type="datetimeFigureOut">
              <a:rPr lang="es-BO" smtClean="0"/>
              <a:t>16/10/2015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6DAA-34CA-41B2-9C77-7426A10208C6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7ED58-15F3-406C-BE6E-751AD49560A5}" type="datetimeFigureOut">
              <a:rPr lang="es-BO" smtClean="0"/>
              <a:t>16/10/2015</a:t>
            </a:fld>
            <a:endParaRPr lang="es-B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6DAA-34CA-41B2-9C77-7426A10208C6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7ED58-15F3-406C-BE6E-751AD49560A5}" type="datetimeFigureOut">
              <a:rPr lang="es-BO" smtClean="0"/>
              <a:t>16/10/2015</a:t>
            </a:fld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6DAA-34CA-41B2-9C77-7426A10208C6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7ED58-15F3-406C-BE6E-751AD49560A5}" type="datetimeFigureOut">
              <a:rPr lang="es-BO" smtClean="0"/>
              <a:t>16/10/2015</a:t>
            </a:fld>
            <a:endParaRPr lang="es-B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6DAA-34CA-41B2-9C77-7426A10208C6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7ED58-15F3-406C-BE6E-751AD49560A5}" type="datetimeFigureOut">
              <a:rPr lang="es-BO" smtClean="0"/>
              <a:t>16/10/2015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6DAA-34CA-41B2-9C77-7426A10208C6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7ED58-15F3-406C-BE6E-751AD49560A5}" type="datetimeFigureOut">
              <a:rPr lang="es-BO" smtClean="0"/>
              <a:t>16/10/2015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6DAA-34CA-41B2-9C77-7426A10208C6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7ED58-15F3-406C-BE6E-751AD49560A5}" type="datetimeFigureOut">
              <a:rPr lang="es-BO" smtClean="0"/>
              <a:t>16/10/2015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A6DAA-34CA-41B2-9C77-7426A10208C6}" type="slidenum">
              <a:rPr lang="es-BO" smtClean="0"/>
              <a:t>‹Nº›</a:t>
            </a:fld>
            <a:endParaRPr lang="es-B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B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PLANES DE NEGOCIOS Y CONCEPTOS ECONOMICOS BASICOS</a:t>
            </a:r>
            <a:endParaRPr lang="es-B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BO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dirty="0" smtClean="0"/>
              <a:t>PLANES DE NEGOCIOS: LA ETAPA INICIAL</a:t>
            </a:r>
            <a:endParaRPr lang="es-BO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ES" dirty="0" smtClean="0"/>
              <a:t>IDENTIFICACION DE LA IDEA DE NEGOCIO: --Debe salir de las líneas estratégicas identificadas en la planificación participativa, la que a su vez se ha sustentado en el o los diagnósticos locales.</a:t>
            </a:r>
          </a:p>
          <a:p>
            <a:pPr algn="just"/>
            <a:r>
              <a:rPr lang="es-ES" dirty="0" smtClean="0"/>
              <a:t>SE LO SOMETE AL ANALISIS FODA</a:t>
            </a:r>
          </a:p>
          <a:p>
            <a:pPr algn="just"/>
            <a:r>
              <a:rPr lang="es-ES" dirty="0" smtClean="0"/>
              <a:t>SE LE DA UN NOMBRE A LA EMPRESA</a:t>
            </a:r>
            <a:endParaRPr lang="es-BO" dirty="0" smtClean="0"/>
          </a:p>
          <a:p>
            <a:pPr algn="just"/>
            <a:r>
              <a:rPr lang="es-ES" dirty="0" smtClean="0"/>
              <a:t>SE FORMULAN LA VISION Y LA MISION DE LA EMPRESA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dirty="0" smtClean="0"/>
              <a:t>PLANES DE NEGOCIOS: CONTENIDO</a:t>
            </a:r>
            <a:endParaRPr lang="es-BO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ES" sz="2000" b="1" dirty="0" smtClean="0"/>
              <a:t>Descripción del producto</a:t>
            </a:r>
            <a:r>
              <a:rPr lang="es-ES" sz="2000" dirty="0" smtClean="0"/>
              <a:t>: El diseño se hace “por arrastre” o "por empuje” (Desde el consumidor o desde la producción)</a:t>
            </a:r>
            <a:endParaRPr lang="es-ES" sz="2000" b="1" dirty="0" smtClean="0"/>
          </a:p>
          <a:p>
            <a:r>
              <a:rPr lang="es-ES" sz="2000" b="1" dirty="0" smtClean="0"/>
              <a:t>Análisis de mercado</a:t>
            </a:r>
            <a:r>
              <a:rPr lang="es-ES" sz="2000" dirty="0" smtClean="0"/>
              <a:t>: Tendencias sociales (Consumo), segmentos de consumidores, competencia, oferta de insumos.</a:t>
            </a:r>
          </a:p>
          <a:p>
            <a:r>
              <a:rPr lang="es-ES" sz="2000" b="1" dirty="0" smtClean="0"/>
              <a:t>Plan de mercadeo</a:t>
            </a:r>
            <a:r>
              <a:rPr lang="es-ES" sz="2000" dirty="0" smtClean="0"/>
              <a:t>: Diferenciación, promoción, fijación de precios, canales comerciales.</a:t>
            </a:r>
          </a:p>
          <a:p>
            <a:r>
              <a:rPr lang="es-ES" sz="2000" b="1" dirty="0" smtClean="0"/>
              <a:t>Plan operativo</a:t>
            </a:r>
            <a:r>
              <a:rPr lang="es-ES" sz="2000" dirty="0" smtClean="0"/>
              <a:t>: Proceso productivo, Inventarios y equipos, ubicación, proveedores, ámbito legal, </a:t>
            </a:r>
            <a:r>
              <a:rPr lang="es-ES" sz="2000" b="1" dirty="0" smtClean="0"/>
              <a:t>estructura empresarial </a:t>
            </a:r>
            <a:r>
              <a:rPr lang="es-ES" sz="2000" dirty="0" smtClean="0"/>
              <a:t>(Familiar, colectiva, etc.)</a:t>
            </a:r>
          </a:p>
          <a:p>
            <a:r>
              <a:rPr lang="es-ES" sz="2000" b="1" dirty="0" smtClean="0"/>
              <a:t>Análisis financiero</a:t>
            </a:r>
            <a:r>
              <a:rPr lang="es-ES" sz="2000" dirty="0" smtClean="0"/>
              <a:t>: Plan de </a:t>
            </a:r>
            <a:r>
              <a:rPr lang="es-ES" sz="2000" dirty="0" err="1" smtClean="0"/>
              <a:t>inversión,fuentes</a:t>
            </a:r>
            <a:r>
              <a:rPr lang="es-ES" sz="2000" dirty="0" smtClean="0"/>
              <a:t> financieras, proyecciones de ventas, </a:t>
            </a:r>
            <a:r>
              <a:rPr lang="es-ES" sz="2000" b="1" dirty="0" smtClean="0"/>
              <a:t>flujo de caja</a:t>
            </a:r>
            <a:r>
              <a:rPr lang="es-ES" sz="2000" dirty="0" smtClean="0"/>
              <a:t>, </a:t>
            </a:r>
            <a:r>
              <a:rPr lang="es-ES" sz="2000" b="1" dirty="0" smtClean="0"/>
              <a:t>rentabilidad y punto de equilibrio</a:t>
            </a:r>
            <a:r>
              <a:rPr lang="es-ES" sz="2000" dirty="0" smtClean="0"/>
              <a:t>.</a:t>
            </a:r>
            <a:endParaRPr lang="es-BO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dirty="0" smtClean="0"/>
              <a:t>ANALISIS FINANCIERO</a:t>
            </a:r>
            <a:endParaRPr lang="es-BO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Cálculo del costo unitario del producto: Costo total/Nº total de unidades de producto (Costo variable + costo fijo/unidad).</a:t>
            </a:r>
          </a:p>
          <a:p>
            <a:r>
              <a:rPr lang="es-ES" dirty="0" smtClean="0"/>
              <a:t>Fijación de precio de venta: Costo unitario + utilidad.</a:t>
            </a:r>
          </a:p>
          <a:p>
            <a:r>
              <a:rPr lang="es-ES" dirty="0" smtClean="0"/>
              <a:t>Formulación del FLUJO DE CAJA (Ingresos y costos en períodos de tiempo). Los costos deben incluir todos los ámbitos.</a:t>
            </a:r>
          </a:p>
          <a:p>
            <a:r>
              <a:rPr lang="es-ES" dirty="0" smtClean="0"/>
              <a:t>Cálculo de la tasa de Beneficio/Costo: En el flujo de caja es la resta de costos totales desde los ingresos totales esperados, en porcentaje.</a:t>
            </a:r>
          </a:p>
          <a:p>
            <a:endParaRPr lang="es-BO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dirty="0" smtClean="0"/>
              <a:t>CONCEPTOS ECONOMICOS BASICOS-1</a:t>
            </a:r>
            <a:endParaRPr lang="es-BO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ES" sz="2400" b="1" dirty="0" smtClean="0"/>
              <a:t>Función de producción</a:t>
            </a:r>
            <a:r>
              <a:rPr lang="es-ES" sz="2400" dirty="0" smtClean="0"/>
              <a:t>:  </a:t>
            </a:r>
            <a:r>
              <a:rPr lang="es-ES" sz="2400" dirty="0" err="1" smtClean="0"/>
              <a:t>Yi</a:t>
            </a:r>
            <a:r>
              <a:rPr lang="es-ES" sz="2400" dirty="0" smtClean="0"/>
              <a:t> = f(Xi) (La cantidad Y de producto depende de la cantidad del insumo X). Esta es una relación funcional que debe estar probada científicamente y expresada en cantidades.</a:t>
            </a:r>
          </a:p>
          <a:p>
            <a:pPr algn="just"/>
            <a:r>
              <a:rPr lang="es-ES" sz="2400" b="1" dirty="0" smtClean="0"/>
              <a:t>Tipos de funciones como resultado de su cálculo</a:t>
            </a:r>
            <a:r>
              <a:rPr lang="es-ES" sz="2400" dirty="0" smtClean="0"/>
              <a:t>: De rendimientos constantes, de rendimientos crecientes y de rendimientos decrecientes.</a:t>
            </a:r>
          </a:p>
          <a:p>
            <a:pPr algn="just"/>
            <a:r>
              <a:rPr lang="es-ES" sz="2400" b="1" dirty="0" smtClean="0"/>
              <a:t>La ley de rendimientos decrecientes: </a:t>
            </a:r>
            <a:r>
              <a:rPr lang="es-ES" sz="2400" dirty="0" smtClean="0"/>
              <a:t>A cantidades incrementales constantes de un insumo se llega a un punto de declinación de la cantidad de producto generado por unidad de incremento del insumo. Esto sucede casi universalmente en la producción agropecuaria.</a:t>
            </a:r>
            <a:endParaRPr lang="es-BO" sz="24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dirty="0" smtClean="0"/>
              <a:t>CONCEPTOS ECONOMICOS BASICOS-2</a:t>
            </a:r>
            <a:endParaRPr lang="es-BO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b="1" dirty="0" smtClean="0"/>
              <a:t>Producto total: </a:t>
            </a:r>
            <a:r>
              <a:rPr lang="es-ES" dirty="0" smtClean="0"/>
              <a:t>Cantidad acumulativa de producto originada con diferentes cantidades de insumo.</a:t>
            </a:r>
            <a:endParaRPr lang="es-ES" b="1" dirty="0" smtClean="0"/>
          </a:p>
          <a:p>
            <a:r>
              <a:rPr lang="es-ES" b="1" dirty="0" smtClean="0"/>
              <a:t>Producto medio: </a:t>
            </a:r>
            <a:r>
              <a:rPr lang="es-ES" dirty="0" smtClean="0"/>
              <a:t>Producto total/ Cantidad de insumo utilizado.</a:t>
            </a:r>
            <a:endParaRPr lang="es-ES" b="1" dirty="0" smtClean="0"/>
          </a:p>
          <a:p>
            <a:r>
              <a:rPr lang="es-ES" b="1" dirty="0" smtClean="0"/>
              <a:t>Producto marginal: </a:t>
            </a:r>
            <a:r>
              <a:rPr lang="es-ES" dirty="0" smtClean="0"/>
              <a:t>Aumento de cantidad de producto por unidad de insumo aumentado. </a:t>
            </a:r>
            <a:r>
              <a:rPr lang="es-ES" u="sng" dirty="0" smtClean="0"/>
              <a:t>Cuando el producto marginal es cero, se inicia el decrecimiento del rendimiento</a:t>
            </a:r>
            <a:r>
              <a:rPr lang="es-ES" dirty="0" smtClean="0"/>
              <a:t>.</a:t>
            </a:r>
            <a:endParaRPr lang="es-BO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dirty="0" smtClean="0"/>
              <a:t>CONCEPTOS ECONOMICOS BASICOS-3</a:t>
            </a:r>
            <a:endParaRPr lang="es-BO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s-ES" b="1" dirty="0" smtClean="0"/>
              <a:t>La función de ingreso: </a:t>
            </a:r>
            <a:r>
              <a:rPr lang="es-ES" dirty="0" smtClean="0"/>
              <a:t>Función de producción X Precio.</a:t>
            </a:r>
          </a:p>
          <a:p>
            <a:pPr algn="just"/>
            <a:r>
              <a:rPr lang="es-ES" b="1" dirty="0" smtClean="0"/>
              <a:t>Valor de producto marginal: </a:t>
            </a:r>
            <a:r>
              <a:rPr lang="es-ES" dirty="0" smtClean="0"/>
              <a:t>Incremento del ingreso/Insumo utilizado.</a:t>
            </a:r>
          </a:p>
          <a:p>
            <a:pPr algn="just"/>
            <a:r>
              <a:rPr lang="es-ES" b="1" dirty="0" smtClean="0"/>
              <a:t>Ingreso neto máximo: </a:t>
            </a:r>
            <a:r>
              <a:rPr lang="es-ES" dirty="0" smtClean="0"/>
              <a:t>Cuando el incremento del ingreso por unidad de incremento del costo del insumo se igualan (De esto nace el análisis “insumo – producto”).</a:t>
            </a:r>
          </a:p>
          <a:p>
            <a:pPr algn="just"/>
            <a:r>
              <a:rPr lang="es-ES" b="1" dirty="0" smtClean="0"/>
              <a:t>Precio: </a:t>
            </a:r>
            <a:r>
              <a:rPr lang="es-ES" dirty="0" smtClean="0"/>
              <a:t>Intersección de las curvas de oferta y demanda del producto en el mercado (La oferta se puede elevar a costos similares con tecnología y la demanda, con incremento de ingresos). </a:t>
            </a:r>
            <a:endParaRPr lang="es-ES" dirty="0"/>
          </a:p>
          <a:p>
            <a:pPr algn="just"/>
            <a:r>
              <a:rPr lang="es-ES" b="1" dirty="0" smtClean="0"/>
              <a:t>Elasticidad precio: </a:t>
            </a:r>
            <a:r>
              <a:rPr lang="es-ES" dirty="0" smtClean="0"/>
              <a:t>Grado de variación de la demanda a los cambios de los precios.</a:t>
            </a:r>
            <a:endParaRPr lang="es-BO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533</Words>
  <Application>Microsoft Office PowerPoint</Application>
  <PresentationFormat>Presentación en pantalla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PLANES DE NEGOCIOS Y CONCEPTOS ECONOMICOS BASICOS</vt:lpstr>
      <vt:lpstr>PLANES DE NEGOCIOS: LA ETAPA INICIAL</vt:lpstr>
      <vt:lpstr>PLANES DE NEGOCIOS: CONTENIDO</vt:lpstr>
      <vt:lpstr>ANALISIS FINANCIERO</vt:lpstr>
      <vt:lpstr>CONCEPTOS ECONOMICOS BASICOS-1</vt:lpstr>
      <vt:lpstr>CONCEPTOS ECONOMICOS BASICOS-2</vt:lpstr>
      <vt:lpstr>CONCEPTOS ECONOMICOS BASICOS-3</vt:lpstr>
    </vt:vector>
  </TitlesOfParts>
  <Company>SoftPack©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PLANES DE NEGOCIOS Y CONCEPTOS ECONOMICOS BASICOS</dc:title>
  <dc:creator>jose</dc:creator>
  <cp:lastModifiedBy>jose</cp:lastModifiedBy>
  <cp:revision>15</cp:revision>
  <dcterms:created xsi:type="dcterms:W3CDTF">2015-10-16T21:17:29Z</dcterms:created>
  <dcterms:modified xsi:type="dcterms:W3CDTF">2015-10-16T23:29:04Z</dcterms:modified>
</cp:coreProperties>
</file>