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31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E7B1-2415-4620-9371-4C74AE2217E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75B5-F9B2-4DF8-928D-1E0AA71DAE77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E7B1-2415-4620-9371-4C74AE2217E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75B5-F9B2-4DF8-928D-1E0AA71DAE77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E7B1-2415-4620-9371-4C74AE2217E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75B5-F9B2-4DF8-928D-1E0AA71DAE77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E7B1-2415-4620-9371-4C74AE2217E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75B5-F9B2-4DF8-928D-1E0AA71DAE77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E7B1-2415-4620-9371-4C74AE2217E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75B5-F9B2-4DF8-928D-1E0AA71DAE77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E7B1-2415-4620-9371-4C74AE2217E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75B5-F9B2-4DF8-928D-1E0AA71DAE77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E7B1-2415-4620-9371-4C74AE2217E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75B5-F9B2-4DF8-928D-1E0AA71DAE77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E7B1-2415-4620-9371-4C74AE2217E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75B5-F9B2-4DF8-928D-1E0AA71DAE77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E7B1-2415-4620-9371-4C74AE2217E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75B5-F9B2-4DF8-928D-1E0AA71DAE77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E7B1-2415-4620-9371-4C74AE2217E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75B5-F9B2-4DF8-928D-1E0AA71DAE77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E7B1-2415-4620-9371-4C74AE2217E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475B5-F9B2-4DF8-928D-1E0AA71DAE77}" type="slidenum">
              <a:rPr lang="es-BO" smtClean="0"/>
              <a:t>‹Nº›</a:t>
            </a:fld>
            <a:endParaRPr lang="es-B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5E7B1-2415-4620-9371-4C74AE2217E5}" type="datetimeFigureOut">
              <a:rPr lang="es-BO" smtClean="0"/>
              <a:t>16/10/2015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475B5-F9B2-4DF8-928D-1E0AA71DAE77}" type="slidenum">
              <a:rPr lang="es-BO" smtClean="0"/>
              <a:t>‹Nº›</a:t>
            </a:fld>
            <a:endParaRPr lang="es-B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PLANIFICACION ESTRATEGICA DEL DESARROLLO RURAL SOSTENIBLE-1</a:t>
            </a:r>
            <a:endParaRPr lang="es-BO" sz="3200" b="1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ES" sz="2400" dirty="0" smtClean="0"/>
              <a:t>EL TERRITORIO COMO ESPACIO ESTRATEGICO: Definición del espacio socio-geográfico de interacción humana y con el medio.</a:t>
            </a:r>
          </a:p>
          <a:p>
            <a:r>
              <a:rPr lang="es-ES" sz="2400" dirty="0" smtClean="0"/>
              <a:t>CARACTERIZACION DE LAS DIMENSIONES (De la sostenibilidad): </a:t>
            </a:r>
          </a:p>
          <a:p>
            <a:pPr lvl="1">
              <a:buNone/>
            </a:pPr>
            <a:r>
              <a:rPr lang="es-ES" sz="2000" dirty="0" smtClean="0"/>
              <a:t>- Ambiental</a:t>
            </a:r>
          </a:p>
          <a:p>
            <a:pPr lvl="1">
              <a:buNone/>
            </a:pPr>
            <a:r>
              <a:rPr lang="es-ES" sz="2000" dirty="0" smtClean="0"/>
              <a:t>- Social</a:t>
            </a:r>
          </a:p>
          <a:p>
            <a:pPr lvl="1">
              <a:buNone/>
            </a:pPr>
            <a:r>
              <a:rPr lang="es-ES" sz="2000" dirty="0" smtClean="0"/>
              <a:t>- Económico</a:t>
            </a:r>
          </a:p>
          <a:p>
            <a:pPr lvl="1">
              <a:buNone/>
            </a:pPr>
            <a:r>
              <a:rPr lang="es-ES" sz="2000" dirty="0" smtClean="0"/>
              <a:t>- Político- institucional</a:t>
            </a:r>
            <a:endParaRPr lang="es-BO" sz="2000" dirty="0" smtClean="0"/>
          </a:p>
          <a:p>
            <a:r>
              <a:rPr lang="es-ES" sz="2400" dirty="0" smtClean="0"/>
              <a:t>DESCENTRALIZACION TERRRITORIAL (Gestión social):</a:t>
            </a:r>
          </a:p>
          <a:p>
            <a:pPr lvl="1">
              <a:buFontTx/>
              <a:buChar char="-"/>
            </a:pPr>
            <a:r>
              <a:rPr lang="es-ES" sz="2000" dirty="0" smtClean="0"/>
              <a:t>Organización/Coordinación</a:t>
            </a:r>
          </a:p>
          <a:p>
            <a:pPr lvl="1">
              <a:buFontTx/>
              <a:buChar char="-"/>
            </a:pPr>
            <a:r>
              <a:rPr lang="es-ES" sz="2000" dirty="0" smtClean="0"/>
              <a:t>Control social</a:t>
            </a:r>
          </a:p>
          <a:p>
            <a:pPr lvl="1">
              <a:buFontTx/>
              <a:buChar char="-"/>
            </a:pPr>
            <a:r>
              <a:rPr lang="es-ES" sz="2000" dirty="0" smtClean="0"/>
              <a:t>Planificación participativa</a:t>
            </a:r>
          </a:p>
          <a:p>
            <a:pPr>
              <a:buFontTx/>
              <a:buChar char="-"/>
            </a:pPr>
            <a:endParaRPr lang="es-ES" sz="2400" dirty="0"/>
          </a:p>
          <a:p>
            <a:endParaRPr lang="es-E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dirty="0" smtClean="0"/>
              <a:t>RESULTADOS ESPERADOS DE LA PLANIFICACION PARTICIPATIVA</a:t>
            </a:r>
            <a:endParaRPr lang="es-BO" sz="3200" dirty="0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b="1" dirty="0" smtClean="0"/>
              <a:t>Definición de líneas estratégicas de acción</a:t>
            </a:r>
            <a:r>
              <a:rPr lang="es-ES" dirty="0" smtClean="0"/>
              <a:t>: Protección /adaptación ambiental; apoyo a la producción; organización de cadenas o de alianzas.</a:t>
            </a:r>
            <a:r>
              <a:rPr lang="es-ES" dirty="0" smtClean="0"/>
              <a:t> </a:t>
            </a:r>
          </a:p>
          <a:p>
            <a:r>
              <a:rPr lang="es-ES" b="1" dirty="0" smtClean="0"/>
              <a:t>Adecuación política de líneas estratégicas</a:t>
            </a:r>
            <a:r>
              <a:rPr lang="es-ES" dirty="0" smtClean="0"/>
              <a:t>.</a:t>
            </a:r>
          </a:p>
          <a:p>
            <a:r>
              <a:rPr lang="es-ES" b="1" dirty="0" smtClean="0"/>
              <a:t>Definición de proyectos para cada línea de acción.</a:t>
            </a:r>
          </a:p>
          <a:p>
            <a:r>
              <a:rPr lang="es-ES" b="1" dirty="0" smtClean="0"/>
              <a:t>Definición de demandas </a:t>
            </a:r>
            <a:r>
              <a:rPr lang="es-ES" b="1" smtClean="0"/>
              <a:t>y fuentes de </a:t>
            </a:r>
            <a:r>
              <a:rPr lang="es-ES" b="1" dirty="0" smtClean="0"/>
              <a:t>recursos.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PLANIFICACION ESTRATEGICA DEL DESARROLLO RURAL SOSTENIBLE-2</a:t>
            </a:r>
            <a:endParaRPr lang="es-BO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sz="2400" dirty="0" smtClean="0"/>
              <a:t>LA PLANIFICACION PARTICIPATIVA COMO UN PROCESO TECNICO Y POLITICO (Y “artístico”):</a:t>
            </a:r>
          </a:p>
          <a:p>
            <a:pPr>
              <a:buNone/>
            </a:pPr>
            <a:endParaRPr lang="es-ES" sz="2400" dirty="0" smtClean="0"/>
          </a:p>
          <a:p>
            <a:pPr>
              <a:buFontTx/>
              <a:buChar char="-"/>
            </a:pPr>
            <a:r>
              <a:rPr lang="es-ES" sz="2400" dirty="0" smtClean="0"/>
              <a:t>Proceso técnico: Uso de conocimientos científicos para cambiar la realidad y uso de diversas técnicas ( Reflexión, sistematización y bases científicas).</a:t>
            </a:r>
          </a:p>
          <a:p>
            <a:pPr>
              <a:buNone/>
            </a:pPr>
            <a:endParaRPr lang="es-ES" sz="2400" dirty="0" smtClean="0"/>
          </a:p>
          <a:p>
            <a:pPr>
              <a:buFontTx/>
              <a:buChar char="-"/>
            </a:pPr>
            <a:r>
              <a:rPr lang="es-ES" sz="2400" dirty="0" smtClean="0"/>
              <a:t>Proceso político: Gestión de conflictos de interés y negociación (Para definición de prioridades en líneas estratégicas, objetivos y medios).</a:t>
            </a:r>
            <a:endParaRPr lang="es-BO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LAS METODOLOGIAS DE PLANIFICACION PARTICIPATIVA</a:t>
            </a:r>
            <a:endParaRPr lang="es-BO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s-ES" dirty="0" smtClean="0"/>
              <a:t>	</a:t>
            </a:r>
            <a:r>
              <a:rPr lang="es-ES" sz="2800" dirty="0" smtClean="0"/>
              <a:t>Para alterar comportamientos y actitudes de los sujetos del proceso en el abordaje de propuestas más ajustados a la realidad:</a:t>
            </a:r>
          </a:p>
          <a:p>
            <a:pPr algn="just">
              <a:buFontTx/>
              <a:buChar char="-"/>
            </a:pPr>
            <a:r>
              <a:rPr lang="es-ES" sz="2800" dirty="0" smtClean="0"/>
              <a:t>Incorporan la visión de los sujetos (Población participante).</a:t>
            </a:r>
          </a:p>
          <a:p>
            <a:pPr algn="just">
              <a:buFontTx/>
              <a:buChar char="-"/>
            </a:pPr>
            <a:r>
              <a:rPr lang="es-ES" sz="2800" dirty="0" smtClean="0"/>
              <a:t>Generan apropiación de las tomas de decisiones.</a:t>
            </a:r>
          </a:p>
          <a:p>
            <a:pPr algn="just">
              <a:buFontTx/>
              <a:buChar char="-"/>
            </a:pPr>
            <a:r>
              <a:rPr lang="es-ES" sz="2800" dirty="0" smtClean="0"/>
              <a:t>Neutralizan/eliminan el paternalismo, asistencialismo (Y el “</a:t>
            </a:r>
            <a:r>
              <a:rPr lang="es-ES" sz="2800" dirty="0" err="1" smtClean="0"/>
              <a:t>rentismo</a:t>
            </a:r>
            <a:r>
              <a:rPr lang="es-ES" sz="2800" dirty="0" smtClean="0"/>
              <a:t>”).</a:t>
            </a:r>
          </a:p>
          <a:p>
            <a:pPr algn="just">
              <a:buFontTx/>
              <a:buChar char="-"/>
            </a:pPr>
            <a:r>
              <a:rPr lang="es-ES" sz="2800" dirty="0" smtClean="0"/>
              <a:t>Refuerzan sinergias entre técnicos y sujetos participantes.</a:t>
            </a:r>
          </a:p>
          <a:p>
            <a:pPr algn="just">
              <a:buFontTx/>
              <a:buChar char="-"/>
            </a:pPr>
            <a:endParaRPr lang="es-B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LA FORMULACION DE DIAGNOSTICOS</a:t>
            </a:r>
            <a:endParaRPr lang="es-BO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FORMULACION DE DIAGNOSTICOS (DEFINICION DEL “ESTADO DEL ARTE”) </a:t>
            </a:r>
          </a:p>
          <a:p>
            <a:pPr>
              <a:buFontTx/>
              <a:buChar char="-"/>
            </a:pPr>
            <a:r>
              <a:rPr lang="es-ES" dirty="0" smtClean="0"/>
              <a:t>Diagnóstico Rápido Participativo (DRP):Para recolección directa de información de la población del territorio.</a:t>
            </a:r>
          </a:p>
          <a:p>
            <a:pPr>
              <a:buFontTx/>
              <a:buChar char="-"/>
            </a:pPr>
            <a:r>
              <a:rPr lang="es-ES" dirty="0" smtClean="0"/>
              <a:t>Diagnóstico de Sistemas Agrarios (DSA): Para identificación de medios de producción y la existencia de combinaciones de productos en su dinámica histórica, en la estructura y funcionamiento de los sistemas y la adaptación al ecosistema.</a:t>
            </a:r>
          </a:p>
          <a:p>
            <a:pPr>
              <a:buNone/>
            </a:pPr>
            <a:endParaRPr lang="es-B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RESULTADOS ESPERADOS DEL DIAGNOSTICO</a:t>
            </a:r>
            <a:endParaRPr lang="es-BO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s-ES" dirty="0" smtClean="0"/>
              <a:t>Situación ecológica y situación socioeconómica de la población.</a:t>
            </a:r>
          </a:p>
          <a:p>
            <a:pPr>
              <a:buFontTx/>
              <a:buChar char="-"/>
            </a:pPr>
            <a:r>
              <a:rPr lang="es-ES" dirty="0" smtClean="0"/>
              <a:t>Productos y agentes involucrados.</a:t>
            </a:r>
          </a:p>
          <a:p>
            <a:pPr>
              <a:buFontTx/>
              <a:buChar char="-"/>
            </a:pPr>
            <a:r>
              <a:rPr lang="es-ES" dirty="0" smtClean="0"/>
              <a:t>Sistemas de producción.</a:t>
            </a:r>
          </a:p>
          <a:p>
            <a:pPr>
              <a:buFontTx/>
              <a:buChar char="-"/>
            </a:pPr>
            <a:r>
              <a:rPr lang="es-ES" dirty="0" smtClean="0"/>
              <a:t>Tendencias históricas de las actividades productivas.</a:t>
            </a:r>
          </a:p>
          <a:p>
            <a:pPr>
              <a:buFontTx/>
              <a:buChar char="-"/>
            </a:pPr>
            <a:r>
              <a:rPr lang="es-ES" dirty="0" smtClean="0"/>
              <a:t>Tendencias futuras previstas.</a:t>
            </a:r>
          </a:p>
          <a:p>
            <a:pPr>
              <a:buFontTx/>
              <a:buChar char="-"/>
            </a:pPr>
            <a:endParaRPr lang="es-B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LA PLANIFICACION ESTRATEGICA ORIENTADA POR OBJETIVOS</a:t>
            </a:r>
            <a:endParaRPr lang="es-BO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EL METODO ZOOP (GTZ)</a:t>
            </a:r>
          </a:p>
          <a:p>
            <a:pPr>
              <a:buNone/>
            </a:pPr>
            <a:r>
              <a:rPr lang="es-ES" dirty="0" smtClean="0"/>
              <a:t>-	ANALISIS: Actores, árbol de problemas, árbol de objetivos y alternativas.</a:t>
            </a:r>
          </a:p>
          <a:p>
            <a:pPr>
              <a:buFontTx/>
              <a:buChar char="-"/>
            </a:pPr>
            <a:r>
              <a:rPr lang="es-ES" dirty="0" smtClean="0"/>
              <a:t>MATRIZ DE PLANIFICACION: Objetivos, resultados y actividades; indicadores; fuentes de verificación; y , supuestos.</a:t>
            </a:r>
          </a:p>
          <a:p>
            <a:pPr>
              <a:buFontTx/>
              <a:buChar char="-"/>
            </a:pPr>
            <a:r>
              <a:rPr lang="es-ES" dirty="0" smtClean="0"/>
              <a:t>PROGRAMA OPERATIVO: Cronograma de actividades; recursos y presupuesto.</a:t>
            </a:r>
          </a:p>
          <a:p>
            <a:pPr>
              <a:buFontTx/>
              <a:buChar char="-"/>
            </a:pPr>
            <a:r>
              <a:rPr lang="es-ES" dirty="0" smtClean="0"/>
              <a:t>SEGUIMIENTO Y EVALUACION: Indicadores y flujo de información</a:t>
            </a:r>
            <a:endParaRPr lang="es-BO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EL METODO DEL FODA- 1</a:t>
            </a:r>
            <a:endParaRPr lang="es-BO" sz="32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Definición de la imagen externa del futuro (Visión)</a:t>
            </a:r>
          </a:p>
          <a:p>
            <a:r>
              <a:rPr lang="es-ES" dirty="0" smtClean="0"/>
              <a:t>Definición de la imagen propia del futuro (Misión)</a:t>
            </a:r>
          </a:p>
          <a:p>
            <a:r>
              <a:rPr lang="es-ES" dirty="0" smtClean="0"/>
              <a:t>Análisis de coherencia con la matriz FODA</a:t>
            </a:r>
          </a:p>
          <a:p>
            <a:pPr>
              <a:buNone/>
            </a:pPr>
            <a:r>
              <a:rPr lang="es-ES" dirty="0"/>
              <a:t>	</a:t>
            </a:r>
            <a:r>
              <a:rPr lang="es-ES" dirty="0" smtClean="0"/>
              <a:t>(Fortalezas, Oportunidades, Debilidades y Amenazas)</a:t>
            </a:r>
            <a:endParaRPr lang="es-B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200" b="1" dirty="0" smtClean="0"/>
              <a:t>EL METODO DEL FODA- 2</a:t>
            </a:r>
            <a:endParaRPr lang="es-BO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 aplica para un actor, responsable o sujeto principal del proceso y para un objetivo previamente visualizado.</a:t>
            </a:r>
          </a:p>
          <a:p>
            <a:r>
              <a:rPr lang="es-ES" dirty="0" smtClean="0"/>
              <a:t>Se definen las fortalezas y debilidades del actor para el objetivo propuesto.</a:t>
            </a:r>
          </a:p>
          <a:p>
            <a:r>
              <a:rPr lang="es-ES" dirty="0" smtClean="0"/>
              <a:t>Se definen las oportunidades y amenazas del contexto para el objetivo propuesto.</a:t>
            </a:r>
          </a:p>
          <a:p>
            <a:pPr>
              <a:buNone/>
            </a:pPr>
            <a:endParaRPr lang="es-B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3200" b="1" dirty="0" smtClean="0"/>
              <a:t>EL METODO DEL FODA- 3 : Para un objetivo hipotético de producción de hortalizas de una organización de mujeres</a:t>
            </a:r>
            <a:endParaRPr lang="es-BO" sz="32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ANALISIS INTERNO</a:t>
            </a:r>
            <a:endParaRPr lang="es-BO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 smtClean="0"/>
              <a:t>FORTALEZAS</a:t>
            </a:r>
          </a:p>
          <a:p>
            <a:pPr>
              <a:buNone/>
            </a:pPr>
            <a:r>
              <a:rPr lang="es-ES" dirty="0" smtClean="0"/>
              <a:t>- Personal basado localmente</a:t>
            </a:r>
          </a:p>
          <a:p>
            <a:pPr>
              <a:buNone/>
            </a:pPr>
            <a:r>
              <a:rPr lang="es-ES" dirty="0" smtClean="0"/>
              <a:t>- Organización reconocida</a:t>
            </a:r>
          </a:p>
          <a:p>
            <a:endParaRPr lang="es-ES" dirty="0"/>
          </a:p>
          <a:p>
            <a:r>
              <a:rPr lang="es-ES" dirty="0" smtClean="0"/>
              <a:t>DEBILIDADES</a:t>
            </a:r>
          </a:p>
          <a:p>
            <a:pPr>
              <a:buFontTx/>
              <a:buChar char="-"/>
            </a:pPr>
            <a:r>
              <a:rPr lang="es-ES" dirty="0" smtClean="0"/>
              <a:t>Personal no capacitado</a:t>
            </a:r>
          </a:p>
          <a:p>
            <a:pPr>
              <a:buFontTx/>
              <a:buChar char="-"/>
            </a:pPr>
            <a:r>
              <a:rPr lang="es-ES" dirty="0" smtClean="0"/>
              <a:t>No abarca comercialización</a:t>
            </a:r>
          </a:p>
          <a:p>
            <a:pPr>
              <a:buFontTx/>
              <a:buChar char="-"/>
            </a:pPr>
            <a:endParaRPr lang="es-ES" dirty="0" smtClean="0"/>
          </a:p>
          <a:p>
            <a:pPr>
              <a:buFontTx/>
              <a:buChar char="-"/>
            </a:pPr>
            <a:endParaRPr lang="es-BO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ES" dirty="0" smtClean="0"/>
              <a:t>ANALISIS EXTERNO</a:t>
            </a:r>
            <a:endParaRPr lang="es-BO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s-ES" dirty="0" smtClean="0"/>
              <a:t>OPORTUNIDADES</a:t>
            </a:r>
          </a:p>
          <a:p>
            <a:pPr>
              <a:buFontTx/>
              <a:buChar char="-"/>
            </a:pPr>
            <a:r>
              <a:rPr lang="es-ES" dirty="0" smtClean="0"/>
              <a:t>Mercado urbano cercano</a:t>
            </a:r>
          </a:p>
          <a:p>
            <a:pPr>
              <a:buFontTx/>
              <a:buChar char="-"/>
            </a:pPr>
            <a:r>
              <a:rPr lang="es-ES" dirty="0" smtClean="0"/>
              <a:t>Interés de apoyo del municipio</a:t>
            </a:r>
            <a:endParaRPr lang="es-ES" dirty="0"/>
          </a:p>
          <a:p>
            <a:r>
              <a:rPr lang="es-ES" dirty="0" smtClean="0"/>
              <a:t>AMENAZAS</a:t>
            </a:r>
          </a:p>
          <a:p>
            <a:pPr>
              <a:buFontTx/>
              <a:buChar char="-"/>
            </a:pPr>
            <a:r>
              <a:rPr lang="es-ES" dirty="0" smtClean="0"/>
              <a:t>Irregularidad de lluvias</a:t>
            </a:r>
          </a:p>
          <a:p>
            <a:pPr>
              <a:buFontTx/>
              <a:buChar char="-"/>
            </a:pPr>
            <a:r>
              <a:rPr lang="es-ES" dirty="0" err="1" smtClean="0"/>
              <a:t>Ingerencia</a:t>
            </a:r>
            <a:r>
              <a:rPr lang="es-ES" dirty="0" smtClean="0"/>
              <a:t> de intermediarios</a:t>
            </a:r>
            <a:endParaRPr lang="es-B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431</Words>
  <Application>Microsoft Office PowerPoint</Application>
  <PresentationFormat>Presentación en pantalla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PLANIFICACION ESTRATEGICA DEL DESARROLLO RURAL SOSTENIBLE-1</vt:lpstr>
      <vt:lpstr>PLANIFICACION ESTRATEGICA DEL DESARROLLO RURAL SOSTENIBLE-2</vt:lpstr>
      <vt:lpstr>LAS METODOLOGIAS DE PLANIFICACION PARTICIPATIVA</vt:lpstr>
      <vt:lpstr>LA FORMULACION DE DIAGNOSTICOS</vt:lpstr>
      <vt:lpstr>RESULTADOS ESPERADOS DEL DIAGNOSTICO</vt:lpstr>
      <vt:lpstr>LA PLANIFICACION ESTRATEGICA ORIENTADA POR OBJETIVOS</vt:lpstr>
      <vt:lpstr>EL METODO DEL FODA- 1</vt:lpstr>
      <vt:lpstr>EL METODO DEL FODA- 2</vt:lpstr>
      <vt:lpstr>EL METODO DEL FODA- 3 : Para un objetivo hipotético de producción de hortalizas de una organización de mujeres</vt:lpstr>
      <vt:lpstr>RESULTADOS ESPERADOS DE LA PLANIFICACION PARTICIPATIVA</vt:lpstr>
    </vt:vector>
  </TitlesOfParts>
  <Company>SoftPack©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PLANIFICACION ESTRATEGICA DEL DESARROLLO RURAL SOSTENIBLE-1</dc:title>
  <dc:creator>jose</dc:creator>
  <cp:lastModifiedBy>jose</cp:lastModifiedBy>
  <cp:revision>17</cp:revision>
  <dcterms:created xsi:type="dcterms:W3CDTF">2015-10-16T20:07:10Z</dcterms:created>
  <dcterms:modified xsi:type="dcterms:W3CDTF">2015-10-16T21:17:05Z</dcterms:modified>
</cp:coreProperties>
</file>