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76" r:id="rId3"/>
    <p:sldId id="274" r:id="rId4"/>
    <p:sldId id="273" r:id="rId5"/>
    <p:sldId id="269" r:id="rId6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1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F910F-223F-496A-BC3F-D721E6E74EE1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14838-B7A0-408C-8E8F-4AFE13BAABB3}" type="slidenum">
              <a:rPr lang="es-BO" smtClean="0"/>
              <a:pPr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D386B-2AF7-41B6-A24B-288CAFAB436E}" type="datetimeFigureOut">
              <a:rPr lang="es-BO" smtClean="0"/>
              <a:pPr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29EB9-DF50-44AB-981E-1731AF82BC3F}" type="slidenum">
              <a:rPr lang="es-BO" smtClean="0"/>
              <a:pPr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>NORMAS </a:t>
            </a:r>
            <a:r>
              <a:rPr lang="es-ES" sz="2400" b="1" dirty="0" smtClean="0"/>
              <a:t>LEGALES RELACIONADAS CON LA PRODUCCION AGROPECUARIA Y EL CONSUMO DE </a:t>
            </a:r>
            <a:r>
              <a:rPr lang="es-ES" sz="2400" b="1" dirty="0" smtClean="0"/>
              <a:t>ALIMENTOS</a:t>
            </a:r>
            <a:br>
              <a:rPr lang="es-ES" sz="2400" b="1" dirty="0" smtClean="0"/>
            </a:b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/>
            </a:r>
            <a:br>
              <a:rPr lang="es-ES" sz="2400" b="1" dirty="0" smtClean="0"/>
            </a:br>
            <a:endParaRPr lang="es-BO" sz="2400" b="1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 algn="just">
              <a:buNone/>
            </a:pPr>
            <a:r>
              <a:rPr lang="es-ES" dirty="0" smtClean="0"/>
              <a:t>    POLITICAS NACIONALES QUE ENMARCAN PROGRAMAS DE DESARROLLO TERRITORIAL EN BOLIVIA QUE INCLUYEN PROYECTOS DE DESARROLLO ECONOMICO EN AREAS RURALES.</a:t>
            </a:r>
            <a:endParaRPr lang="es-B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/>
              <a:t>NORMAS LEGALES RELACIONADAS CON LA PRODUCCION AGROPECUARIA Y EL CONSUMO DE ALIMENTOS-1</a:t>
            </a:r>
            <a:endParaRPr lang="es-BO" sz="2400" dirty="0"/>
          </a:p>
        </p:txBody>
      </p:sp>
      <p:sp>
        <p:nvSpPr>
          <p:cNvPr id="3" name="2 Rectángulo"/>
          <p:cNvSpPr/>
          <p:nvPr/>
        </p:nvSpPr>
        <p:spPr>
          <a:xfrm>
            <a:off x="611560" y="1340768"/>
            <a:ext cx="79208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PILARES RELACIONADOS DE LA AGENDA PATRIOTICA 2025</a:t>
            </a:r>
            <a:r>
              <a:rPr lang="es-ES" dirty="0" smtClean="0"/>
              <a:t>: (1) Erradicación de la pobreza extrema; (4) Soberanía científica y tecnológica (Incluye la producción y transformación agropecuaria y de alimentos); (6) Soberanía productiva con diversificación y desarrollo integral; (8) Soberanía alimentaria con el saber alimentarse para el vivir bien; y (9) Soberanía ambiental con desarrollo integral.</a:t>
            </a:r>
          </a:p>
          <a:p>
            <a:endParaRPr lang="es-ES" dirty="0" smtClean="0"/>
          </a:p>
          <a:p>
            <a:r>
              <a:rPr lang="es-ES" b="1" dirty="0" smtClean="0">
                <a:solidFill>
                  <a:srgbClr val="FF0000"/>
                </a:solidFill>
              </a:rPr>
              <a:t>LEY 144 DE LA REVOLUCION PRODUCTIVA COMUNITARIA AGROPECUARIA</a:t>
            </a:r>
            <a:r>
              <a:rPr lang="es-ES" dirty="0" smtClean="0">
                <a:solidFill>
                  <a:srgbClr val="FF0000"/>
                </a:solidFill>
              </a:rPr>
              <a:t>, 2011: </a:t>
            </a:r>
            <a:r>
              <a:rPr lang="es-ES" dirty="0" smtClean="0"/>
              <a:t>Para la soberanía alimentaria. Reconoce las capacidades de las comunidades indígenas originarias campesinas, interculturales y </a:t>
            </a:r>
            <a:r>
              <a:rPr lang="es-ES" dirty="0" err="1" smtClean="0"/>
              <a:t>afrobolivianas</a:t>
            </a:r>
            <a:r>
              <a:rPr lang="es-ES" dirty="0" smtClean="0"/>
              <a:t> para sus diferentes fases (Producción, acopio, transformación, conservación, distribución, etc.), la participación política y el control social. Facilita transferencia de recursos públicos hacia organizaciones y comunidades campesinas.</a:t>
            </a:r>
          </a:p>
          <a:p>
            <a:r>
              <a:rPr lang="es-ES" dirty="0" smtClean="0"/>
              <a:t>También establece el seguro agrícola.</a:t>
            </a:r>
            <a:endParaRPr lang="es-E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b="1" dirty="0" smtClean="0"/>
              <a:t>NORMAS LEGALES RELACIONADAS CON LA PRODUCCION AGROPECUARIA Y EL CONSUMO DE ALIMENTOS-2</a:t>
            </a:r>
            <a:endParaRPr lang="es-BO" sz="2400" dirty="0"/>
          </a:p>
        </p:txBody>
      </p:sp>
      <p:sp>
        <p:nvSpPr>
          <p:cNvPr id="3" name="2 Rectángulo"/>
          <p:cNvSpPr/>
          <p:nvPr/>
        </p:nvSpPr>
        <p:spPr>
          <a:xfrm>
            <a:off x="755576" y="1916832"/>
            <a:ext cx="813690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>
                <a:solidFill>
                  <a:srgbClr val="FF0000"/>
                </a:solidFill>
              </a:rPr>
              <a:t>LEY 338, 2013</a:t>
            </a:r>
            <a:r>
              <a:rPr lang="es-ES" sz="2000" b="1" dirty="0" smtClean="0"/>
              <a:t>: </a:t>
            </a:r>
            <a:r>
              <a:rPr lang="es-ES" sz="2000" dirty="0" err="1" smtClean="0"/>
              <a:t>OECA´s</a:t>
            </a:r>
            <a:r>
              <a:rPr lang="es-ES" sz="2000" dirty="0" smtClean="0"/>
              <a:t> y </a:t>
            </a:r>
            <a:r>
              <a:rPr lang="es-ES" sz="2000" dirty="0" err="1" smtClean="0"/>
              <a:t>OECOM´s</a:t>
            </a:r>
            <a:r>
              <a:rPr lang="es-ES" sz="2000" dirty="0" smtClean="0"/>
              <a:t> para la integración de la </a:t>
            </a:r>
            <a:r>
              <a:rPr lang="es-ES" sz="2000" u="sng" dirty="0" smtClean="0"/>
              <a:t>agricultura familiar sustentable  (AFS) </a:t>
            </a:r>
            <a:r>
              <a:rPr lang="es-ES" sz="2000" dirty="0" smtClean="0"/>
              <a:t>y la soberanía alimentaria. Promueve la aportación de los agricultores como proveedores de los programas nacionales (PACE, subsidio a la lactancia). La AFS incluye el trabajo familiar en los recursos locales y la armonización con el medio ambiente.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683568" y="4437112"/>
            <a:ext cx="756084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>
                <a:solidFill>
                  <a:srgbClr val="FF0000"/>
                </a:solidFill>
              </a:rPr>
              <a:t>LEY  300,</a:t>
            </a:r>
            <a:r>
              <a:rPr lang="es-ES" sz="2000" dirty="0" smtClean="0">
                <a:solidFill>
                  <a:srgbClr val="FF0000"/>
                </a:solidFill>
              </a:rPr>
              <a:t> 2012,</a:t>
            </a:r>
            <a:r>
              <a:rPr lang="es-ES" sz="2000" b="1" dirty="0" smtClean="0">
                <a:solidFill>
                  <a:srgbClr val="FF0000"/>
                </a:solidFill>
              </a:rPr>
              <a:t> MARCO DE LA MADRE TIERRA Y DESARROLLO INTEGRAL PARA VIVIR BIEN</a:t>
            </a:r>
            <a:r>
              <a:rPr lang="es-ES" sz="2000" dirty="0" smtClean="0"/>
              <a:t>: Saber alimentarse para vivir bien como </a:t>
            </a:r>
            <a:r>
              <a:rPr lang="es-ES" sz="2000" u="sng" dirty="0" smtClean="0"/>
              <a:t>derecho a la alimentación y salud con soberanía y seguridad alimentaria. </a:t>
            </a:r>
            <a:r>
              <a:rPr lang="es-ES" sz="2000" dirty="0" smtClean="0"/>
              <a:t>Procesos para el </a:t>
            </a:r>
            <a:r>
              <a:rPr lang="es-ES" sz="2000" u="sng" dirty="0" smtClean="0"/>
              <a:t>acceso a la tierra</a:t>
            </a:r>
            <a:r>
              <a:rPr lang="es-ES" sz="2000" dirty="0" smtClean="0"/>
              <a:t>, territorio y el agua, </a:t>
            </a:r>
            <a:r>
              <a:rPr lang="es-ES" sz="2000" u="sng" dirty="0" smtClean="0"/>
              <a:t>control de riesgos ambientales </a:t>
            </a:r>
            <a:r>
              <a:rPr lang="es-ES" sz="2000" dirty="0" smtClean="0"/>
              <a:t>y otros.</a:t>
            </a:r>
            <a:endParaRPr lang="es-ES" sz="2000" u="sng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/>
              <a:t>NORMAS LEGALES RELACIONADAS CON LA PRODUCCION AGROPECUARIA Y EL CONSUMO DE </a:t>
            </a:r>
            <a:r>
              <a:rPr lang="es-ES" sz="2400" b="1" dirty="0" smtClean="0"/>
              <a:t>ALIMENTOS-3</a:t>
            </a:r>
            <a:endParaRPr lang="es-BO" sz="2400" dirty="0"/>
          </a:p>
        </p:txBody>
      </p:sp>
      <p:sp>
        <p:nvSpPr>
          <p:cNvPr id="4" name="3 Rectángulo"/>
          <p:cNvSpPr/>
          <p:nvPr/>
        </p:nvSpPr>
        <p:spPr>
          <a:xfrm>
            <a:off x="755576" y="1700808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/>
          </a:p>
          <a:p>
            <a:r>
              <a:rPr lang="es-ES" sz="2400" b="1" dirty="0" smtClean="0">
                <a:solidFill>
                  <a:srgbClr val="FF0000"/>
                </a:solidFill>
              </a:rPr>
              <a:t>LEY 622, 2014, Alimentación escolar en el marco de la soberanía alimentaria y la economía plural. </a:t>
            </a:r>
            <a:r>
              <a:rPr lang="es-E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cargo de los gobiernos municipales (Con más de Bs. 700 millones en el país el año 2014) con el apoyo del Programa Nacional de Alimentación </a:t>
            </a:r>
            <a:r>
              <a:rPr lang="es-ES" sz="24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Complementaria Escolar (PNACE)</a:t>
            </a:r>
            <a:endParaRPr lang="es-ES" sz="2400" b="1" dirty="0" smtClean="0">
              <a:solidFill>
                <a:srgbClr val="FF0000"/>
              </a:solidFill>
            </a:endParaRPr>
          </a:p>
          <a:p>
            <a:endParaRPr lang="es-ES" sz="2400" b="1" dirty="0" smtClean="0"/>
          </a:p>
          <a:p>
            <a:r>
              <a:rPr lang="es-ES" sz="2400" b="1" dirty="0" smtClean="0">
                <a:solidFill>
                  <a:srgbClr val="FF0000"/>
                </a:solidFill>
              </a:rPr>
              <a:t>DS 2167, Política de Alimentación y Nutrición: </a:t>
            </a:r>
            <a:r>
              <a:rPr lang="es-ES" sz="2400" b="1" dirty="0" smtClean="0"/>
              <a:t>Establecimiento y fortalecimiento de programas de alimentación y nutrición. Incluye el apoyo a la agricultura familiar comunitaria y el programa de alimentación complementaria escolar, entre otros.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>LA SITUACION NUTRICIONAL EN LA PAZ EN COMPARACION CON OTROS DEPARTAMENTOS: UN INDICADOR DE REFERENCIA PARA LAS POLITICAS.</a:t>
            </a:r>
            <a:br>
              <a:rPr lang="es-ES" sz="2400" b="1" dirty="0" smtClean="0"/>
            </a:b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000" b="1" dirty="0" smtClean="0"/>
              <a:t>PREVALENCIA </a:t>
            </a:r>
            <a:r>
              <a:rPr lang="es-ES" sz="2000" b="1" dirty="0" smtClean="0"/>
              <a:t>DE DESNUTRICION CRONICA POR DEPARTAMENTOS, % DE MENORES DE 5 AÑOS </a:t>
            </a:r>
            <a:r>
              <a:rPr lang="es-ES" sz="2000" dirty="0" smtClean="0"/>
              <a:t>(ENDSA 2008)</a:t>
            </a:r>
            <a:endParaRPr lang="es-BO" sz="2000" dirty="0"/>
          </a:p>
        </p:txBody>
      </p:sp>
      <p:sp>
        <p:nvSpPr>
          <p:cNvPr id="3" name="2 Rectángulo"/>
          <p:cNvSpPr/>
          <p:nvPr/>
        </p:nvSpPr>
        <p:spPr>
          <a:xfrm>
            <a:off x="683568" y="2636912"/>
            <a:ext cx="78488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s-ES" sz="2000" dirty="0" smtClean="0"/>
          </a:p>
          <a:p>
            <a:pPr lvl="1"/>
            <a:endParaRPr lang="es-ES" sz="2000" dirty="0" smtClean="0"/>
          </a:p>
          <a:p>
            <a:pPr lvl="1"/>
            <a:r>
              <a:rPr lang="es-ES" sz="2000" dirty="0" smtClean="0"/>
              <a:t>PANDO</a:t>
            </a:r>
            <a:r>
              <a:rPr lang="es-ES" sz="2000" dirty="0" smtClean="0"/>
              <a:t>:			11,3</a:t>
            </a:r>
          </a:p>
          <a:p>
            <a:pPr lvl="1"/>
            <a:r>
              <a:rPr lang="es-ES" sz="2000" dirty="0" smtClean="0"/>
              <a:t>BENI:			11,7</a:t>
            </a:r>
          </a:p>
          <a:p>
            <a:pPr lvl="1"/>
            <a:r>
              <a:rPr lang="es-ES" sz="2000" dirty="0" smtClean="0"/>
              <a:t>S. CRUZ:			   8,6</a:t>
            </a:r>
          </a:p>
          <a:p>
            <a:pPr lvl="1"/>
            <a:r>
              <a:rPr lang="es-ES" sz="2000" dirty="0" smtClean="0"/>
              <a:t>TARIJA:			12,0</a:t>
            </a:r>
          </a:p>
          <a:p>
            <a:pPr lvl="1"/>
            <a:r>
              <a:rPr lang="es-ES" sz="2000" dirty="0" smtClean="0">
                <a:solidFill>
                  <a:srgbClr val="FF0000"/>
                </a:solidFill>
              </a:rPr>
              <a:t>POTOSI:			38,5</a:t>
            </a:r>
          </a:p>
          <a:p>
            <a:pPr lvl="1"/>
            <a:r>
              <a:rPr lang="es-ES" sz="2000" dirty="0" smtClean="0">
                <a:solidFill>
                  <a:srgbClr val="FF0000"/>
                </a:solidFill>
              </a:rPr>
              <a:t>ORURO:			27,1</a:t>
            </a:r>
          </a:p>
          <a:p>
            <a:pPr lvl="1"/>
            <a:r>
              <a:rPr lang="es-ES" sz="2000" dirty="0" smtClean="0">
                <a:solidFill>
                  <a:srgbClr val="FF0000"/>
                </a:solidFill>
              </a:rPr>
              <a:t>COCHABAMBA:		26,1</a:t>
            </a:r>
          </a:p>
          <a:p>
            <a:pPr lvl="1"/>
            <a:r>
              <a:rPr lang="es-ES" sz="2000" u="sng" dirty="0" smtClean="0">
                <a:solidFill>
                  <a:srgbClr val="FF0000"/>
                </a:solidFill>
              </a:rPr>
              <a:t>LA PAZ:			22,7</a:t>
            </a:r>
          </a:p>
          <a:p>
            <a:pPr lvl="1"/>
            <a:r>
              <a:rPr lang="es-ES" sz="2000" dirty="0" smtClean="0">
                <a:solidFill>
                  <a:srgbClr val="FF0000"/>
                </a:solidFill>
              </a:rPr>
              <a:t>CHUQUISACA:		29,5</a:t>
            </a:r>
            <a:endParaRPr lang="es-BO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408</Words>
  <Application>Microsoft Office PowerPoint</Application>
  <PresentationFormat>Presentación en pantalla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     NORMAS LEGALES RELACIONADAS CON LA PRODUCCION AGROPECUARIA Y EL CONSUMO DE ALIMENTOS   </vt:lpstr>
      <vt:lpstr>NORMAS LEGALES RELACIONADAS CON LA PRODUCCION AGROPECUARIA Y EL CONSUMO DE ALIMENTOS-1</vt:lpstr>
      <vt:lpstr>NORMAS LEGALES RELACIONADAS CON LA PRODUCCION AGROPECUARIA Y EL CONSUMO DE ALIMENTOS-2</vt:lpstr>
      <vt:lpstr>NORMAS LEGALES RELACIONADAS CON LA PRODUCCION AGROPECUARIA Y EL CONSUMO DE ALIMENTOS-3</vt:lpstr>
      <vt:lpstr>   LA SITUACION NUTRICIONAL EN LA PAZ EN COMPARACION CON OTROS DEPARTAMENTOS: UN INDICADOR DE REFERENCIA PARA LAS POLITICAS.  PREVALENCIA DE DESNUTRICION CRONICA POR DEPARTAMENTOS, % DE MENORES DE 5 AÑOS (ENDSA 2008)</vt:lpstr>
    </vt:vector>
  </TitlesOfParts>
  <Company>SoftPack©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PASTORAL SOCIAL CARITAS BOLIVIANA    ENCUENTRO NACIONAL DE PASTORAL INDIGENA, ORIGINARIA Y AFROBOLIVIANA, COCHABAMBA, JULIO DEL 2015</dc:title>
  <dc:creator>jose</dc:creator>
  <cp:lastModifiedBy>jose</cp:lastModifiedBy>
  <cp:revision>77</cp:revision>
  <dcterms:created xsi:type="dcterms:W3CDTF">2015-07-22T22:46:57Z</dcterms:created>
  <dcterms:modified xsi:type="dcterms:W3CDTF">2015-10-14T21:13:21Z</dcterms:modified>
</cp:coreProperties>
</file>