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1"/>
  </p:notesMasterIdLst>
  <p:sldIdLst>
    <p:sldId id="256" r:id="rId2"/>
    <p:sldId id="258" r:id="rId3"/>
    <p:sldId id="264" r:id="rId4"/>
    <p:sldId id="265" r:id="rId5"/>
    <p:sldId id="266" r:id="rId6"/>
    <p:sldId id="259" r:id="rId7"/>
    <p:sldId id="260" r:id="rId8"/>
    <p:sldId id="263" r:id="rId9"/>
    <p:sldId id="262" r:id="rId10"/>
  </p:sldIdLst>
  <p:sldSz cx="9144000" cy="6858000" type="screen4x3"/>
  <p:notesSz cx="6858000" cy="9144000"/>
  <p:defaultTextStyle>
    <a:defPPr>
      <a:defRPr lang="es-B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2" autoAdjust="0"/>
    <p:restoredTop sz="94660"/>
  </p:normalViewPr>
  <p:slideViewPr>
    <p:cSldViewPr>
      <p:cViewPr>
        <p:scale>
          <a:sx n="100" d="100"/>
          <a:sy n="100" d="100"/>
        </p:scale>
        <p:origin x="-366" y="7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6FD65AD-8233-42EE-BFFC-3C8EBB5115F9}" type="datetimeFigureOut">
              <a:rPr lang="es-BO" smtClean="0"/>
              <a:t>01/10/2015</a:t>
            </a:fld>
            <a:endParaRPr lang="es-BO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BO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89E592E-DF5F-4C08-88F0-D29717F3FE90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8813943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s-ES" smtClean="0"/>
              <a:t>Haga clic para modificar el estilo de subtítulo del patrón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AF193E-E1C5-48B1-A0C7-312C7419B7FD}" type="datetime1">
              <a:rPr lang="es-BO" smtClean="0"/>
              <a:t>01/10/2015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8934722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74914C-BD31-4224-87F1-DB592EED9F25}" type="datetime1">
              <a:rPr lang="es-BO" smtClean="0"/>
              <a:t>01/10/2015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35794169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 vertical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 vertical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0F44C-B085-47BB-83C0-615263FD76CA}" type="datetime1">
              <a:rPr lang="es-BO" smtClean="0"/>
              <a:t>01/10/2015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2735706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307DFF-450D-466D-AB5C-A1A93E56B9C7}" type="datetime1">
              <a:rPr lang="es-BO" smtClean="0"/>
              <a:t>01/10/2015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5969555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D7E2C7-11C8-4D19-8AB3-772772783E45}" type="datetime1">
              <a:rPr lang="es-BO" smtClean="0"/>
              <a:t>01/10/2015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560826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contenido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B1C917-3049-43AC-B099-B222D1F5F820}" type="datetime1">
              <a:rPr lang="es-BO" smtClean="0"/>
              <a:t>01/10/2015</a:t>
            </a:fld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7158156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4" name="3 Marcador de contenido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5" name="4 Marcador de texto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6" name="5 Marcador de contenido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7" name="6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D87E25-D869-4AE5-BA3F-02890D6C91F9}" type="datetime1">
              <a:rPr lang="es-BO" smtClean="0"/>
              <a:t>01/10/2015</a:t>
            </a:fld>
            <a:endParaRPr lang="es-BO"/>
          </a:p>
        </p:txBody>
      </p:sp>
      <p:sp>
        <p:nvSpPr>
          <p:cNvPr id="8" name="7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9" name="8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245730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ó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16D3BF-8030-4801-9ED0-BC8CA4AAEF6E}" type="datetime1">
              <a:rPr lang="es-BO" smtClean="0"/>
              <a:t>01/10/2015</a:t>
            </a:fld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5" name="4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4507268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54AEBD-C14D-44D9-B1B4-F2642D5E3DFB}" type="datetime1">
              <a:rPr lang="es-BO" smtClean="0"/>
              <a:t>01/10/2015</a:t>
            </a:fld>
            <a:endParaRPr lang="es-BO"/>
          </a:p>
        </p:txBody>
      </p:sp>
      <p:sp>
        <p:nvSpPr>
          <p:cNvPr id="3" name="2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4203567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FD2F4-B19A-429F-9106-8916251DA45E}" type="datetime1">
              <a:rPr lang="es-BO" smtClean="0"/>
              <a:t>01/10/2015</a:t>
            </a:fld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055114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posición de imagen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BO"/>
          </a:p>
        </p:txBody>
      </p:sp>
      <p:sp>
        <p:nvSpPr>
          <p:cNvPr id="4" name="3 Marcador de texto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 smtClean="0"/>
              <a:t>Haga clic para modificar el estilo de texto del patrón</a:t>
            </a:r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9267C9-1B1F-4B6C-95DA-E85C68C7828F}" type="datetime1">
              <a:rPr lang="es-BO" smtClean="0"/>
              <a:t>01/10/2015</a:t>
            </a:fld>
            <a:endParaRPr lang="es-BO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120820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título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smtClean="0"/>
              <a:t>Haga clic para modificar el estilo de título del patrón</a:t>
            </a:r>
            <a:endParaRPr lang="es-BO"/>
          </a:p>
        </p:txBody>
      </p:sp>
      <p:sp>
        <p:nvSpPr>
          <p:cNvPr id="3" name="2 Marcador de texto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BO"/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F911D6-9069-4F1D-B507-130114888706}" type="datetime1">
              <a:rPr lang="es-BO" smtClean="0"/>
              <a:t>01/10/2015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Marcador de número de diapositiva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60DBA9-CB69-4B15-BB51-E9B57AFA229C}" type="slidenum">
              <a:rPr lang="es-BO" smtClean="0"/>
              <a:t>‹Nº›</a:t>
            </a:fld>
            <a:endParaRPr lang="es-BO"/>
          </a:p>
        </p:txBody>
      </p:sp>
    </p:spTree>
    <p:extLst>
      <p:ext uri="{BB962C8B-B14F-4D97-AF65-F5344CB8AC3E}">
        <p14:creationId xmlns:p14="http://schemas.microsoft.com/office/powerpoint/2010/main" val="29446928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B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ctrTitle"/>
          </p:nvPr>
        </p:nvSpPr>
        <p:spPr>
          <a:xfrm>
            <a:off x="717801" y="2708920"/>
            <a:ext cx="7772400" cy="2803003"/>
          </a:xfrm>
        </p:spPr>
        <p:txBody>
          <a:bodyPr>
            <a:noAutofit/>
          </a:bodyPr>
          <a:lstStyle/>
          <a:p>
            <a:r>
              <a:rPr lang="es-BO" sz="3600" dirty="0" smtClean="0"/>
              <a:t>UNIDAD </a:t>
            </a:r>
            <a:r>
              <a:rPr lang="es-BO" sz="3600" dirty="0"/>
              <a:t>2</a:t>
            </a:r>
            <a:r>
              <a:rPr lang="es-BO" sz="3600" dirty="0" smtClean="0"/>
              <a:t/>
            </a:r>
            <a:br>
              <a:rPr lang="es-BO" sz="3600" dirty="0" smtClean="0"/>
            </a:br>
            <a:r>
              <a:rPr lang="es-BO" sz="3600" dirty="0"/>
              <a:t>Herramientas de diagnóstico y análisis para el trabajo de desarrollo rural a nivel municipal</a:t>
            </a:r>
            <a:r>
              <a:rPr lang="es-BO" sz="3600" dirty="0" smtClean="0"/>
              <a:t/>
            </a:r>
            <a:br>
              <a:rPr lang="es-BO" sz="3600" dirty="0" smtClean="0"/>
            </a:br>
            <a:endParaRPr lang="es-BO" sz="3600" dirty="0"/>
          </a:p>
        </p:txBody>
      </p:sp>
      <p:sp>
        <p:nvSpPr>
          <p:cNvPr id="3" name="2 Subtítulo"/>
          <p:cNvSpPr>
            <a:spLocks noGrp="1"/>
          </p:cNvSpPr>
          <p:nvPr>
            <p:ph type="subTitle" idx="1"/>
          </p:nvPr>
        </p:nvSpPr>
        <p:spPr>
          <a:xfrm>
            <a:off x="1763688" y="4941168"/>
            <a:ext cx="6400800" cy="1320552"/>
          </a:xfrm>
        </p:spPr>
        <p:txBody>
          <a:bodyPr>
            <a:normAutofit/>
          </a:bodyPr>
          <a:lstStyle/>
          <a:p>
            <a:r>
              <a:rPr lang="es-BO" dirty="0"/>
              <a:t>Curso de Actualización </a:t>
            </a:r>
          </a:p>
          <a:p>
            <a:r>
              <a:rPr lang="es-BO" dirty="0"/>
              <a:t>Desarrollo Económico Rural</a:t>
            </a:r>
          </a:p>
        </p:txBody>
      </p:sp>
      <p:pic>
        <p:nvPicPr>
          <p:cNvPr id="1026" name="0 Imagen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70387" y="281901"/>
            <a:ext cx="1510458" cy="9148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>
          <a:xfrm>
            <a:off x="4139952" y="6309320"/>
            <a:ext cx="4623792" cy="365125"/>
          </a:xfrm>
        </p:spPr>
        <p:txBody>
          <a:bodyPr/>
          <a:lstStyle/>
          <a:p>
            <a:r>
              <a:rPr lang="es-BO" dirty="0" smtClean="0"/>
              <a:t>Unidad 2. Herramientas de diagnóstico y análisis para el trabajo de desarrollo rural. Octubre 2015</a:t>
            </a:r>
            <a:endParaRPr lang="es-BO" dirty="0"/>
          </a:p>
        </p:txBody>
      </p:sp>
      <p:sp>
        <p:nvSpPr>
          <p:cNvPr id="5" name="4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46AFFC0-485D-48AF-AF17-E607CBDC00C1}" type="datetime1">
              <a:rPr lang="es-BO" smtClean="0"/>
              <a:t>01/10/2015</a:t>
            </a:fld>
            <a:endParaRPr lang="es-BO"/>
          </a:p>
        </p:txBody>
      </p:sp>
      <p:pic>
        <p:nvPicPr>
          <p:cNvPr id="9" name="0 Imagen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3955" y="188640"/>
            <a:ext cx="1234510" cy="1224136"/>
          </a:xfrm>
          <a:prstGeom prst="rect">
            <a:avLst/>
          </a:prstGeom>
        </p:spPr>
      </p:pic>
      <p:pic>
        <p:nvPicPr>
          <p:cNvPr id="6" name="Picture 2" descr="http://www.formaciontecnicabolivia.org/webassets/logos/logo_gaml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93" y="261735"/>
            <a:ext cx="2576284" cy="16561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79369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78882" y="476672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es-BO" b="1" dirty="0" smtClean="0"/>
              <a:t>Objetivos de la Unidad</a:t>
            </a:r>
            <a:endParaRPr lang="es-BO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64C0F-232B-4411-AA43-BB624F184734}" type="datetime1">
              <a:rPr lang="es-BO" smtClean="0"/>
              <a:t>01/10/2015</a:t>
            </a:fld>
            <a:endParaRPr lang="es-BO"/>
          </a:p>
        </p:txBody>
      </p:sp>
      <p:sp>
        <p:nvSpPr>
          <p:cNvPr id="7" name="6 Rectángulo"/>
          <p:cNvSpPr/>
          <p:nvPr/>
        </p:nvSpPr>
        <p:spPr>
          <a:xfrm>
            <a:off x="518665" y="1052736"/>
            <a:ext cx="81785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400" b="1" dirty="0" smtClean="0"/>
              <a:t>Objetivo </a:t>
            </a:r>
            <a:r>
              <a:rPr lang="es-BO" sz="2400" b="1" dirty="0"/>
              <a:t>General </a:t>
            </a:r>
          </a:p>
          <a:p>
            <a:r>
              <a:rPr lang="es-BO" sz="2400" dirty="0"/>
              <a:t>Impulsar el conocimiento de la </a:t>
            </a:r>
            <a:r>
              <a:rPr lang="es-BO" sz="2400" dirty="0" err="1"/>
              <a:t>la</a:t>
            </a:r>
            <a:r>
              <a:rPr lang="es-BO" sz="2400" dirty="0"/>
              <a:t> generación de oportunidades de desarrollo en los macro distritos  rurales del Municipio de La Paz a partir de la actualización de enfoques sobre desarrollo rural y la aplicación de  herramientas de investigación-acción.</a:t>
            </a:r>
          </a:p>
          <a:p>
            <a:endParaRPr lang="es-BO" sz="2400" b="1" dirty="0" smtClean="0"/>
          </a:p>
          <a:p>
            <a:r>
              <a:rPr lang="es-BO" sz="2400" b="1" dirty="0" smtClean="0"/>
              <a:t>Objetivos </a:t>
            </a:r>
            <a:r>
              <a:rPr lang="es-BO" sz="2400" b="1" dirty="0"/>
              <a:t>Específicos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s-BO" sz="2400" dirty="0" smtClean="0"/>
              <a:t>Impulsar </a:t>
            </a:r>
            <a:r>
              <a:rPr lang="es-BO" sz="2400" dirty="0"/>
              <a:t>la búsqueda de respuestas productivas para el desarrollo de los macrodistritos rurales a partir de la investigación-acción 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s-BO" sz="2400" dirty="0" smtClean="0"/>
              <a:t>Conocer </a:t>
            </a:r>
            <a:r>
              <a:rPr lang="es-BO" sz="2400" dirty="0"/>
              <a:t>herramientas principales de investigación que permitan recoger información cualitativa y cuantitativa para los diagnósticos desarrollo económico rural</a:t>
            </a:r>
          </a:p>
          <a:p>
            <a:pPr marL="342900" indent="-342900">
              <a:buFont typeface="Wingdings" pitchFamily="2" charset="2"/>
              <a:buChar char="§"/>
            </a:pPr>
            <a:r>
              <a:rPr lang="es-BO" sz="2400" dirty="0" smtClean="0"/>
              <a:t>Conocer </a:t>
            </a:r>
            <a:r>
              <a:rPr lang="es-BO" sz="2400" dirty="0"/>
              <a:t>técnicas de análisis de la información</a:t>
            </a:r>
          </a:p>
        </p:txBody>
      </p:sp>
    </p:spTree>
    <p:extLst>
      <p:ext uri="{BB962C8B-B14F-4D97-AF65-F5344CB8AC3E}">
        <p14:creationId xmlns:p14="http://schemas.microsoft.com/office/powerpoint/2010/main" val="362092245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es-BO" b="1" dirty="0" smtClean="0"/>
              <a:t>Contenido</a:t>
            </a:r>
            <a:endParaRPr lang="es-BO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64C0F-232B-4411-AA43-BB624F184734}" type="datetime1">
              <a:rPr lang="es-BO" smtClean="0"/>
              <a:t>01/10/2015</a:t>
            </a:fld>
            <a:endParaRPr lang="es-BO"/>
          </a:p>
        </p:txBody>
      </p:sp>
      <p:sp>
        <p:nvSpPr>
          <p:cNvPr id="3" name="2 Rectángulo"/>
          <p:cNvSpPr/>
          <p:nvPr/>
        </p:nvSpPr>
        <p:spPr>
          <a:xfrm>
            <a:off x="899592" y="836712"/>
            <a:ext cx="7056784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800" b="1" dirty="0"/>
              <a:t>Capítulo 1. Diagnósticos sobre Desarrollo Económico Rural</a:t>
            </a:r>
          </a:p>
          <a:p>
            <a:r>
              <a:rPr lang="es-BO" sz="2800" dirty="0"/>
              <a:t>1.1 Desarrollo Departamental y Desarrollo Municipal</a:t>
            </a:r>
          </a:p>
          <a:p>
            <a:r>
              <a:rPr lang="es-BO" sz="2800" dirty="0"/>
              <a:t>(Coloquio Secretarios de Planificación Gobernación y Municipio)</a:t>
            </a:r>
          </a:p>
          <a:p>
            <a:r>
              <a:rPr lang="es-BO" sz="2800" dirty="0"/>
              <a:t>1.2 Identificación de pilares de desarrollo de lo nacional a lo departamental y local</a:t>
            </a:r>
          </a:p>
          <a:p>
            <a:r>
              <a:rPr lang="es-BO" sz="2800" dirty="0"/>
              <a:t>1.3 Concepto e importancia de Diagnóstico</a:t>
            </a:r>
          </a:p>
          <a:p>
            <a:r>
              <a:rPr lang="es-BO" sz="2800" dirty="0"/>
              <a:t>1.4 Partes de un diagnóstico</a:t>
            </a:r>
          </a:p>
          <a:p>
            <a:r>
              <a:rPr lang="es-BO" sz="2800" dirty="0"/>
              <a:t>1.5 Importancia de trabajar con enfoque de género</a:t>
            </a:r>
          </a:p>
        </p:txBody>
      </p:sp>
    </p:spTree>
    <p:extLst>
      <p:ext uri="{BB962C8B-B14F-4D97-AF65-F5344CB8AC3E}">
        <p14:creationId xmlns:p14="http://schemas.microsoft.com/office/powerpoint/2010/main" val="377444269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39552" y="504056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es-BO" b="1" dirty="0" smtClean="0"/>
              <a:t>Contenido</a:t>
            </a:r>
            <a:endParaRPr lang="es-BO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64C0F-232B-4411-AA43-BB624F184734}" type="datetime1">
              <a:rPr lang="es-BO" smtClean="0"/>
              <a:t>01/10/2015</a:t>
            </a:fld>
            <a:endParaRPr lang="es-BO"/>
          </a:p>
        </p:txBody>
      </p:sp>
      <p:sp>
        <p:nvSpPr>
          <p:cNvPr id="3" name="2 Rectángulo"/>
          <p:cNvSpPr/>
          <p:nvPr/>
        </p:nvSpPr>
        <p:spPr>
          <a:xfrm>
            <a:off x="1115616" y="1124744"/>
            <a:ext cx="69847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800" b="1" dirty="0"/>
              <a:t>Capítulo 2. Principales herramientas de investigación</a:t>
            </a:r>
            <a:endParaRPr lang="es-BO" sz="2800" dirty="0"/>
          </a:p>
          <a:p>
            <a:r>
              <a:rPr lang="es-BO" sz="2800" dirty="0"/>
              <a:t>2.1 Las herramientas</a:t>
            </a:r>
          </a:p>
          <a:p>
            <a:r>
              <a:rPr lang="es-BO" sz="2800" dirty="0"/>
              <a:t> 	A. Marco analítico de lectura</a:t>
            </a:r>
          </a:p>
          <a:p>
            <a:r>
              <a:rPr lang="es-BO" sz="2800" dirty="0"/>
              <a:t>	B. Principales herramientas </a:t>
            </a:r>
            <a:r>
              <a:rPr lang="es-BO" sz="2800" dirty="0" smtClean="0"/>
              <a:t>  participativas</a:t>
            </a:r>
            <a:endParaRPr lang="es-BO" sz="2800" dirty="0"/>
          </a:p>
          <a:p>
            <a:r>
              <a:rPr lang="es-BO" sz="2800" dirty="0"/>
              <a:t>a)	Entrevistas con informantes clave</a:t>
            </a:r>
          </a:p>
          <a:p>
            <a:r>
              <a:rPr lang="es-BO" sz="2800" dirty="0"/>
              <a:t>b)	Encuestas</a:t>
            </a:r>
          </a:p>
          <a:p>
            <a:r>
              <a:rPr lang="es-BO" sz="2800" dirty="0"/>
              <a:t>c)	Observación  </a:t>
            </a:r>
          </a:p>
          <a:p>
            <a:r>
              <a:rPr lang="es-BO" sz="2800" dirty="0"/>
              <a:t>d)	Mapa parlante  </a:t>
            </a:r>
          </a:p>
          <a:p>
            <a:r>
              <a:rPr lang="es-BO" sz="2800" dirty="0"/>
              <a:t>e)	Grupos focales </a:t>
            </a:r>
          </a:p>
        </p:txBody>
      </p:sp>
    </p:spTree>
    <p:extLst>
      <p:ext uri="{BB962C8B-B14F-4D97-AF65-F5344CB8AC3E}">
        <p14:creationId xmlns:p14="http://schemas.microsoft.com/office/powerpoint/2010/main" val="308858241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57200" y="404664"/>
            <a:ext cx="8229600" cy="620688"/>
          </a:xfrm>
        </p:spPr>
        <p:txBody>
          <a:bodyPr>
            <a:normAutofit fontScale="90000"/>
          </a:bodyPr>
          <a:lstStyle/>
          <a:p>
            <a:r>
              <a:rPr lang="es-BO" b="1" dirty="0" smtClean="0"/>
              <a:t>Contenido</a:t>
            </a:r>
            <a:endParaRPr lang="es-BO" b="1" dirty="0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pic>
        <p:nvPicPr>
          <p:cNvPr id="5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5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964C0F-232B-4411-AA43-BB624F184734}" type="datetime1">
              <a:rPr lang="es-BO" smtClean="0"/>
              <a:t>01/10/2015</a:t>
            </a:fld>
            <a:endParaRPr lang="es-BO"/>
          </a:p>
        </p:txBody>
      </p:sp>
      <p:sp>
        <p:nvSpPr>
          <p:cNvPr id="3" name="2 Rectángulo"/>
          <p:cNvSpPr/>
          <p:nvPr/>
        </p:nvSpPr>
        <p:spPr>
          <a:xfrm>
            <a:off x="971600" y="1124744"/>
            <a:ext cx="7200800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BO" sz="2800" b="1" dirty="0"/>
              <a:t>Capítulo 3. Técnicas de análisis de la información</a:t>
            </a:r>
          </a:p>
          <a:p>
            <a:r>
              <a:rPr lang="es-BO" sz="2800" dirty="0"/>
              <a:t>3.1 Importancia del análisis de la información</a:t>
            </a:r>
          </a:p>
          <a:p>
            <a:r>
              <a:rPr lang="es-BO" sz="2800" dirty="0"/>
              <a:t>3.2 Herramientas para el análisis</a:t>
            </a:r>
          </a:p>
          <a:p>
            <a:r>
              <a:rPr lang="es-BO" sz="2800" dirty="0"/>
              <a:t>A.	Árbol de problemas  </a:t>
            </a:r>
          </a:p>
          <a:p>
            <a:r>
              <a:rPr lang="es-BO" sz="2800" dirty="0"/>
              <a:t>B.	Mapas de análisis</a:t>
            </a:r>
          </a:p>
          <a:p>
            <a:r>
              <a:rPr lang="es-BO" sz="2800" dirty="0"/>
              <a:t>C.	Triangulación metodológica </a:t>
            </a:r>
          </a:p>
          <a:p>
            <a:r>
              <a:rPr lang="es-BO" sz="2800" dirty="0"/>
              <a:t>D.	Análisis de indicadores estadísticos</a:t>
            </a:r>
          </a:p>
          <a:p>
            <a:endParaRPr lang="es-BO" sz="2800" dirty="0"/>
          </a:p>
          <a:p>
            <a:r>
              <a:rPr lang="es-BO" sz="2800" b="1" dirty="0"/>
              <a:t>Capítulo 4. Trabajo de campo</a:t>
            </a:r>
          </a:p>
          <a:p>
            <a:r>
              <a:rPr lang="es-BO" sz="2800" dirty="0"/>
              <a:t>4.1	Realización diagnóstico en campo. Trabajo por grupos interdisciplinarios</a:t>
            </a:r>
          </a:p>
        </p:txBody>
      </p:sp>
    </p:spTree>
    <p:extLst>
      <p:ext uri="{BB962C8B-B14F-4D97-AF65-F5344CB8AC3E}">
        <p14:creationId xmlns:p14="http://schemas.microsoft.com/office/powerpoint/2010/main" val="15717042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b="1" dirty="0" smtClean="0"/>
              <a:t>PRODUCTOS ESPERADOS </a:t>
            </a:r>
            <a:endParaRPr lang="es-BO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539552" y="1124744"/>
            <a:ext cx="8229600" cy="4525963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es-BO" b="1" dirty="0" smtClean="0"/>
          </a:p>
          <a:p>
            <a:pPr marL="514350" indent="-514350">
              <a:buAutoNum type="arabicPeriod"/>
            </a:pPr>
            <a:r>
              <a:rPr lang="es-BO" b="1" dirty="0" smtClean="0"/>
              <a:t>Trabajo </a:t>
            </a:r>
            <a:r>
              <a:rPr lang="es-BO" b="1" dirty="0"/>
              <a:t>Individual: Presentación fundamentada de  la propuesta para la realización de un diagnóstico hacia el desarrollo económico </a:t>
            </a:r>
            <a:r>
              <a:rPr lang="es-BO" b="1" dirty="0" smtClean="0"/>
              <a:t>rural</a:t>
            </a:r>
          </a:p>
          <a:p>
            <a:pPr marL="0" indent="0">
              <a:buNone/>
            </a:pPr>
            <a:endParaRPr lang="es-BO" b="1" dirty="0"/>
          </a:p>
          <a:p>
            <a:pPr marL="0" indent="0">
              <a:buNone/>
            </a:pPr>
            <a:r>
              <a:rPr lang="es-BO" b="1" dirty="0"/>
              <a:t>2.	Trabajo de grupos: Diagnóstico  de oportunidades de desarrollo en  un territorio urbano–rural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CE4D76-EE0C-4BA7-9F2E-50B35FBF2B14}" type="datetime1">
              <a:rPr lang="es-BO" smtClean="0"/>
              <a:t>01/10/2015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39266" y="5000122"/>
            <a:ext cx="1704734" cy="17047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288196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467544" y="116632"/>
            <a:ext cx="8229600" cy="778098"/>
          </a:xfrm>
        </p:spPr>
        <p:txBody>
          <a:bodyPr/>
          <a:lstStyle/>
          <a:p>
            <a:r>
              <a:rPr lang="es-BO" b="1" dirty="0" smtClean="0"/>
              <a:t>Metodología</a:t>
            </a:r>
            <a:endParaRPr lang="es-BO" b="1" dirty="0"/>
          </a:p>
        </p:txBody>
      </p:sp>
      <p:sp>
        <p:nvSpPr>
          <p:cNvPr id="3" name="2 Marcador de contenido"/>
          <p:cNvSpPr>
            <a:spLocks noGrp="1"/>
          </p:cNvSpPr>
          <p:nvPr>
            <p:ph idx="1"/>
          </p:nvPr>
        </p:nvSpPr>
        <p:spPr>
          <a:xfrm>
            <a:off x="395536" y="792312"/>
            <a:ext cx="8373616" cy="5877272"/>
          </a:xfrm>
        </p:spPr>
        <p:txBody>
          <a:bodyPr>
            <a:noAutofit/>
          </a:bodyPr>
          <a:lstStyle/>
          <a:p>
            <a:pPr>
              <a:buFont typeface="Wingdings" pitchFamily="2" charset="2"/>
              <a:buChar char="§"/>
            </a:pPr>
            <a:r>
              <a:rPr lang="es-BO" sz="2800" b="1" dirty="0" smtClean="0"/>
              <a:t>Curso</a:t>
            </a:r>
            <a:r>
              <a:rPr lang="es-BO" sz="2800" b="1" dirty="0"/>
              <a:t>:</a:t>
            </a:r>
            <a:r>
              <a:rPr lang="es-BO" sz="2800" dirty="0"/>
              <a:t> Las tres primeras sesiones se combinará  entre exposiciones y discusiones guiadas. </a:t>
            </a:r>
            <a:endParaRPr lang="es-BO" sz="2800" dirty="0" smtClean="0"/>
          </a:p>
          <a:p>
            <a:pPr>
              <a:buFont typeface="Wingdings" pitchFamily="2" charset="2"/>
              <a:buChar char="§"/>
            </a:pPr>
            <a:r>
              <a:rPr lang="es-BO" sz="2800" b="1" dirty="0" smtClean="0"/>
              <a:t>Trabajo Individual </a:t>
            </a:r>
            <a:r>
              <a:rPr lang="es-BO" sz="2800" dirty="0" smtClean="0"/>
              <a:t>(máximo 5 páginas, Times </a:t>
            </a:r>
            <a:r>
              <a:rPr lang="es-BO" sz="2800" dirty="0" err="1" smtClean="0"/>
              <a:t>Roman</a:t>
            </a:r>
            <a:r>
              <a:rPr lang="es-BO" sz="2800" dirty="0" smtClean="0"/>
              <a:t> 12 o Arial 11, espacio simple) Luego de las tres primeras sesiones, cada participante deberá presentar una propuesta para la realización de un diagnóstico</a:t>
            </a:r>
          </a:p>
          <a:p>
            <a:pPr>
              <a:buFont typeface="Wingdings" pitchFamily="2" charset="2"/>
              <a:buChar char="§"/>
            </a:pPr>
            <a:r>
              <a:rPr lang="es-BO" sz="2800" dirty="0" smtClean="0"/>
              <a:t>Trabajo </a:t>
            </a:r>
            <a:r>
              <a:rPr lang="es-BO" sz="2800" dirty="0"/>
              <a:t>de campo Final (máximo 5 páginas, Times </a:t>
            </a:r>
            <a:r>
              <a:rPr lang="es-BO" sz="2800" dirty="0" err="1"/>
              <a:t>Roman</a:t>
            </a:r>
            <a:r>
              <a:rPr lang="es-BO" sz="2800" dirty="0"/>
              <a:t> 12 o Arial 11, espacio simple) En trabajo de grupos interdisciplinarios se realizará un levantamiento de información de un territorio específico que identifique oportunidades para el desarrollo rural. </a:t>
            </a:r>
          </a:p>
        </p:txBody>
      </p:sp>
      <p:sp>
        <p:nvSpPr>
          <p:cNvPr id="4" name="3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43A3D1-3F48-4914-B8A2-5969C8BD4EC0}" type="datetime1">
              <a:rPr lang="es-BO" smtClean="0"/>
              <a:t>01/10/2015</a:t>
            </a:fld>
            <a:endParaRPr lang="es-BO"/>
          </a:p>
        </p:txBody>
      </p:sp>
      <p:sp>
        <p:nvSpPr>
          <p:cNvPr id="5" name="4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40002723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b="1" dirty="0"/>
              <a:t>FORMA DE EVALUACION</a:t>
            </a:r>
            <a:endParaRPr lang="es-BO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5C550D-CA16-4E3D-AB1A-B1F88A9BDC3A}" type="datetime1">
              <a:rPr lang="es-BO" smtClean="0"/>
              <a:t>01/10/2015</a:t>
            </a:fld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sp>
        <p:nvSpPr>
          <p:cNvPr id="6" name="5 Rectángulo"/>
          <p:cNvSpPr/>
          <p:nvPr/>
        </p:nvSpPr>
        <p:spPr>
          <a:xfrm>
            <a:off x="539552" y="4483316"/>
            <a:ext cx="7920880" cy="12778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BO" sz="2400" dirty="0" smtClean="0">
                <a:effectLst/>
                <a:latin typeface="Times New Roman"/>
                <a:ea typeface="Calibri"/>
                <a:cs typeface="Times New Roman"/>
              </a:rPr>
              <a:t>La nota mínima de aprobación es 66/100.</a:t>
            </a:r>
          </a:p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es-BO" sz="2400" dirty="0" smtClean="0">
                <a:effectLst/>
                <a:latin typeface="Times New Roman"/>
                <a:ea typeface="Calibri"/>
                <a:cs typeface="Times New Roman"/>
              </a:rPr>
              <a:t>Entre </a:t>
            </a:r>
            <a:r>
              <a:rPr lang="es-BO" sz="2400" dirty="0" smtClean="0">
                <a:latin typeface="Times New Roman"/>
                <a:ea typeface="Calibri"/>
                <a:cs typeface="Times New Roman"/>
              </a:rPr>
              <a:t>65 </a:t>
            </a:r>
            <a:r>
              <a:rPr lang="es-BO" sz="2400" dirty="0">
                <a:latin typeface="Times New Roman"/>
                <a:ea typeface="Calibri"/>
                <a:cs typeface="Times New Roman"/>
              </a:rPr>
              <a:t>y 40 recibirán un certificado de participación. Los que </a:t>
            </a:r>
            <a:r>
              <a:rPr lang="es-BO" sz="2400" dirty="0" smtClean="0">
                <a:latin typeface="Times New Roman"/>
                <a:ea typeface="Calibri"/>
                <a:cs typeface="Times New Roman"/>
              </a:rPr>
              <a:t>Nota </a:t>
            </a:r>
            <a:r>
              <a:rPr lang="es-BO" sz="2400" dirty="0">
                <a:latin typeface="Times New Roman"/>
                <a:ea typeface="Calibri"/>
                <a:cs typeface="Times New Roman"/>
              </a:rPr>
              <a:t>igual o menor a 39 puntos no recibirán certificado.</a:t>
            </a:r>
            <a:endParaRPr lang="es-BO" sz="2400" dirty="0">
              <a:ea typeface="Calibri"/>
              <a:cs typeface="Times New Roman"/>
            </a:endParaRPr>
          </a:p>
        </p:txBody>
      </p:sp>
      <p:pic>
        <p:nvPicPr>
          <p:cNvPr id="7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77342" y="4725144"/>
            <a:ext cx="1979712" cy="1979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8" name="7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58051133"/>
              </p:ext>
            </p:extLst>
          </p:nvPr>
        </p:nvGraphicFramePr>
        <p:xfrm>
          <a:off x="1835696" y="1844824"/>
          <a:ext cx="5832648" cy="2592290"/>
        </p:xfrm>
        <a:graphic>
          <a:graphicData uri="http://schemas.openxmlformats.org/drawingml/2006/table">
            <a:tbl>
              <a:tblPr firstRow="1" firstCol="1" bandRow="1"/>
              <a:tblGrid>
                <a:gridCol w="4050576"/>
                <a:gridCol w="1782072"/>
              </a:tblGrid>
              <a:tr h="5184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ACTIVIDAD</a:t>
                      </a:r>
                      <a:endParaRPr lang="es-BO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PUNTAJE</a:t>
                      </a:r>
                      <a:endParaRPr lang="es-BO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4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Participación y asistencia </a:t>
                      </a:r>
                      <a:endParaRPr lang="es-BO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30</a:t>
                      </a:r>
                      <a:endParaRPr lang="es-BO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4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Trabajo en grupo</a:t>
                      </a:r>
                      <a:endParaRPr lang="es-BO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es-BO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45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Trabajo individual</a:t>
                      </a:r>
                      <a:endParaRPr lang="es-BO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35</a:t>
                      </a:r>
                      <a:endParaRPr lang="es-BO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1845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Total</a:t>
                      </a:r>
                      <a:endParaRPr lang="es-BO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 b="1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100</a:t>
                      </a:r>
                      <a:endParaRPr lang="es-BO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177864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BO" b="1" dirty="0" smtClean="0"/>
              <a:t>CRONOGRAMA DE ACTIVIDADES</a:t>
            </a:r>
            <a:endParaRPr lang="es-BO" b="1" dirty="0"/>
          </a:p>
        </p:txBody>
      </p:sp>
      <p:sp>
        <p:nvSpPr>
          <p:cNvPr id="3" name="2 Marcador de fecha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843913F-3B2B-4B45-AD59-56291CB7BFD9}" type="datetime1">
              <a:rPr lang="es-BO" smtClean="0"/>
              <a:t>01/10/2015</a:t>
            </a:fld>
            <a:endParaRPr lang="es-BO"/>
          </a:p>
        </p:txBody>
      </p:sp>
      <p:sp>
        <p:nvSpPr>
          <p:cNvPr id="4" name="3 Marcador de pie de página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s-BO" smtClean="0"/>
              <a:t>Unidad 2. Herramientas de diagnóstico y análisis para el trabajo de desarrollo rural. Octubre 2015</a:t>
            </a:r>
            <a:endParaRPr lang="es-BO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6295" y="4994002"/>
            <a:ext cx="1841037" cy="1841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graphicFrame>
        <p:nvGraphicFramePr>
          <p:cNvPr id="7" name="6 Tabla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510690"/>
              </p:ext>
            </p:extLst>
          </p:nvPr>
        </p:nvGraphicFramePr>
        <p:xfrm>
          <a:off x="974906" y="1753644"/>
          <a:ext cx="7200800" cy="3240358"/>
        </p:xfrm>
        <a:graphic>
          <a:graphicData uri="http://schemas.openxmlformats.org/drawingml/2006/table">
            <a:tbl>
              <a:tblPr firstRow="1" firstCol="1" bandRow="1"/>
              <a:tblGrid>
                <a:gridCol w="3824628"/>
                <a:gridCol w="3376172"/>
              </a:tblGrid>
              <a:tr h="509202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ACTIVIDAD</a:t>
                      </a:r>
                      <a:endParaRPr lang="es-BO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 b="1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FECHA</a:t>
                      </a:r>
                      <a:endParaRPr lang="es-BO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41455"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Cursos presenciales</a:t>
                      </a:r>
                      <a:endParaRPr lang="es-BO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1-3-8 de octubre</a:t>
                      </a:r>
                      <a:endParaRPr lang="es-BO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09202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 Trabajo de campo</a:t>
                      </a:r>
                      <a:endParaRPr lang="es-BO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10 de octubre</a:t>
                      </a:r>
                      <a:endParaRPr lang="es-BO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580499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Presentación trabajo final de la unidad</a:t>
                      </a:r>
                      <a:endParaRPr lang="es-BO" sz="28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BO" sz="28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15 de octubre</a:t>
                      </a:r>
                      <a:endParaRPr lang="es-BO" sz="28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31069239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</TotalTime>
  <Words>545</Words>
  <Application>Microsoft Office PowerPoint</Application>
  <PresentationFormat>Presentación en pantalla (4:3)</PresentationFormat>
  <Paragraphs>89</Paragraphs>
  <Slides>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0" baseType="lpstr">
      <vt:lpstr>Tema de Office</vt:lpstr>
      <vt:lpstr>UNIDAD 2 Herramientas de diagnóstico y análisis para el trabajo de desarrollo rural a nivel municipal </vt:lpstr>
      <vt:lpstr>Objetivos de la Unidad</vt:lpstr>
      <vt:lpstr>Contenido</vt:lpstr>
      <vt:lpstr>Contenido</vt:lpstr>
      <vt:lpstr>Contenido</vt:lpstr>
      <vt:lpstr>PRODUCTOS ESPERADOS </vt:lpstr>
      <vt:lpstr>Metodología</vt:lpstr>
      <vt:lpstr>FORMA DE EVALUACION</vt:lpstr>
      <vt:lpstr>CRONOGRAMA DE ACTIVIDADES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UNIDAD 3  HERRAMIENTAS PARA EL  DIAGNÓSTICO DE SEGURIDAD CON SOBERANÍA ALIMENTARIA EN BOLIVIA</dc:title>
  <dc:creator>ok</dc:creator>
  <cp:lastModifiedBy>ok</cp:lastModifiedBy>
  <cp:revision>11</cp:revision>
  <dcterms:created xsi:type="dcterms:W3CDTF">2015-05-28T20:10:38Z</dcterms:created>
  <dcterms:modified xsi:type="dcterms:W3CDTF">2015-10-01T20:19:24Z</dcterms:modified>
</cp:coreProperties>
</file>