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es-B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B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FD65AD-8233-42EE-BFFC-3C8EBB5115F9}" type="datetimeFigureOut">
              <a:rPr lang="es-BO" smtClean="0"/>
              <a:t>12/07/2015</a:t>
            </a:fld>
            <a:endParaRPr lang="es-B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B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E592E-DF5F-4C08-88F0-D29717F3FE90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881394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893472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579416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273570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596955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560826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715815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245730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50726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420356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055114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2082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944692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B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916832"/>
            <a:ext cx="7772400" cy="2803003"/>
          </a:xfrm>
        </p:spPr>
        <p:txBody>
          <a:bodyPr>
            <a:noAutofit/>
          </a:bodyPr>
          <a:lstStyle/>
          <a:p>
            <a:r>
              <a:rPr lang="es-BO" sz="3600" dirty="0" smtClean="0"/>
              <a:t>UNIDAD 3 </a:t>
            </a:r>
            <a:br>
              <a:rPr lang="es-BO" sz="3600" dirty="0" smtClean="0"/>
            </a:br>
            <a:r>
              <a:rPr lang="es-BO" sz="3600" dirty="0" smtClean="0"/>
              <a:t>HERRAMIENTAS PARA EL  DIAGNÓSTICO DE SEGURIDAD CON SOBERANÍA ALIMENTARIA EN BOLIVIA</a:t>
            </a:r>
            <a:br>
              <a:rPr lang="es-BO" sz="3600" dirty="0" smtClean="0"/>
            </a:br>
            <a:endParaRPr lang="es-BO" sz="36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63688" y="4941168"/>
            <a:ext cx="6400800" cy="1320552"/>
          </a:xfrm>
        </p:spPr>
        <p:txBody>
          <a:bodyPr>
            <a:normAutofit/>
          </a:bodyPr>
          <a:lstStyle/>
          <a:p>
            <a:r>
              <a:rPr lang="es-BO" dirty="0" smtClean="0"/>
              <a:t>Diagnósticos </a:t>
            </a:r>
            <a:r>
              <a:rPr lang="es-BO" dirty="0"/>
              <a:t>sobre Seguridad Alimentaria con Soberanía</a:t>
            </a:r>
          </a:p>
        </p:txBody>
      </p:sp>
      <p:pic>
        <p:nvPicPr>
          <p:cNvPr id="1026" name="0 Imag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81902"/>
            <a:ext cx="1628725" cy="986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logotipo campus virtua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804" y="320796"/>
            <a:ext cx="2219352" cy="947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logo uat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1755" y="295386"/>
            <a:ext cx="2082245" cy="1318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868144" y="6309320"/>
            <a:ext cx="2895600" cy="365125"/>
          </a:xfrm>
        </p:spPr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187936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65212" y="19653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s-BO" sz="3600" b="1" dirty="0"/>
              <a:t>Elementos a profundizar relacionados a la Seguridad Alimentaria:</a:t>
            </a: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7" name="6 Rectángulo"/>
          <p:cNvSpPr/>
          <p:nvPr/>
        </p:nvSpPr>
        <p:spPr>
          <a:xfrm>
            <a:off x="683568" y="836712"/>
            <a:ext cx="820891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es-BO" sz="2000" b="1" dirty="0" smtClean="0"/>
              <a:t>Disponibilidad </a:t>
            </a:r>
            <a:r>
              <a:rPr lang="es-BO" sz="2000" b="1" dirty="0"/>
              <a:t>de alimentos </a:t>
            </a:r>
            <a:r>
              <a:rPr lang="es-BO" sz="2000" dirty="0"/>
              <a:t>entendida como la existencia de cantidades suficientes de alimentos de calidad adecuada producidos en el país o adquiridos mediante importaciones o ayuda alimentaria.</a:t>
            </a:r>
          </a:p>
          <a:p>
            <a:pPr marL="342900" indent="-342900">
              <a:buFont typeface="Wingdings" pitchFamily="2" charset="2"/>
              <a:buChar char="§"/>
            </a:pPr>
            <a:endParaRPr lang="es-BO" sz="2000" dirty="0"/>
          </a:p>
          <a:p>
            <a:pPr marL="342900" indent="-342900">
              <a:buFont typeface="Wingdings" pitchFamily="2" charset="2"/>
              <a:buChar char="§"/>
            </a:pPr>
            <a:r>
              <a:rPr lang="es-BO" sz="2000" b="1" dirty="0" smtClean="0"/>
              <a:t>Acceso </a:t>
            </a:r>
            <a:r>
              <a:rPr lang="es-BO" sz="2000" b="1" dirty="0"/>
              <a:t>a los alimentos </a:t>
            </a:r>
            <a:r>
              <a:rPr lang="es-BO" sz="2000" dirty="0"/>
              <a:t>supone el acceso de las personas a los recursos necesarios (entendidos como derechos) para adquirir alimentos apropiados y lograr una alimentación nutritiva. </a:t>
            </a:r>
          </a:p>
          <a:p>
            <a:pPr marL="342900" indent="-342900">
              <a:buFont typeface="Wingdings" pitchFamily="2" charset="2"/>
              <a:buChar char="§"/>
            </a:pPr>
            <a:endParaRPr lang="es-BO" sz="2000" dirty="0"/>
          </a:p>
          <a:p>
            <a:pPr marL="342900" indent="-342900">
              <a:buFont typeface="Wingdings" pitchFamily="2" charset="2"/>
              <a:buChar char="§"/>
            </a:pPr>
            <a:r>
              <a:rPr lang="es-BO" sz="2000" b="1" dirty="0" smtClean="0"/>
              <a:t>Utilización </a:t>
            </a:r>
            <a:r>
              <a:rPr lang="es-BO" sz="2000" b="1" dirty="0"/>
              <a:t>biológica de los alimentos </a:t>
            </a:r>
            <a:r>
              <a:rPr lang="es-BO" sz="2000" dirty="0"/>
              <a:t>a través de una alimentación adecuada acompañada de otros insumos no </a:t>
            </a:r>
            <a:r>
              <a:rPr lang="es-BO" sz="2000" dirty="0" smtClean="0"/>
              <a:t>alimentarios </a:t>
            </a:r>
            <a:r>
              <a:rPr lang="es-BO" sz="2000" dirty="0"/>
              <a:t>que hace que se satisfagan las necesidades fisiológicas.</a:t>
            </a:r>
          </a:p>
          <a:p>
            <a:pPr marL="342900" indent="-342900">
              <a:buFont typeface="Wingdings" pitchFamily="2" charset="2"/>
              <a:buChar char="§"/>
            </a:pPr>
            <a:endParaRPr lang="es-BO" sz="2000" dirty="0"/>
          </a:p>
          <a:p>
            <a:pPr marL="342900" indent="-342900">
              <a:buFont typeface="Wingdings" pitchFamily="2" charset="2"/>
              <a:buChar char="§"/>
            </a:pPr>
            <a:r>
              <a:rPr lang="es-BO" sz="2000" b="1" dirty="0" smtClean="0"/>
              <a:t>Estabilidad</a:t>
            </a:r>
            <a:r>
              <a:rPr lang="es-BO" sz="2000" b="1" dirty="0"/>
              <a:t>,</a:t>
            </a:r>
            <a:r>
              <a:rPr lang="es-BO" sz="2000" dirty="0"/>
              <a:t> que garantiza que una población, un hogar o una persona deben tener acceso a alimentos adecuados en todo momento. Este concepto de estabilidad se refiere tanto a la dimensión de la disponibilidad como a la del acceso de la seguridad alimentaria.</a:t>
            </a:r>
          </a:p>
        </p:txBody>
      </p:sp>
    </p:spTree>
    <p:extLst>
      <p:ext uri="{BB962C8B-B14F-4D97-AF65-F5344CB8AC3E}">
        <p14:creationId xmlns:p14="http://schemas.microsoft.com/office/powerpoint/2010/main" val="1552976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>
            <a:noAutofit/>
          </a:bodyPr>
          <a:lstStyle/>
          <a:p>
            <a:r>
              <a:rPr lang="es-BO" sz="3600" b="1" dirty="0"/>
              <a:t>Elementos a profundizar relacionados </a:t>
            </a:r>
            <a:r>
              <a:rPr lang="es-BO" sz="3600" b="1" dirty="0" smtClean="0"/>
              <a:t>a Vulnerabilidad Alimentaria</a:t>
            </a:r>
            <a:endParaRPr lang="es-BO" sz="3600" b="1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7" name="6 Rectángulo"/>
          <p:cNvSpPr/>
          <p:nvPr/>
        </p:nvSpPr>
        <p:spPr>
          <a:xfrm>
            <a:off x="539552" y="886252"/>
            <a:ext cx="835292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BO" sz="2400" dirty="0" smtClean="0"/>
              <a:t>Determinantes de la desnutrición :</a:t>
            </a:r>
          </a:p>
          <a:p>
            <a:endParaRPr lang="es-BO" sz="2400" dirty="0"/>
          </a:p>
          <a:p>
            <a:pPr marL="342900" indent="-342900">
              <a:buFont typeface="Wingdings" pitchFamily="2" charset="2"/>
              <a:buChar char="§"/>
            </a:pPr>
            <a:r>
              <a:rPr lang="es-BO" sz="2400" dirty="0" smtClean="0"/>
              <a:t>Insuficiente </a:t>
            </a:r>
            <a:r>
              <a:rPr lang="es-BO" sz="2400" dirty="0"/>
              <a:t>e inadecuado consumo de alimentos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s-BO" sz="2400" dirty="0" smtClean="0"/>
              <a:t>Enfermedades </a:t>
            </a:r>
            <a:r>
              <a:rPr lang="es-BO" sz="2400" dirty="0"/>
              <a:t>infecciosas (principalmente diarrea).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s-BO" sz="2400" dirty="0" smtClean="0"/>
              <a:t>Inseguridad </a:t>
            </a:r>
            <a:r>
              <a:rPr lang="es-BO" sz="2400" dirty="0"/>
              <a:t>alimentaria, debido a la limitada disponibilidad y al limitado acceso físico y económico de los hogares a los alimentos.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s-BO" sz="2400" dirty="0" smtClean="0"/>
              <a:t>Bajo </a:t>
            </a:r>
            <a:r>
              <a:rPr lang="es-BO" sz="2400" dirty="0"/>
              <a:t>nivel de educación e información, especialmente de las madres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s-BO" sz="2400" dirty="0" smtClean="0"/>
              <a:t>Falta </a:t>
            </a:r>
            <a:r>
              <a:rPr lang="es-BO" sz="2400" dirty="0"/>
              <a:t>de acceso a agua potable y saneamiento básico</a:t>
            </a:r>
          </a:p>
        </p:txBody>
      </p:sp>
    </p:spTree>
    <p:extLst>
      <p:ext uri="{BB962C8B-B14F-4D97-AF65-F5344CB8AC3E}">
        <p14:creationId xmlns:p14="http://schemas.microsoft.com/office/powerpoint/2010/main" val="3620922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749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BO" b="1" dirty="0"/>
              <a:t>Soberanía Alimentaria y origen de los alimentos de consumo nacional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BO" sz="3000" dirty="0"/>
              <a:t>Declaración de </a:t>
            </a:r>
            <a:r>
              <a:rPr lang="es-BO" sz="3000" dirty="0" err="1"/>
              <a:t>Nyéléni</a:t>
            </a:r>
            <a:r>
              <a:rPr lang="es-BO" sz="3000" dirty="0"/>
              <a:t>, </a:t>
            </a:r>
            <a:r>
              <a:rPr lang="es-BO" sz="3000" dirty="0" smtClean="0"/>
              <a:t>2007 </a:t>
            </a:r>
          </a:p>
          <a:p>
            <a:pPr marL="0" indent="0">
              <a:buNone/>
            </a:pPr>
            <a:r>
              <a:rPr lang="es-BO" sz="3000" dirty="0" smtClean="0"/>
              <a:t>Soberanía </a:t>
            </a:r>
            <a:r>
              <a:rPr lang="es-BO" sz="3000" dirty="0"/>
              <a:t>alimentaria es </a:t>
            </a:r>
            <a:r>
              <a:rPr lang="es-BO" sz="3000" i="1" dirty="0"/>
              <a:t>“el derecho de los pueblos a alimentos nutritivos y culturalmente adecuados, accesibles, producidos de forma sostenible y ecológica, y su derecho a decidir su propio sistema alimentario y productivo”. </a:t>
            </a:r>
            <a:endParaRPr lang="es-BO" sz="3000" i="1" dirty="0" smtClean="0"/>
          </a:p>
          <a:p>
            <a:pPr marL="0" indent="0">
              <a:buNone/>
            </a:pPr>
            <a:r>
              <a:rPr lang="es-BO" sz="3000" b="1" dirty="0" smtClean="0"/>
              <a:t>Factores contra la Soberanía Alimentaria:</a:t>
            </a:r>
          </a:p>
          <a:p>
            <a:pPr marL="0" indent="0">
              <a:buNone/>
            </a:pPr>
            <a:r>
              <a:rPr lang="es-BO" sz="3000" dirty="0" smtClean="0"/>
              <a:t>Producción agrícola para biocombustibles </a:t>
            </a:r>
          </a:p>
          <a:p>
            <a:pPr marL="0" indent="0">
              <a:buNone/>
            </a:pPr>
            <a:r>
              <a:rPr lang="es-BO" sz="3000" dirty="0"/>
              <a:t>Extranjerización de la tierra</a:t>
            </a:r>
            <a:endParaRPr lang="es-BO" sz="3000" dirty="0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8819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78098"/>
          </a:xfrm>
        </p:spPr>
        <p:txBody>
          <a:bodyPr>
            <a:normAutofit/>
          </a:bodyPr>
          <a:lstStyle/>
          <a:p>
            <a:r>
              <a:rPr lang="pt-BR" sz="3600" b="1" dirty="0" smtClean="0"/>
              <a:t>Concepto </a:t>
            </a:r>
            <a:r>
              <a:rPr lang="pt-BR" sz="3600" b="1" dirty="0"/>
              <a:t>e </a:t>
            </a:r>
            <a:r>
              <a:rPr lang="pt-BR" sz="3600" b="1" dirty="0" err="1"/>
              <a:t>importancia</a:t>
            </a:r>
            <a:r>
              <a:rPr lang="pt-BR" sz="3600" b="1" dirty="0"/>
              <a:t> de </a:t>
            </a:r>
            <a:r>
              <a:rPr lang="pt-BR" sz="3600" b="1" dirty="0" smtClean="0"/>
              <a:t>Diagnóstico</a:t>
            </a:r>
            <a:endParaRPr lang="es-BO" sz="36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980728"/>
            <a:ext cx="8301608" cy="53285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BO" sz="2400" dirty="0" smtClean="0"/>
              <a:t>Un diagnóstico es un procedimiento sistemático que permite identificar un problema y sentar bases para la toma de decisiones al </a:t>
            </a:r>
            <a:r>
              <a:rPr lang="es-BO" sz="2400" dirty="0"/>
              <a:t>respecto, para lograrlo se puede hacer un estudio</a:t>
            </a:r>
            <a:r>
              <a:rPr lang="es-BO" sz="2400" dirty="0" smtClean="0"/>
              <a:t>, una </a:t>
            </a:r>
            <a:r>
              <a:rPr lang="es-BO" sz="2400" dirty="0"/>
              <a:t>evaluación o un </a:t>
            </a:r>
            <a:r>
              <a:rPr lang="es-BO" sz="2400" dirty="0" smtClean="0"/>
              <a:t>análisis </a:t>
            </a:r>
            <a:r>
              <a:rPr lang="es-BO" sz="2400" dirty="0"/>
              <a:t>sobre el tema que nos interesa. </a:t>
            </a:r>
            <a:endParaRPr lang="es-BO" sz="2400" dirty="0" smtClean="0"/>
          </a:p>
          <a:p>
            <a:pPr marL="0" indent="0">
              <a:buNone/>
            </a:pPr>
            <a:r>
              <a:rPr lang="es-BO" sz="2400" dirty="0"/>
              <a:t>La realización de un diagnóstico nos permite:</a:t>
            </a:r>
          </a:p>
          <a:p>
            <a:pPr>
              <a:buFont typeface="Wingdings" pitchFamily="2" charset="2"/>
              <a:buChar char="§"/>
            </a:pPr>
            <a:r>
              <a:rPr lang="es-BO" sz="2400" dirty="0" smtClean="0"/>
              <a:t>Definir </a:t>
            </a:r>
            <a:r>
              <a:rPr lang="es-BO" sz="2400" dirty="0"/>
              <a:t>problemas y potencialidades</a:t>
            </a:r>
          </a:p>
          <a:p>
            <a:pPr>
              <a:buFont typeface="Wingdings" pitchFamily="2" charset="2"/>
              <a:buChar char="§"/>
            </a:pPr>
            <a:r>
              <a:rPr lang="es-BO" sz="2400" dirty="0" smtClean="0"/>
              <a:t>Profundizar </a:t>
            </a:r>
            <a:r>
              <a:rPr lang="es-BO" sz="2400" dirty="0"/>
              <a:t>en éstos </a:t>
            </a:r>
          </a:p>
          <a:p>
            <a:pPr>
              <a:buFont typeface="Wingdings" pitchFamily="2" charset="2"/>
              <a:buChar char="§"/>
            </a:pPr>
            <a:r>
              <a:rPr lang="es-BO" sz="2400" dirty="0" smtClean="0"/>
              <a:t>Establecer </a:t>
            </a:r>
            <a:r>
              <a:rPr lang="es-BO" sz="2400" dirty="0"/>
              <a:t>ordenes de importancia o prioridades</a:t>
            </a:r>
          </a:p>
          <a:p>
            <a:pPr>
              <a:buFont typeface="Wingdings" pitchFamily="2" charset="2"/>
              <a:buChar char="§"/>
            </a:pPr>
            <a:r>
              <a:rPr lang="es-BO" sz="2400" dirty="0" smtClean="0"/>
              <a:t>Identificar </a:t>
            </a:r>
            <a:r>
              <a:rPr lang="es-BO" sz="2400" dirty="0"/>
              <a:t>qué problemas son causa de otros y cuales consecuencias</a:t>
            </a:r>
          </a:p>
          <a:p>
            <a:pPr>
              <a:buFont typeface="Wingdings" pitchFamily="2" charset="2"/>
              <a:buChar char="§"/>
            </a:pPr>
            <a:r>
              <a:rPr lang="es-BO" sz="2400" dirty="0" smtClean="0"/>
              <a:t>Diseñar </a:t>
            </a:r>
            <a:r>
              <a:rPr lang="es-BO" sz="2400" dirty="0"/>
              <a:t>estrategias, identificar alternativas y </a:t>
            </a:r>
            <a:endParaRPr lang="es-BO" sz="2400" dirty="0" smtClean="0"/>
          </a:p>
          <a:p>
            <a:pPr marL="0" indent="0">
              <a:buNone/>
            </a:pPr>
            <a:r>
              <a:rPr lang="es-BO" sz="2400" dirty="0" smtClean="0"/>
              <a:t>decidir </a:t>
            </a:r>
            <a:r>
              <a:rPr lang="es-BO" sz="2400" dirty="0"/>
              <a:t>acerca de acciones a realizar.</a:t>
            </a:r>
          </a:p>
          <a:p>
            <a:pPr marL="0" indent="0">
              <a:buNone/>
            </a:pPr>
            <a:endParaRPr lang="es-BO" sz="2400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878288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0027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BO" sz="3600" b="1" dirty="0" smtClean="0">
                <a:latin typeface="Times New Roman" pitchFamily="18" charset="0"/>
                <a:cs typeface="Times New Roman" pitchFamily="18" charset="0"/>
              </a:rPr>
              <a:t>HERRAMIENTAS A REVISAR: </a:t>
            </a:r>
            <a:endParaRPr lang="es-BO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4525963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s-BO" dirty="0" smtClean="0">
                <a:latin typeface="Times New Roman" pitchFamily="18" charset="0"/>
                <a:cs typeface="Times New Roman" pitchFamily="18" charset="0"/>
              </a:rPr>
              <a:t>Marco Analítico de Lectura</a:t>
            </a:r>
          </a:p>
          <a:p>
            <a:pPr marL="514350" indent="-514350">
              <a:buFont typeface="+mj-lt"/>
              <a:buAutoNum type="alphaUcPeriod"/>
            </a:pPr>
            <a:r>
              <a:rPr lang="es-BO" dirty="0" smtClean="0">
                <a:latin typeface="Times New Roman" pitchFamily="18" charset="0"/>
                <a:cs typeface="Times New Roman" pitchFamily="18" charset="0"/>
              </a:rPr>
              <a:t>Entrevistas con informantes clave</a:t>
            </a:r>
          </a:p>
          <a:p>
            <a:pPr marL="514350" indent="-514350">
              <a:buFont typeface="+mj-lt"/>
              <a:buAutoNum type="alphaUcPeriod"/>
            </a:pPr>
            <a:r>
              <a:rPr lang="es-BO" dirty="0" smtClean="0">
                <a:latin typeface="Times New Roman" pitchFamily="18" charset="0"/>
                <a:cs typeface="Times New Roman" pitchFamily="18" charset="0"/>
              </a:rPr>
              <a:t>Encuestas</a:t>
            </a:r>
          </a:p>
          <a:p>
            <a:pPr marL="514350" indent="-514350">
              <a:buFont typeface="+mj-lt"/>
              <a:buAutoNum type="alphaUcPeriod"/>
            </a:pPr>
            <a:r>
              <a:rPr lang="es-BO" dirty="0" smtClean="0">
                <a:latin typeface="Times New Roman" pitchFamily="18" charset="0"/>
                <a:cs typeface="Times New Roman" pitchFamily="18" charset="0"/>
              </a:rPr>
              <a:t>Observación participante</a:t>
            </a:r>
          </a:p>
          <a:p>
            <a:pPr marL="514350" indent="-514350">
              <a:buFont typeface="+mj-lt"/>
              <a:buAutoNum type="alphaUcPeriod"/>
            </a:pPr>
            <a:r>
              <a:rPr lang="es-BO" dirty="0" smtClean="0">
                <a:latin typeface="Times New Roman" pitchFamily="18" charset="0"/>
                <a:cs typeface="Times New Roman" pitchFamily="18" charset="0"/>
              </a:rPr>
              <a:t>Mapa parlante</a:t>
            </a:r>
          </a:p>
          <a:p>
            <a:pPr marL="514350" indent="-514350">
              <a:buFont typeface="+mj-lt"/>
              <a:buAutoNum type="alphaUcPeriod"/>
            </a:pPr>
            <a:r>
              <a:rPr lang="es-BO" dirty="0" smtClean="0">
                <a:latin typeface="Times New Roman" pitchFamily="18" charset="0"/>
                <a:cs typeface="Times New Roman" pitchFamily="18" charset="0"/>
              </a:rPr>
              <a:t>Grupos focales</a:t>
            </a:r>
          </a:p>
          <a:p>
            <a:pPr marL="514350" indent="-514350">
              <a:buFont typeface="+mj-lt"/>
              <a:buAutoNum type="alphaUcPeriod"/>
            </a:pPr>
            <a:endParaRPr lang="es-BO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10692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471</Words>
  <Application>Microsoft Office PowerPoint</Application>
  <PresentationFormat>Presentación en pantalla (4:3)</PresentationFormat>
  <Paragraphs>52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UNIDAD 3  HERRAMIENTAS PARA EL  DIAGNÓSTICO DE SEGURIDAD CON SOBERANÍA ALIMENTARIA EN BOLIVIA </vt:lpstr>
      <vt:lpstr>Elementos a profundizar relacionados a la Seguridad Alimentaria:</vt:lpstr>
      <vt:lpstr>Elementos a profundizar relacionados a Vulnerabilidad Alimentaria</vt:lpstr>
      <vt:lpstr>Soberanía Alimentaria y origen de los alimentos de consumo nacional</vt:lpstr>
      <vt:lpstr>Concepto e importancia de Diagnóstico</vt:lpstr>
      <vt:lpstr>HERRAMIENTAS A REVISAR: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3  HERRAMIENTAS PARA EL  DIAGNÓSTICO DE SEGURIDAD CON SOBERANÍA ALIMENTARIA EN BOLIVIA</dc:title>
  <dc:creator>ok</dc:creator>
  <cp:lastModifiedBy>ok</cp:lastModifiedBy>
  <cp:revision>14</cp:revision>
  <dcterms:created xsi:type="dcterms:W3CDTF">2015-05-28T20:10:38Z</dcterms:created>
  <dcterms:modified xsi:type="dcterms:W3CDTF">2015-07-12T15:18:11Z</dcterms:modified>
</cp:coreProperties>
</file>