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</p:sldIdLst>
  <p:sldSz cx="9144000" cy="6858000" type="screen4x3"/>
  <p:notesSz cx="6858000" cy="9144000"/>
  <p:defaultTextStyle>
    <a:defPPr>
      <a:defRPr lang="es-B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62" autoAdjust="0"/>
    <p:restoredTop sz="94660"/>
  </p:normalViewPr>
  <p:slideViewPr>
    <p:cSldViewPr>
      <p:cViewPr varScale="1">
        <p:scale>
          <a:sx n="65" d="100"/>
          <a:sy n="65" d="100"/>
        </p:scale>
        <p:origin x="-138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B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FD65AD-8233-42EE-BFFC-3C8EBB5115F9}" type="datetimeFigureOut">
              <a:rPr lang="es-BO" smtClean="0"/>
              <a:t>12/07/2015</a:t>
            </a:fld>
            <a:endParaRPr lang="es-B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B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E592E-DF5F-4C08-88F0-D29717F3FE90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881394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646B7-E003-40F0-B37A-5A115823E9B7}" type="datetime1">
              <a:rPr lang="es-BO" smtClean="0"/>
              <a:t>12/07/2015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Liendo, julio 2015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893472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3D139-0F56-4671-B651-0CF443C5CF77}" type="datetime1">
              <a:rPr lang="es-BO" smtClean="0"/>
              <a:t>12/07/2015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Liendo, julio 2015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579416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4ABE6-C692-44E8-9B7F-25D089367EDA}" type="datetime1">
              <a:rPr lang="es-BO" smtClean="0"/>
              <a:t>12/07/2015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Liendo, julio 2015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273570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5ED74-12D5-4BC9-9C0E-7E313C7EFF2E}" type="datetime1">
              <a:rPr lang="es-BO" smtClean="0"/>
              <a:t>12/07/2015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Liendo, julio 2015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596955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30C8B-71AF-40FB-BDAC-2618BBA1D3F8}" type="datetime1">
              <a:rPr lang="es-BO" smtClean="0"/>
              <a:t>12/07/2015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Liendo, julio 2015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560826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D079E-37DD-4B42-9085-45269D86F882}" type="datetime1">
              <a:rPr lang="es-BO" smtClean="0"/>
              <a:t>12/07/2015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Liendo, julio 2015</a:t>
            </a:r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715815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452A5-5A8F-4FA7-9206-447E06B26A59}" type="datetime1">
              <a:rPr lang="es-BO" smtClean="0"/>
              <a:t>12/07/2015</a:t>
            </a:fld>
            <a:endParaRPr lang="es-B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Liendo, julio 2015</a:t>
            </a:r>
            <a:endParaRPr lang="es-B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4245730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77CC4-6BF1-4FE9-9667-A4D2C9CC2CFD}" type="datetime1">
              <a:rPr lang="es-BO" smtClean="0"/>
              <a:t>12/07/2015</a:t>
            </a:fld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Liendo, julio 2015</a:t>
            </a:r>
            <a:endParaRPr lang="es-B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450726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627C8-67F4-4E43-97C5-D8C18983BECD}" type="datetime1">
              <a:rPr lang="es-BO" smtClean="0"/>
              <a:t>12/07/2015</a:t>
            </a:fld>
            <a:endParaRPr lang="es-B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Liendo, julio 2015</a:t>
            </a:r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420356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755A9-FA62-4D3A-AA39-8C9C4912C910}" type="datetime1">
              <a:rPr lang="es-BO" smtClean="0"/>
              <a:t>12/07/2015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Liendo, julio 2015</a:t>
            </a:r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055114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1779C-3CBF-4A88-A97F-3D54B911247D}" type="datetime1">
              <a:rPr lang="es-BO" smtClean="0"/>
              <a:t>12/07/2015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Liendo, julio 2015</a:t>
            </a:r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2082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8DEA1-6AC7-4C14-8332-A308E1675C9A}" type="datetime1">
              <a:rPr lang="es-BO" smtClean="0"/>
              <a:t>12/07/2015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BO" smtClean="0"/>
              <a:t>Módulo 3. Herramientas para el Diagnóstico, Roxana Liendo, julio 2015</a:t>
            </a:r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0DBA9-CB69-4B15-BB51-E9B57AFA229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944692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B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916832"/>
            <a:ext cx="7772400" cy="2803003"/>
          </a:xfrm>
        </p:spPr>
        <p:txBody>
          <a:bodyPr>
            <a:noAutofit/>
          </a:bodyPr>
          <a:lstStyle/>
          <a:p>
            <a:r>
              <a:rPr lang="es-BO" sz="3600" dirty="0" smtClean="0"/>
              <a:t>UNIDAD 3 </a:t>
            </a:r>
            <a:br>
              <a:rPr lang="es-BO" sz="3600" dirty="0" smtClean="0"/>
            </a:br>
            <a:r>
              <a:rPr lang="es-BO" sz="3600" dirty="0" smtClean="0"/>
              <a:t>HERRAMIENTAS PARA EL  DIAGNÓSTICO DE SEGURIDAD CON SOBERANÍA ALIMENTARIA EN BOLIVIA</a:t>
            </a:r>
            <a:br>
              <a:rPr lang="es-BO" sz="3600" dirty="0" smtClean="0"/>
            </a:br>
            <a:endParaRPr lang="es-BO" sz="36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63688" y="4941168"/>
            <a:ext cx="6400800" cy="1320552"/>
          </a:xfrm>
        </p:spPr>
        <p:txBody>
          <a:bodyPr>
            <a:normAutofit fontScale="92500" lnSpcReduction="20000"/>
          </a:bodyPr>
          <a:lstStyle/>
          <a:p>
            <a:r>
              <a:rPr lang="es-BO" dirty="0" smtClean="0"/>
              <a:t>Curso. Seguridad  con Soberanía  Alimentaria en Bolivia: balance y desafíos</a:t>
            </a:r>
            <a:endParaRPr lang="es-BO" dirty="0"/>
          </a:p>
        </p:txBody>
      </p:sp>
      <p:pic>
        <p:nvPicPr>
          <p:cNvPr id="1026" name="0 Imag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81902"/>
            <a:ext cx="1628725" cy="986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logotipo campus virtua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804" y="320796"/>
            <a:ext cx="2219352" cy="947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logo uat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1755" y="295386"/>
            <a:ext cx="2082245" cy="1318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868144" y="6309320"/>
            <a:ext cx="2895600" cy="365125"/>
          </a:xfrm>
        </p:spPr>
        <p:txBody>
          <a:bodyPr/>
          <a:lstStyle/>
          <a:p>
            <a:r>
              <a:rPr lang="es-BO" smtClean="0"/>
              <a:t>Módulo 3. Herramientas para el Diagnóstico, Roxana Liendo, julio 2015</a:t>
            </a:r>
            <a:endParaRPr lang="es-B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BB048-CDCF-4728-BB18-7A002F03F3E7}" type="datetime1">
              <a:rPr lang="es-BO" smtClean="0"/>
              <a:t>12/07/2015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187936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BO" b="1" dirty="0" smtClean="0"/>
              <a:t>Objetivos del módulo</a:t>
            </a:r>
            <a:endParaRPr lang="es-BO" b="1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Liendo, julio 2015</a:t>
            </a:r>
            <a:endParaRPr lang="es-BO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342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EB746-656A-46F4-8A3F-5DEEFF5E852D}" type="datetime1">
              <a:rPr lang="es-BO" smtClean="0"/>
              <a:t>12/07/2015</a:t>
            </a:fld>
            <a:endParaRPr lang="es-BO"/>
          </a:p>
        </p:txBody>
      </p:sp>
      <p:sp>
        <p:nvSpPr>
          <p:cNvPr id="7" name="6 Rectángulo"/>
          <p:cNvSpPr/>
          <p:nvPr/>
        </p:nvSpPr>
        <p:spPr>
          <a:xfrm>
            <a:off x="971600" y="1305342"/>
            <a:ext cx="741682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BO" sz="2400" b="1" dirty="0" smtClean="0"/>
              <a:t>1.1.	Objetivo General </a:t>
            </a:r>
          </a:p>
          <a:p>
            <a:r>
              <a:rPr lang="es-BO" sz="2400" dirty="0" smtClean="0"/>
              <a:t>Conocer herramientas metodológicas más usuales en investigaciones sobre seguridad y soberanía alimentarias</a:t>
            </a:r>
          </a:p>
          <a:p>
            <a:endParaRPr lang="es-BO" sz="2400" dirty="0" smtClean="0"/>
          </a:p>
          <a:p>
            <a:r>
              <a:rPr lang="es-BO" sz="2400" b="1" dirty="0" smtClean="0"/>
              <a:t>1.2.	Objetivos Específicos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s-BO" sz="2400" dirty="0" smtClean="0"/>
              <a:t>Profundizar el conocimiento de las herramientas principales de investigación que permitan recoger información cualitativa y cuantitativa para los diagnósticos de seguridad alimentaria con soberanía</a:t>
            </a:r>
          </a:p>
          <a:p>
            <a:endParaRPr lang="es-BO" sz="2400" dirty="0" smtClean="0"/>
          </a:p>
          <a:p>
            <a:pPr marL="342900" indent="-342900">
              <a:buFont typeface="Wingdings" pitchFamily="2" charset="2"/>
              <a:buChar char="§"/>
            </a:pPr>
            <a:r>
              <a:rPr lang="es-BO" sz="2400" dirty="0" smtClean="0"/>
              <a:t>Desarrollar técnicas e instrumentos cualitativos, cuantitativos, socios críticos, analíticos y otros para promover la calidad de la investigación</a:t>
            </a:r>
            <a:endParaRPr lang="es-BO" sz="2400" dirty="0"/>
          </a:p>
        </p:txBody>
      </p:sp>
    </p:spTree>
    <p:extLst>
      <p:ext uri="{BB962C8B-B14F-4D97-AF65-F5344CB8AC3E}">
        <p14:creationId xmlns:p14="http://schemas.microsoft.com/office/powerpoint/2010/main" val="1552976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 fontScale="90000"/>
          </a:bodyPr>
          <a:lstStyle/>
          <a:p>
            <a:r>
              <a:rPr lang="es-BO" b="1" dirty="0" smtClean="0"/>
              <a:t>Contenido</a:t>
            </a:r>
            <a:endParaRPr lang="es-BO" b="1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Liendo, julio 2015</a:t>
            </a:r>
            <a:endParaRPr lang="es-BO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342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1C-0415-4A72-A57E-3B79268B4B6D}" type="datetime1">
              <a:rPr lang="es-BO" smtClean="0"/>
              <a:t>12/07/2015</a:t>
            </a:fld>
            <a:endParaRPr lang="es-BO"/>
          </a:p>
        </p:txBody>
      </p:sp>
      <p:sp>
        <p:nvSpPr>
          <p:cNvPr id="7" name="6 Rectángulo"/>
          <p:cNvSpPr/>
          <p:nvPr/>
        </p:nvSpPr>
        <p:spPr>
          <a:xfrm>
            <a:off x="365161" y="487025"/>
            <a:ext cx="8352927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BO" sz="2200" b="1" dirty="0" smtClean="0"/>
              <a:t>Capítulo 1. Diagnósticos sobre Seguridad Alimentaria con Soberanía</a:t>
            </a:r>
          </a:p>
          <a:p>
            <a:r>
              <a:rPr lang="es-BO" sz="2200" b="1" dirty="0" smtClean="0"/>
              <a:t>1.1 </a:t>
            </a:r>
            <a:r>
              <a:rPr lang="es-BO" sz="2200" dirty="0" smtClean="0"/>
              <a:t>Seguridad Alimentaria vs. Vulnerabilidad</a:t>
            </a:r>
          </a:p>
          <a:p>
            <a:r>
              <a:rPr lang="es-BO" sz="2200" b="1" dirty="0" smtClean="0"/>
              <a:t>1.2 </a:t>
            </a:r>
            <a:r>
              <a:rPr lang="es-BO" sz="2200" dirty="0" smtClean="0"/>
              <a:t>Soberanía Alimentaria y origen de los alimentos de consumo nacional</a:t>
            </a:r>
          </a:p>
          <a:p>
            <a:r>
              <a:rPr lang="es-BO" sz="2200" b="1" dirty="0" smtClean="0"/>
              <a:t>Capítulo 2. Principales herramientas o técnicas de investigación</a:t>
            </a:r>
          </a:p>
          <a:p>
            <a:r>
              <a:rPr lang="es-BO" sz="2200" b="1" dirty="0" smtClean="0"/>
              <a:t>2.1 </a:t>
            </a:r>
            <a:r>
              <a:rPr lang="es-BO" sz="2200" dirty="0" smtClean="0"/>
              <a:t>Concepto e importancia de Diagnóstico</a:t>
            </a:r>
          </a:p>
          <a:p>
            <a:r>
              <a:rPr lang="es-BO" sz="2200" b="1" dirty="0" smtClean="0"/>
              <a:t>2.2 </a:t>
            </a:r>
            <a:r>
              <a:rPr lang="es-BO" sz="2200" dirty="0" smtClean="0"/>
              <a:t>Las herramientas</a:t>
            </a:r>
          </a:p>
          <a:p>
            <a:r>
              <a:rPr lang="es-BO" sz="2200" b="1" dirty="0" smtClean="0"/>
              <a:t> 	A. Marco analítico de lectura (tomando una de las lecturas del curso)</a:t>
            </a:r>
          </a:p>
          <a:p>
            <a:r>
              <a:rPr lang="es-BO" sz="2200" b="1" dirty="0"/>
              <a:t>	</a:t>
            </a:r>
            <a:r>
              <a:rPr lang="es-BO" sz="2200" b="1" dirty="0" smtClean="0"/>
              <a:t>	</a:t>
            </a:r>
            <a:r>
              <a:rPr lang="es-BO" sz="2200" dirty="0" smtClean="0"/>
              <a:t>a) Documento de síntesis</a:t>
            </a:r>
          </a:p>
          <a:p>
            <a:r>
              <a:rPr lang="es-BO" sz="2200" b="1" dirty="0"/>
              <a:t>	</a:t>
            </a:r>
            <a:r>
              <a:rPr lang="es-BO" sz="2200" b="1" dirty="0" smtClean="0"/>
              <a:t>	</a:t>
            </a:r>
            <a:r>
              <a:rPr lang="es-BO" sz="2200" dirty="0" smtClean="0"/>
              <a:t>b) Diagrama analítico</a:t>
            </a:r>
          </a:p>
          <a:p>
            <a:r>
              <a:rPr lang="es-BO" sz="2200" b="1" dirty="0" smtClean="0"/>
              <a:t>	B. Principales herramientas participativas</a:t>
            </a:r>
          </a:p>
          <a:p>
            <a:pPr marL="1828800" lvl="3" indent="-457200">
              <a:buFont typeface="+mj-lt"/>
              <a:buAutoNum type="alphaLcParenR"/>
            </a:pPr>
            <a:r>
              <a:rPr lang="es-BO" sz="2200" dirty="0" smtClean="0"/>
              <a:t>Entrevistas con informantes clave</a:t>
            </a:r>
          </a:p>
          <a:p>
            <a:pPr marL="1828800" lvl="3" indent="-457200">
              <a:buFont typeface="+mj-lt"/>
              <a:buAutoNum type="alphaLcParenR"/>
            </a:pPr>
            <a:r>
              <a:rPr lang="es-BO" sz="2200" dirty="0" smtClean="0"/>
              <a:t>Encuestas</a:t>
            </a:r>
          </a:p>
          <a:p>
            <a:pPr marL="1828800" lvl="3" indent="-457200">
              <a:buFont typeface="+mj-lt"/>
              <a:buAutoNum type="alphaLcParenR"/>
            </a:pPr>
            <a:r>
              <a:rPr lang="es-BO" sz="2200" dirty="0" smtClean="0"/>
              <a:t>Observación participante</a:t>
            </a:r>
          </a:p>
          <a:p>
            <a:pPr marL="1828800" lvl="3" indent="-457200">
              <a:buFont typeface="+mj-lt"/>
              <a:buAutoNum type="alphaLcParenR"/>
            </a:pPr>
            <a:r>
              <a:rPr lang="es-BO" sz="2200" dirty="0" smtClean="0"/>
              <a:t>Mapa parlante  </a:t>
            </a:r>
          </a:p>
          <a:p>
            <a:pPr marL="1828800" lvl="3" indent="-457200">
              <a:buFont typeface="+mj-lt"/>
              <a:buAutoNum type="alphaLcParenR"/>
            </a:pPr>
            <a:r>
              <a:rPr lang="es-BO" sz="2200" dirty="0" smtClean="0"/>
              <a:t>Grupos focales</a:t>
            </a:r>
          </a:p>
        </p:txBody>
      </p:sp>
    </p:spTree>
    <p:extLst>
      <p:ext uri="{BB962C8B-B14F-4D97-AF65-F5344CB8AC3E}">
        <p14:creationId xmlns:p14="http://schemas.microsoft.com/office/powerpoint/2010/main" val="3620922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BO" b="1" dirty="0" smtClean="0"/>
              <a:t>PRODUCTOS ESPERADOS </a:t>
            </a:r>
            <a:endParaRPr lang="es-BO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s-BO" dirty="0" smtClean="0"/>
              <a:t>Participación cualitativa en </a:t>
            </a:r>
            <a:r>
              <a:rPr lang="es-BO" b="1" dirty="0" smtClean="0"/>
              <a:t>foro</a:t>
            </a:r>
            <a:r>
              <a:rPr lang="es-BO" dirty="0" smtClean="0"/>
              <a:t>, </a:t>
            </a:r>
            <a:r>
              <a:rPr lang="es-BO" dirty="0" smtClean="0"/>
              <a:t>18 </a:t>
            </a:r>
            <a:r>
              <a:rPr lang="es-BO" dirty="0" smtClean="0"/>
              <a:t>de </a:t>
            </a:r>
            <a:r>
              <a:rPr lang="es-BO" dirty="0" smtClean="0"/>
              <a:t>julio</a:t>
            </a:r>
            <a:r>
              <a:rPr lang="es-BO" dirty="0" smtClean="0"/>
              <a:t>, a partir de las preguntas motivadoras en base a las lecturas obligatorias. </a:t>
            </a:r>
          </a:p>
          <a:p>
            <a:pPr marL="514350" indent="-514350">
              <a:buFont typeface="+mj-lt"/>
              <a:buAutoNum type="arabicPeriod"/>
            </a:pPr>
            <a:endParaRPr lang="es-BO" b="1" dirty="0" smtClean="0"/>
          </a:p>
          <a:p>
            <a:pPr marL="514350" indent="-514350">
              <a:buFont typeface="+mj-lt"/>
              <a:buAutoNum type="arabicPeriod"/>
            </a:pPr>
            <a:r>
              <a:rPr lang="es-BO" b="1" dirty="0" smtClean="0"/>
              <a:t>Trabajo Final: </a:t>
            </a:r>
            <a:r>
              <a:rPr lang="es-BO" dirty="0" smtClean="0"/>
              <a:t>Presentación fundamentada de la(s) herramientas seleccionadas para el tema seleccionado por el estudiante, obligatoriamente una de ellas es el diagrama analítico de una lectura seleccionada por el/la estudiante.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21F10-DD58-47C8-8F52-E7C007774522}" type="datetime1">
              <a:rPr lang="es-BO" smtClean="0"/>
              <a:t>12/07/2015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Liendo, julio 2015</a:t>
            </a:r>
            <a:endParaRPr lang="es-BO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9266" y="5000122"/>
            <a:ext cx="1704734" cy="1704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8819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78098"/>
          </a:xfrm>
        </p:spPr>
        <p:txBody>
          <a:bodyPr/>
          <a:lstStyle/>
          <a:p>
            <a:r>
              <a:rPr lang="es-BO" b="1" dirty="0" smtClean="0"/>
              <a:t>Metodología</a:t>
            </a:r>
            <a:endParaRPr lang="es-BO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980728"/>
            <a:ext cx="8373616" cy="5877272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s-BO" sz="2800" b="1" dirty="0" smtClean="0"/>
              <a:t>Presentación del curso: </a:t>
            </a:r>
            <a:r>
              <a:rPr lang="es-BO" sz="2800" dirty="0" smtClean="0"/>
              <a:t>El día lunes se prevé dar respuesta a las preguntas que surjan de la presentación introductoria de esta Unidad.</a:t>
            </a:r>
          </a:p>
          <a:p>
            <a:pPr>
              <a:buFont typeface="Wingdings" pitchFamily="2" charset="2"/>
              <a:buChar char="§"/>
            </a:pPr>
            <a:r>
              <a:rPr lang="es-BO" sz="2800" b="1" dirty="0" smtClean="0"/>
              <a:t>Foro: </a:t>
            </a:r>
            <a:r>
              <a:rPr lang="es-BO" sz="2800" dirty="0" smtClean="0"/>
              <a:t>Llevado adelante durante el día sábado de 8.00 a 23.00, a partir de las preguntas motivadoras. La docente hará una síntesis al final del día.</a:t>
            </a:r>
          </a:p>
          <a:p>
            <a:pPr>
              <a:buFont typeface="Wingdings" pitchFamily="2" charset="2"/>
              <a:buChar char="§"/>
            </a:pPr>
            <a:r>
              <a:rPr lang="es-BO" sz="2800" b="1" dirty="0" smtClean="0"/>
              <a:t>Trabajo Final </a:t>
            </a:r>
            <a:r>
              <a:rPr lang="es-BO" sz="2800" dirty="0" smtClean="0"/>
              <a:t>(máximo 5 páginas, Times </a:t>
            </a:r>
            <a:r>
              <a:rPr lang="es-BO" sz="2800" dirty="0" err="1" smtClean="0"/>
              <a:t>Roman</a:t>
            </a:r>
            <a:r>
              <a:rPr lang="es-BO" sz="2800" dirty="0" smtClean="0"/>
              <a:t> 12 o Arial 11, espacio simple) con una propuesta de aplicación de una herramienta seleccionada</a:t>
            </a:r>
          </a:p>
          <a:p>
            <a:pPr marL="0" indent="0">
              <a:buNone/>
            </a:pPr>
            <a:r>
              <a:rPr lang="es-BO" sz="2800" dirty="0"/>
              <a:t> </a:t>
            </a:r>
            <a:r>
              <a:rPr lang="es-BO" sz="2800" dirty="0" smtClean="0"/>
              <a:t>   por el estudiante y obligatoriamente el </a:t>
            </a:r>
          </a:p>
          <a:p>
            <a:pPr marL="0" indent="0">
              <a:buNone/>
            </a:pPr>
            <a:r>
              <a:rPr lang="es-BO" sz="2800" dirty="0"/>
              <a:t> </a:t>
            </a:r>
            <a:r>
              <a:rPr lang="es-BO" sz="2800" dirty="0" smtClean="0"/>
              <a:t>   diagrama analítico de una lectura seleccionada</a:t>
            </a:r>
            <a:endParaRPr lang="es-BO" sz="2800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D577C-C725-4A26-AA99-FB2850681636}" type="datetime1">
              <a:rPr lang="es-BO" smtClean="0"/>
              <a:t>12/07/2015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Liendo, julio 2015</a:t>
            </a:r>
            <a:endParaRPr lang="es-BO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342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0027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BO" b="1" dirty="0"/>
              <a:t>FORMA DE EVALUACION</a:t>
            </a:r>
            <a:endParaRPr lang="es-BO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64A13-6D3D-45E4-B505-0509B108E61E}" type="datetime1">
              <a:rPr lang="es-BO" smtClean="0"/>
              <a:t>12/07/2015</a:t>
            </a:fld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Liendo, julio 2015</a:t>
            </a:r>
            <a:endParaRPr lang="es-BO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5575961"/>
              </p:ext>
            </p:extLst>
          </p:nvPr>
        </p:nvGraphicFramePr>
        <p:xfrm>
          <a:off x="2195736" y="1916831"/>
          <a:ext cx="5328592" cy="2376264"/>
        </p:xfrm>
        <a:graphic>
          <a:graphicData uri="http://schemas.openxmlformats.org/drawingml/2006/table">
            <a:tbl>
              <a:tblPr firstRow="1" firstCol="1" bandRow="1"/>
              <a:tblGrid>
                <a:gridCol w="3700528"/>
                <a:gridCol w="1628064"/>
              </a:tblGrid>
              <a:tr h="5940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ACTIVIDAD</a:t>
                      </a:r>
                      <a:endParaRPr lang="es-BO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PUNTAJE</a:t>
                      </a:r>
                      <a:endParaRPr lang="es-BO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406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Participación en el Foro </a:t>
                      </a:r>
                      <a:endParaRPr lang="es-BO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40</a:t>
                      </a:r>
                      <a:endParaRPr lang="es-BO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406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Trabajo Final</a:t>
                      </a:r>
                      <a:endParaRPr lang="es-BO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60</a:t>
                      </a:r>
                      <a:endParaRPr lang="es-BO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40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Total</a:t>
                      </a:r>
                      <a:endParaRPr lang="es-BO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es-BO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5 Rectángulo"/>
          <p:cNvSpPr/>
          <p:nvPr/>
        </p:nvSpPr>
        <p:spPr>
          <a:xfrm>
            <a:off x="827584" y="4725144"/>
            <a:ext cx="7920880" cy="16730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BO" sz="2400" dirty="0" smtClean="0">
                <a:effectLst/>
                <a:latin typeface="Times New Roman"/>
                <a:ea typeface="Calibri"/>
                <a:cs typeface="Times New Roman"/>
              </a:rPr>
              <a:t>La nota mínima de aprobación es 66/100.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es-BO" sz="2400" dirty="0">
              <a:ea typeface="Calibri"/>
              <a:cs typeface="Times New Roman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BO" sz="2400" dirty="0" smtClean="0">
                <a:effectLst/>
                <a:latin typeface="Times New Roman"/>
                <a:ea typeface="Calibri"/>
                <a:cs typeface="Times New Roman"/>
              </a:rPr>
              <a:t>Se habilitarán a la reválida los participantes que se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s-BO" sz="2400" dirty="0" smtClean="0">
                <a:effectLst/>
                <a:latin typeface="Times New Roman"/>
                <a:ea typeface="Calibri"/>
                <a:cs typeface="Times New Roman"/>
              </a:rPr>
              <a:t>encuentren entre 60 - 65 puntos.</a:t>
            </a:r>
            <a:endParaRPr lang="es-BO" sz="2400" dirty="0">
              <a:ea typeface="Calibri"/>
              <a:cs typeface="Times New Roman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342" y="4725144"/>
            <a:ext cx="1979712" cy="197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77864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BO" b="1" dirty="0" smtClean="0"/>
              <a:t>CRONOGRAMA DE ACTIVIDADES</a:t>
            </a:r>
            <a:endParaRPr lang="es-BO" b="1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B44F7-18EB-4D17-AFEB-FFBBEF57ACCE}" type="datetime1">
              <a:rPr lang="es-BO" smtClean="0"/>
              <a:t>12/07/2015</a:t>
            </a:fld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BO" smtClean="0"/>
              <a:t>Módulo 3. Herramientas para el Diagnóstico, Roxana Liendo, julio 2015</a:t>
            </a:r>
            <a:endParaRPr lang="es-BO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4525812"/>
              </p:ext>
            </p:extLst>
          </p:nvPr>
        </p:nvGraphicFramePr>
        <p:xfrm>
          <a:off x="971600" y="1412776"/>
          <a:ext cx="6912768" cy="3458999"/>
        </p:xfrm>
        <a:graphic>
          <a:graphicData uri="http://schemas.openxmlformats.org/drawingml/2006/table">
            <a:tbl>
              <a:tblPr firstRow="1" firstCol="1" bandRow="1"/>
              <a:tblGrid>
                <a:gridCol w="3671644"/>
                <a:gridCol w="3241124"/>
              </a:tblGrid>
              <a:tr h="5880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ACTIVIDAD</a:t>
                      </a:r>
                      <a:endParaRPr lang="es-BO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FECHA</a:t>
                      </a:r>
                      <a:endParaRPr lang="es-BO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06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Foro Inicial</a:t>
                      </a:r>
                      <a:endParaRPr lang="es-BO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 </a:t>
                      </a:r>
                      <a:r>
                        <a:rPr lang="es-BO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de </a:t>
                      </a:r>
                      <a:r>
                        <a:rPr lang="es-BO" sz="2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julio</a:t>
                      </a:r>
                      <a:endParaRPr lang="es-BO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210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Lectura documentos y presentaciones de la unidad</a:t>
                      </a:r>
                      <a:endParaRPr lang="es-BO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14-17 </a:t>
                      </a:r>
                      <a:r>
                        <a:rPr lang="es-BO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de </a:t>
                      </a:r>
                      <a:r>
                        <a:rPr lang="es-BO" sz="2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julio</a:t>
                      </a:r>
                      <a:endParaRPr lang="es-BO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06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Foro </a:t>
                      </a:r>
                      <a:endParaRPr lang="es-BO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18 </a:t>
                      </a:r>
                      <a:r>
                        <a:rPr lang="es-BO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de </a:t>
                      </a:r>
                      <a:r>
                        <a:rPr lang="es-BO" sz="2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julio</a:t>
                      </a:r>
                      <a:endParaRPr lang="es-BO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06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Presentación trabajo final de la unidad</a:t>
                      </a:r>
                      <a:endParaRPr lang="es-BO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BO" sz="2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 </a:t>
                      </a:r>
                      <a:r>
                        <a:rPr lang="es-BO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de </a:t>
                      </a:r>
                      <a:r>
                        <a:rPr lang="es-BO" sz="2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julio</a:t>
                      </a:r>
                      <a:endParaRPr lang="es-BO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5" y="4994002"/>
            <a:ext cx="1841037" cy="1841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10692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388</Words>
  <Application>Microsoft Office PowerPoint</Application>
  <PresentationFormat>Presentación en pantalla (4:3)</PresentationFormat>
  <Paragraphs>74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UNIDAD 3  HERRAMIENTAS PARA EL  DIAGNÓSTICO DE SEGURIDAD CON SOBERANÍA ALIMENTARIA EN BOLIVIA </vt:lpstr>
      <vt:lpstr>Objetivos del módulo</vt:lpstr>
      <vt:lpstr>Contenido</vt:lpstr>
      <vt:lpstr>PRODUCTOS ESPERADOS </vt:lpstr>
      <vt:lpstr>Metodología</vt:lpstr>
      <vt:lpstr>FORMA DE EVALUACION</vt:lpstr>
      <vt:lpstr>CRONOGRAMA DE ACTIVIDADES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3  HERRAMIENTAS PARA EL  DIAGNÓSTICO DE SEGURIDAD CON SOBERANÍA ALIMENTARIA EN BOLIVIA</dc:title>
  <dc:creator>ok</dc:creator>
  <cp:lastModifiedBy>ok</cp:lastModifiedBy>
  <cp:revision>8</cp:revision>
  <dcterms:created xsi:type="dcterms:W3CDTF">2015-05-28T20:10:38Z</dcterms:created>
  <dcterms:modified xsi:type="dcterms:W3CDTF">2015-07-12T15:17:16Z</dcterms:modified>
</cp:coreProperties>
</file>