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40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05/06/2015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/>
          </a:bodyPr>
          <a:lstStyle/>
          <a:p>
            <a:r>
              <a:rPr lang="es-BO" dirty="0" smtClean="0"/>
              <a:t>Herramientas </a:t>
            </a:r>
            <a:r>
              <a:rPr lang="es-BO" dirty="0" smtClean="0"/>
              <a:t>de investigación (2)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7320" y="1051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BO" sz="3600" b="1" dirty="0" smtClean="0"/>
              <a:t>Principales herramientas participativas</a:t>
            </a:r>
            <a:br>
              <a:rPr lang="es-BO" sz="3600" b="1" dirty="0" smtClean="0"/>
            </a:br>
            <a:r>
              <a:rPr lang="es-BO" sz="3600" b="1" dirty="0" smtClean="0"/>
              <a:t>b)Encuestas</a:t>
            </a:r>
            <a:endParaRPr lang="es-BO" sz="36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611559" y="1124744"/>
            <a:ext cx="83529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BO" sz="2400" b="1" i="1" dirty="0" smtClean="0"/>
              <a:t>Es </a:t>
            </a:r>
            <a:r>
              <a:rPr lang="es-BO" sz="2400" b="1" i="1" dirty="0"/>
              <a:t>una herramienta de análisis cuantitativo que permite obtener información de fuente directa a través de formularios expresamente estructurados que pueden ser llenados por los mismos sujetos de estudio</a:t>
            </a:r>
          </a:p>
          <a:p>
            <a:pPr algn="just"/>
            <a:r>
              <a:rPr lang="es-BO" sz="2400" dirty="0" smtClean="0"/>
              <a:t>Puede ser hecha por los mismos sujetos de estudio o a través de terceras personas (encuestadores).</a:t>
            </a:r>
            <a:endParaRPr lang="es-BO" sz="2400" dirty="0"/>
          </a:p>
          <a:p>
            <a:pPr algn="just"/>
            <a:r>
              <a:rPr lang="es-BO" sz="2400" b="1" i="1" dirty="0" smtClean="0"/>
              <a:t>Ventaja</a:t>
            </a:r>
            <a:r>
              <a:rPr lang="es-BO" sz="2400" dirty="0" smtClean="0"/>
              <a:t> </a:t>
            </a:r>
            <a:r>
              <a:rPr lang="es-BO" sz="2400" dirty="0"/>
              <a:t>de que puede hacerse de manera simultánea en diferentes lugares geográficos, optimizando el tiempo de la investigación a partir de una muestra.</a:t>
            </a:r>
            <a:endParaRPr lang="es-BO" sz="2400" dirty="0" smtClean="0"/>
          </a:p>
          <a:p>
            <a:pPr algn="just"/>
            <a:r>
              <a:rPr lang="es-BO" sz="2400" dirty="0" smtClean="0"/>
              <a:t>La </a:t>
            </a:r>
            <a:r>
              <a:rPr lang="es-BO" sz="2400" dirty="0"/>
              <a:t>Encuesta debe contener: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Cerradas</a:t>
            </a:r>
            <a:r>
              <a:rPr lang="es-BO" sz="2400" dirty="0"/>
              <a:t>: </a:t>
            </a:r>
            <a:r>
              <a:rPr lang="es-BO" sz="2400" dirty="0" smtClean="0"/>
              <a:t>que </a:t>
            </a:r>
            <a:r>
              <a:rPr lang="es-BO" sz="2400" dirty="0"/>
              <a:t>tienen respuesta </a:t>
            </a:r>
            <a:r>
              <a:rPr lang="es-BO" sz="2400" dirty="0" smtClean="0"/>
              <a:t>predeterminadas </a:t>
            </a:r>
          </a:p>
          <a:p>
            <a:pPr algn="just"/>
            <a:r>
              <a:rPr lang="es-BO" sz="2400" b="1" dirty="0" smtClean="0"/>
              <a:t>Preguntas </a:t>
            </a:r>
            <a:r>
              <a:rPr lang="es-BO" sz="2400" b="1" dirty="0"/>
              <a:t>con </a:t>
            </a:r>
            <a:r>
              <a:rPr lang="es-BO" sz="2400" b="1" dirty="0" smtClean="0"/>
              <a:t>respuestas que </a:t>
            </a:r>
            <a:r>
              <a:rPr lang="es-BO" sz="2400" b="1" dirty="0"/>
              <a:t>DEBEN SER </a:t>
            </a:r>
            <a:r>
              <a:rPr lang="es-BO" sz="2400" b="1" dirty="0" smtClean="0"/>
              <a:t>LEÍDAS </a:t>
            </a:r>
          </a:p>
          <a:p>
            <a:pPr algn="just"/>
            <a:r>
              <a:rPr lang="es-BO" sz="2400" dirty="0" smtClean="0"/>
              <a:t>a </a:t>
            </a:r>
            <a:r>
              <a:rPr lang="es-BO" sz="2400" dirty="0"/>
              <a:t>los </a:t>
            </a:r>
            <a:r>
              <a:rPr lang="es-BO" sz="2400" dirty="0" smtClean="0"/>
              <a:t>entrevistados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/>
              <a:t>b) </a:t>
            </a:r>
            <a:r>
              <a:rPr lang="es-BO" sz="3200" b="1" dirty="0" smtClean="0"/>
              <a:t>Encuestas</a:t>
            </a:r>
            <a:endParaRPr lang="es-BO" sz="3200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482205" y="692696"/>
            <a:ext cx="80502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/>
              <a:t>Preguntas con respuestas que NO DEBEN SER </a:t>
            </a:r>
          </a:p>
          <a:p>
            <a:r>
              <a:rPr lang="es-BO" sz="2400" b="1" dirty="0"/>
              <a:t>LEÍDAS </a:t>
            </a:r>
            <a:r>
              <a:rPr lang="es-BO" sz="2400" dirty="0"/>
              <a:t>a los entrevistados:  </a:t>
            </a:r>
          </a:p>
          <a:p>
            <a:r>
              <a:rPr lang="es-BO" sz="2400" b="1" dirty="0"/>
              <a:t>Preguntas abiertas: </a:t>
            </a:r>
            <a:r>
              <a:rPr lang="es-BO" sz="2400" dirty="0"/>
              <a:t>Son las que no presentan ninguna </a:t>
            </a:r>
          </a:p>
          <a:p>
            <a:r>
              <a:rPr lang="es-BO" sz="2400" dirty="0"/>
              <a:t>categoría preestablecida</a:t>
            </a:r>
            <a:r>
              <a:rPr lang="es-BO" sz="2400" dirty="0" smtClean="0"/>
              <a:t>.</a:t>
            </a:r>
          </a:p>
          <a:p>
            <a:endParaRPr lang="es-BO" sz="2400" dirty="0"/>
          </a:p>
          <a:p>
            <a:r>
              <a:rPr lang="es-BO" sz="2400" dirty="0" smtClean="0"/>
              <a:t>Además </a:t>
            </a:r>
            <a:r>
              <a:rPr lang="es-BO" sz="2400" dirty="0"/>
              <a:t>en el cuestionario se presenta la siguiente información</a:t>
            </a:r>
            <a:r>
              <a:rPr lang="es-BO" sz="2400" dirty="0" smtClean="0"/>
              <a:t>:</a:t>
            </a:r>
          </a:p>
          <a:p>
            <a:r>
              <a:rPr lang="es-BO" sz="2400" b="1" dirty="0" smtClean="0"/>
              <a:t>Flechas </a:t>
            </a:r>
            <a:r>
              <a:rPr lang="es-BO" sz="2400" b="1" dirty="0"/>
              <a:t>y Saltos: </a:t>
            </a:r>
            <a:r>
              <a:rPr lang="es-BO" sz="2400" dirty="0"/>
              <a:t>Son instrucciones gráficas (FLECHAS) o en texto (RECUADROS) que guían la entrevista a través de las diferentes preguntas y secciones de la boleta. </a:t>
            </a:r>
          </a:p>
          <a:p>
            <a:r>
              <a:rPr lang="es-BO" sz="2400" b="1" dirty="0" smtClean="0"/>
              <a:t>Cortes</a:t>
            </a:r>
            <a:r>
              <a:rPr lang="es-BO" sz="2400" b="1" dirty="0"/>
              <a:t>:</a:t>
            </a:r>
            <a:r>
              <a:rPr lang="es-BO" sz="2400" dirty="0"/>
              <a:t> Son grupos de preguntas o secciones </a:t>
            </a:r>
            <a:r>
              <a:rPr lang="es-BO" sz="2400" dirty="0" smtClean="0"/>
              <a:t>completas </a:t>
            </a:r>
            <a:r>
              <a:rPr lang="es-BO" sz="2400" dirty="0"/>
              <a:t>que serán formuladas exclusivamente </a:t>
            </a:r>
            <a:r>
              <a:rPr lang="es-BO" sz="2400" dirty="0" smtClean="0"/>
              <a:t>a ciertos grupos </a:t>
            </a:r>
            <a:r>
              <a:rPr lang="es-BO" sz="2400" dirty="0"/>
              <a:t>poblacionales distinguidos por edad, </a:t>
            </a:r>
            <a:r>
              <a:rPr lang="es-BO" sz="2400" dirty="0" smtClean="0"/>
              <a:t>sexo</a:t>
            </a:r>
          </a:p>
          <a:p>
            <a:r>
              <a:rPr lang="es-BO" sz="2400" dirty="0" smtClean="0"/>
              <a:t>u </a:t>
            </a:r>
            <a:r>
              <a:rPr lang="es-BO" sz="2400" dirty="0"/>
              <a:t>otra característica.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93"/>
            <a:ext cx="8229600" cy="737211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Diseño </a:t>
            </a:r>
            <a:r>
              <a:rPr lang="es-BO" sz="3600" b="1" dirty="0" err="1" smtClean="0"/>
              <a:t>muestral</a:t>
            </a:r>
            <a:r>
              <a:rPr lang="es-BO" sz="3600" b="1" dirty="0" smtClean="0"/>
              <a:t> para las encuestas</a:t>
            </a:r>
            <a:endParaRPr lang="es-BO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764704"/>
            <a:ext cx="85072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2400" b="1" i="1" dirty="0" smtClean="0"/>
              <a:t>Diseño </a:t>
            </a:r>
            <a:r>
              <a:rPr lang="es-BO" sz="2400" b="1" i="1" dirty="0" err="1" smtClean="0"/>
              <a:t>muestral</a:t>
            </a:r>
            <a:r>
              <a:rPr lang="es-BO" sz="2400" dirty="0" smtClean="0"/>
              <a:t> </a:t>
            </a:r>
            <a:r>
              <a:rPr lang="es-BO" sz="2400" dirty="0"/>
              <a:t>implica decidir </a:t>
            </a:r>
            <a:r>
              <a:rPr lang="es-BO" sz="2400" dirty="0" smtClean="0"/>
              <a:t>a quiénes se va a encuestar, a partir de determinar cuál </a:t>
            </a:r>
            <a:r>
              <a:rPr lang="es-BO" sz="2400" dirty="0"/>
              <a:t>va a ser el universo del que se va a  obtener la información, delimitar el tamaño </a:t>
            </a:r>
            <a:r>
              <a:rPr lang="es-BO" sz="2400" dirty="0" err="1"/>
              <a:t>muestral</a:t>
            </a:r>
            <a:r>
              <a:rPr lang="es-BO" sz="2400" dirty="0"/>
              <a:t> y seleccionar el método de muestreo más apropiado para el estudio.</a:t>
            </a:r>
            <a:endParaRPr lang="es-BO" sz="2400" dirty="0" smtClean="0"/>
          </a:p>
          <a:p>
            <a:pPr marL="0" indent="0">
              <a:buNone/>
            </a:pPr>
            <a:endParaRPr lang="es-BO" sz="2400" b="1" dirty="0" smtClean="0"/>
          </a:p>
          <a:p>
            <a:pPr marL="0" indent="0">
              <a:buNone/>
            </a:pPr>
            <a:r>
              <a:rPr lang="es-BO" sz="2400" b="1" dirty="0" smtClean="0"/>
              <a:t>Objetivo </a:t>
            </a:r>
            <a:r>
              <a:rPr lang="es-BO" sz="2400" b="1" dirty="0"/>
              <a:t>de la muestra: </a:t>
            </a:r>
            <a:r>
              <a:rPr lang="es-BO" sz="2400" dirty="0"/>
              <a:t>Generar información adecuada del área de estudio, con respecto al tema </a:t>
            </a:r>
            <a:r>
              <a:rPr lang="es-BO" sz="2400" dirty="0" smtClean="0"/>
              <a:t>específico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Universo del estudio: </a:t>
            </a:r>
            <a:r>
              <a:rPr lang="es-BO" sz="2400" dirty="0"/>
              <a:t>Detalla la cobertura del </a:t>
            </a:r>
            <a:r>
              <a:rPr lang="es-BO" sz="2400" dirty="0" smtClean="0"/>
              <a:t>estudio</a:t>
            </a:r>
            <a:r>
              <a:rPr lang="es-BO" sz="2400" dirty="0"/>
              <a:t> </a:t>
            </a:r>
            <a:r>
              <a:rPr lang="es-BO" sz="2400" dirty="0" smtClean="0"/>
              <a:t>en ámbito, cuántos municipios, cuántas comunidades, por ej.                               </a:t>
            </a:r>
            <a:endParaRPr lang="es-BO" sz="2400" dirty="0"/>
          </a:p>
          <a:p>
            <a:pPr marL="0" indent="0">
              <a:buNone/>
            </a:pPr>
            <a:r>
              <a:rPr lang="es-BO" sz="2400" b="1" dirty="0"/>
              <a:t>Unidad de observación o de investigación: </a:t>
            </a:r>
            <a:r>
              <a:rPr lang="es-BO" sz="2400" dirty="0"/>
              <a:t>A quiénes está dirigido el estudio: Productores agropecuarios familiares,  Jefe/a de hogar productor perteneciente a poblaciones del área de influencia del estudio. Hogar del </a:t>
            </a:r>
            <a:r>
              <a:rPr lang="es-BO" sz="2400" dirty="0" smtClean="0"/>
              <a:t>productor/a </a:t>
            </a:r>
            <a:r>
              <a:rPr lang="es-BO" sz="2400" dirty="0"/>
              <a:t>perteneciente a las </a:t>
            </a:r>
            <a:endParaRPr lang="es-BO" sz="2400" dirty="0" smtClean="0"/>
          </a:p>
          <a:p>
            <a:pPr marL="0" indent="0">
              <a:buNone/>
            </a:pPr>
            <a:r>
              <a:rPr lang="es-BO" sz="2400" dirty="0" smtClean="0"/>
              <a:t>poblaciones </a:t>
            </a:r>
            <a:r>
              <a:rPr lang="es-BO" sz="2400" dirty="0"/>
              <a:t>del área de influencia del estudio.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085184"/>
            <a:ext cx="1416702" cy="1619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sz="3600" b="1" dirty="0" smtClean="0"/>
              <a:t>Luego de realizada la encuesta</a:t>
            </a:r>
            <a:endParaRPr lang="es-BO" sz="36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Crítica</a:t>
            </a:r>
            <a:r>
              <a:rPr lang="es-BO" dirty="0"/>
              <a:t>/ codificación 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Transcripción </a:t>
            </a:r>
            <a:r>
              <a:rPr lang="es-BO" dirty="0"/>
              <a:t>de </a:t>
            </a:r>
            <a:r>
              <a:rPr lang="es-BO" dirty="0" smtClean="0"/>
              <a:t>cuestionarios</a:t>
            </a:r>
          </a:p>
          <a:p>
            <a:pPr>
              <a:buFont typeface="Wingdings" pitchFamily="2" charset="2"/>
              <a:buChar char="Ø"/>
            </a:pPr>
            <a:r>
              <a:rPr lang="es-BO" dirty="0" smtClean="0"/>
              <a:t> Depuración </a:t>
            </a:r>
            <a:r>
              <a:rPr lang="es-BO" dirty="0"/>
              <a:t>de la Base 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Validación </a:t>
            </a:r>
            <a:r>
              <a:rPr lang="es-BO" dirty="0"/>
              <a:t>de </a:t>
            </a:r>
            <a:r>
              <a:rPr lang="es-BO" dirty="0" smtClean="0"/>
              <a:t>datos</a:t>
            </a:r>
          </a:p>
          <a:p>
            <a:pPr>
              <a:buFont typeface="Wingdings" pitchFamily="2" charset="2"/>
              <a:buChar char="Ø"/>
            </a:pPr>
            <a:r>
              <a:rPr lang="es-BO" dirty="0"/>
              <a:t> </a:t>
            </a:r>
            <a:r>
              <a:rPr lang="es-BO" dirty="0" smtClean="0"/>
              <a:t>Análisis </a:t>
            </a:r>
            <a:r>
              <a:rPr lang="es-BO" dirty="0"/>
              <a:t>de la información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56106"/>
            <a:ext cx="1848750" cy="184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6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s-BO" sz="3600" b="1" dirty="0"/>
              <a:t>c.	Observación participante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692696"/>
            <a:ext cx="842493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BO" sz="3000" dirty="0"/>
              <a:t>E</a:t>
            </a:r>
            <a:r>
              <a:rPr lang="es-BO" sz="3000" dirty="0" smtClean="0"/>
              <a:t>l </a:t>
            </a:r>
            <a:r>
              <a:rPr lang="es-BO" sz="3000" dirty="0"/>
              <a:t>investigador se incorpora a la comunidad </a:t>
            </a:r>
            <a:r>
              <a:rPr lang="es-BO" sz="3000" dirty="0" smtClean="0"/>
              <a:t>para tener un </a:t>
            </a:r>
            <a:r>
              <a:rPr lang="es-BO" sz="3000" dirty="0"/>
              <a:t>buen conocimiento del contexto, </a:t>
            </a:r>
            <a:r>
              <a:rPr lang="es-BO" sz="3000" dirty="0" smtClean="0"/>
              <a:t>con </a:t>
            </a:r>
            <a:r>
              <a:rPr lang="es-BO" sz="3000" dirty="0"/>
              <a:t>respeto de sus prácticas culturales y adaptándose a los tiempos de los sujetos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Isosceles Triangle 4"/>
          <p:cNvSpPr/>
          <p:nvPr/>
        </p:nvSpPr>
        <p:spPr>
          <a:xfrm>
            <a:off x="3203848" y="3861048"/>
            <a:ext cx="2952328" cy="22322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/>
              <a:t>Objeto de la investigación</a:t>
            </a:r>
            <a:endParaRPr lang="es-BO" dirty="0"/>
          </a:p>
        </p:txBody>
      </p:sp>
      <p:sp>
        <p:nvSpPr>
          <p:cNvPr id="10" name="Left Arrow 7"/>
          <p:cNvSpPr/>
          <p:nvPr/>
        </p:nvSpPr>
        <p:spPr>
          <a:xfrm>
            <a:off x="5940152" y="3499469"/>
            <a:ext cx="1595239" cy="1747837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Marco teórico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1" name="Down Arrow 5"/>
          <p:cNvSpPr/>
          <p:nvPr/>
        </p:nvSpPr>
        <p:spPr>
          <a:xfrm>
            <a:off x="3664459" y="2486984"/>
            <a:ext cx="2059669" cy="1296144"/>
          </a:xfrm>
          <a:prstGeom prst="downArrow">
            <a:avLst>
              <a:gd name="adj1" fmla="val 50000"/>
              <a:gd name="adj2" fmla="val 6416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Reflexiones </a:t>
            </a:r>
            <a:endParaRPr lang="es-BO" sz="140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personales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  <p:sp>
        <p:nvSpPr>
          <p:cNvPr id="12" name="Right Arrow 6"/>
          <p:cNvSpPr/>
          <p:nvPr/>
        </p:nvSpPr>
        <p:spPr>
          <a:xfrm>
            <a:off x="2024354" y="3529395"/>
            <a:ext cx="1584176" cy="171791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BO" sz="1400" kern="1200">
                <a:solidFill>
                  <a:srgbClr val="FFFFFF"/>
                </a:solidFill>
                <a:effectLst/>
                <a:ea typeface="Times New Roman"/>
                <a:cs typeface="Times New Roman"/>
              </a:rPr>
              <a:t>Datos Empíricos </a:t>
            </a:r>
            <a:endParaRPr lang="es-BO" sz="14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Autofit/>
          </a:bodyPr>
          <a:lstStyle/>
          <a:p>
            <a:r>
              <a:rPr lang="es-BO" sz="2400" b="1" dirty="0" smtClean="0"/>
              <a:t>Herramientas: </a:t>
            </a:r>
            <a:r>
              <a:rPr lang="es-BO" sz="2400" dirty="0" smtClean="0"/>
              <a:t>el cuaderno de campo, grabaciones y transcripciones. </a:t>
            </a:r>
          </a:p>
          <a:p>
            <a:r>
              <a:rPr lang="es-BO" sz="2400" dirty="0" smtClean="0"/>
              <a:t>Es conveniente hacer un resumen de contenido a medida que se avanza en el trabajo.</a:t>
            </a:r>
          </a:p>
          <a:p>
            <a:pPr marL="0" indent="0">
              <a:buNone/>
            </a:pPr>
            <a:endParaRPr lang="es-BO" sz="2400" dirty="0" smtClean="0"/>
          </a:p>
          <a:p>
            <a:r>
              <a:rPr lang="es-BO" sz="2400" b="1" dirty="0"/>
              <a:t>E</a:t>
            </a:r>
            <a:r>
              <a:rPr lang="es-BO" sz="2400" b="1" dirty="0" smtClean="0"/>
              <a:t>jemplo</a:t>
            </a:r>
            <a:r>
              <a:rPr lang="es-BO" sz="2400" dirty="0" smtClean="0"/>
              <a:t>, Determinar el origen de los alimentos que se consumen cotidianamente en una familia: se pregunta a partir del plato de comida, qué productos se producen en la región, cuáles vienen de dentro el país y cuáles vienen de otros países, ya sea de manera legal o por contrabando. </a:t>
            </a:r>
          </a:p>
          <a:p>
            <a:r>
              <a:rPr lang="es-BO" sz="2400" dirty="0" smtClean="0"/>
              <a:t>Esto nos permite ver cuánto de la producción local llega a la mesa del consumidor, cuánto de ingresos debe generar una familia para complementar su dieta y ver en el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balance si existen situaciones de vulnerabilidad </a:t>
            </a:r>
          </a:p>
          <a:p>
            <a:pPr marL="0" indent="0">
              <a:buNone/>
            </a:pPr>
            <a:r>
              <a:rPr lang="es-BO" sz="2400" dirty="0"/>
              <a:t> </a:t>
            </a:r>
            <a:r>
              <a:rPr lang="es-BO" sz="2400" dirty="0" smtClean="0"/>
              <a:t>    alimentaria.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BO" smtClean="0"/>
              <a:t>Junio 2015</a:t>
            </a:r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 PhD.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13176"/>
            <a:ext cx="1848750" cy="169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629</Words>
  <Application>Microsoft Office PowerPoint</Application>
  <PresentationFormat>Presentación en pantalla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Principales herramientas participativas b)Encuestas</vt:lpstr>
      <vt:lpstr>b) Encuestas</vt:lpstr>
      <vt:lpstr>Diseño muestral para las encuestas</vt:lpstr>
      <vt:lpstr>Luego de realizada la encuesta</vt:lpstr>
      <vt:lpstr>c. Observación participante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21</cp:revision>
  <dcterms:created xsi:type="dcterms:W3CDTF">2015-05-28T20:10:38Z</dcterms:created>
  <dcterms:modified xsi:type="dcterms:W3CDTF">2015-06-05T16:26:35Z</dcterms:modified>
</cp:coreProperties>
</file>