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40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05/06/2015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3 </a:t>
            </a:r>
            <a:br>
              <a:rPr lang="es-BO" sz="3600" dirty="0" smtClean="0"/>
            </a:br>
            <a:r>
              <a:rPr lang="es-BO" sz="3600" dirty="0" smtClean="0"/>
              <a:t>HERRAMIENTAS PARA EL  DIAGNÓSTICO DE SEGURIDAD CON SOBERANÍA ALIMENTARIA EN BOLIVIA</a:t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 smtClean="0"/>
              <a:t>Herramientas de investigación </a:t>
            </a:r>
            <a:r>
              <a:rPr lang="es-BO" dirty="0" smtClean="0"/>
              <a:t>(3)</a:t>
            </a:r>
            <a:endParaRPr lang="es-BO" dirty="0"/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02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tipo campus virtu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804" y="320796"/>
            <a:ext cx="2219352" cy="9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ogo uat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755" y="295386"/>
            <a:ext cx="2082245" cy="131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2895600" cy="365125"/>
          </a:xfrm>
        </p:spPr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59" y="18864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BO" sz="3600" b="1" dirty="0" smtClean="0"/>
              <a:t>Principales herramientas participativas</a:t>
            </a:r>
            <a:br>
              <a:rPr lang="es-BO" sz="3600" b="1" dirty="0" smtClean="0"/>
            </a:br>
            <a:r>
              <a:rPr lang="es-BO" sz="3600" b="1" dirty="0" smtClean="0"/>
              <a:t>d) Mapa</a:t>
            </a:r>
            <a:r>
              <a:rPr lang="es-BO" sz="3600" b="1" dirty="0" smtClean="0"/>
              <a:t> parlante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899592" y="1124744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BO" sz="2400" b="1" i="1" dirty="0" smtClean="0"/>
              <a:t>Constituye </a:t>
            </a:r>
            <a:r>
              <a:rPr lang="es-BO" sz="2400" b="1" i="1" dirty="0"/>
              <a:t>una de las técnicas del Diagnóstico Rápido Participativo (</a:t>
            </a:r>
            <a:r>
              <a:rPr lang="es-BO" sz="2400" b="1" i="1" dirty="0" smtClean="0"/>
              <a:t>DRP)</a:t>
            </a:r>
            <a:endParaRPr lang="es-BO" sz="2400" dirty="0" smtClean="0"/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sirve </a:t>
            </a:r>
            <a:r>
              <a:rPr lang="es-BO" sz="2400" dirty="0"/>
              <a:t>para la recolección de información de un suceso especifico en relación con un territorio; </a:t>
            </a:r>
            <a:endParaRPr lang="es-BO" sz="2400" dirty="0" smtClean="0"/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está </a:t>
            </a:r>
            <a:r>
              <a:rPr lang="es-BO" sz="2400" dirty="0"/>
              <a:t>orientada a percepciones que se construyen </a:t>
            </a:r>
            <a:r>
              <a:rPr lang="es-BO" sz="2400" dirty="0" smtClean="0"/>
              <a:t>colectivamente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la </a:t>
            </a:r>
            <a:r>
              <a:rPr lang="es-BO" sz="2400" dirty="0"/>
              <a:t>técnica consiste en un croquis de un área </a:t>
            </a:r>
            <a:r>
              <a:rPr lang="es-BO" sz="2400" dirty="0" smtClean="0"/>
              <a:t>geográfica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s-BO" sz="2400" dirty="0" smtClean="0"/>
              <a:t>Sirve para visibilizar </a:t>
            </a:r>
            <a:r>
              <a:rPr lang="es-BO" sz="2400" dirty="0"/>
              <a:t>recursos, </a:t>
            </a:r>
            <a:r>
              <a:rPr lang="es-BO" sz="2400" dirty="0" smtClean="0"/>
              <a:t>estructura social, producción </a:t>
            </a:r>
            <a:r>
              <a:rPr lang="es-BO" sz="2400" dirty="0"/>
              <a:t>y disponibilidad </a:t>
            </a:r>
            <a:r>
              <a:rPr lang="es-BO" sz="2400" dirty="0" smtClean="0"/>
              <a:t>de alimentos</a:t>
            </a:r>
          </a:p>
          <a:p>
            <a:pPr marL="342900" indent="-342900" algn="just">
              <a:buFont typeface="Wingdings" pitchFamily="2" charset="2"/>
              <a:buChar char="§"/>
            </a:pP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15529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pPr algn="just"/>
            <a:r>
              <a:rPr lang="es-BO" sz="3200" b="1" dirty="0" smtClean="0"/>
              <a:t>b) Encuestas</a:t>
            </a:r>
            <a:endParaRPr lang="es-BO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482205" y="692696"/>
            <a:ext cx="80502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dirty="0" smtClean="0"/>
              <a:t>Se </a:t>
            </a:r>
            <a:r>
              <a:rPr lang="es-BO" sz="2400" dirty="0"/>
              <a:t>puede incorporar al inicio del trabajo </a:t>
            </a:r>
            <a:r>
              <a:rPr lang="es-BO" sz="2400" dirty="0" smtClean="0"/>
              <a:t>un recorrido por el territorio para </a:t>
            </a:r>
            <a:r>
              <a:rPr lang="es-BO" sz="2400" dirty="0"/>
              <a:t>que los participantes observen elementos básicos a plasmar en el </a:t>
            </a:r>
            <a:r>
              <a:rPr lang="es-BO" sz="2400" dirty="0" err="1" smtClean="0"/>
              <a:t>mapa.Luego</a:t>
            </a:r>
            <a:r>
              <a:rPr lang="es-BO" sz="2400" dirty="0"/>
              <a:t>, los pasos a seguir son</a:t>
            </a:r>
            <a:r>
              <a:rPr lang="es-BO" sz="2400" dirty="0" smtClean="0"/>
              <a:t>:</a:t>
            </a:r>
          </a:p>
          <a:p>
            <a:endParaRPr lang="es-BO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Pedir </a:t>
            </a:r>
            <a:r>
              <a:rPr lang="es-BO" sz="2400" dirty="0"/>
              <a:t>al grupo que dibujen su territorio a partir de límites, caminos y/o accidentes geográficos relevantes: ríos, montaña, entre otros.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Incluir </a:t>
            </a:r>
            <a:r>
              <a:rPr lang="es-BO" sz="2400" dirty="0"/>
              <a:t>la infraestructura social existente: iglesia, escuela, antenas de comunicación.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Identificar </a:t>
            </a:r>
            <a:r>
              <a:rPr lang="es-BO" sz="2400" dirty="0"/>
              <a:t>otros detalles relacionados al tema: parcelas y cultivos, fuentes de agua, zonas de riesgo.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Identificar </a:t>
            </a:r>
            <a:r>
              <a:rPr lang="es-BO" sz="2400" dirty="0"/>
              <a:t>las viviendas y ponerles el nombre de la familia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Realizar </a:t>
            </a:r>
            <a:r>
              <a:rPr lang="es-BO" sz="2400" dirty="0"/>
              <a:t>el análisis cuantitativo y cualitativo de la </a:t>
            </a:r>
            <a:r>
              <a:rPr lang="es-BO" sz="2400" dirty="0" smtClean="0"/>
              <a:t>herramienta</a:t>
            </a: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737211"/>
          </a:xfrm>
        </p:spPr>
        <p:txBody>
          <a:bodyPr>
            <a:normAutofit fontScale="90000"/>
          </a:bodyPr>
          <a:lstStyle/>
          <a:p>
            <a:r>
              <a:rPr lang="es-BO" sz="3600" b="1" dirty="0" smtClean="0"/>
              <a:t>Observación de Medios de Vida Sostenibles</a:t>
            </a:r>
            <a:endParaRPr lang="es-BO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64704"/>
            <a:ext cx="85072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2400" b="1" i="1" dirty="0" smtClean="0"/>
              <a:t>El </a:t>
            </a:r>
            <a:r>
              <a:rPr lang="es-BO" sz="2400" b="1" i="1" dirty="0"/>
              <a:t>enfoque de “medios de vida sostenibles</a:t>
            </a:r>
            <a:r>
              <a:rPr lang="es-BO" sz="2400" b="1" i="1" dirty="0" smtClean="0"/>
              <a:t>" </a:t>
            </a:r>
            <a:r>
              <a:rPr lang="es-BO" sz="2400" b="1" i="1" dirty="0"/>
              <a:t>es un enfoque holístico que toca diferentes sectores y ámbitos, conocidos como capitales</a:t>
            </a:r>
            <a:r>
              <a:rPr lang="es-BO" sz="2400" b="1" i="1" dirty="0" smtClean="0"/>
              <a:t>:</a:t>
            </a:r>
          </a:p>
          <a:p>
            <a:pPr marL="0" indent="0">
              <a:buNone/>
            </a:pPr>
            <a:r>
              <a:rPr lang="es-BO" sz="2400" b="1" i="1" dirty="0" smtClean="0"/>
              <a:t>Capital financiero: </a:t>
            </a:r>
            <a:r>
              <a:rPr lang="es-BO" sz="2400" dirty="0" smtClean="0"/>
              <a:t>Ganado, tipos de cultivos, maquinaria y equipos, vehículos.</a:t>
            </a:r>
            <a:endParaRPr lang="es-BO" sz="2400" dirty="0"/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físico: </a:t>
            </a:r>
            <a:r>
              <a:rPr lang="es-BO" sz="2400" dirty="0"/>
              <a:t>infraestructura tales como edificios, caminos, sistemas de agua y riego.</a:t>
            </a:r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humano: </a:t>
            </a:r>
            <a:r>
              <a:rPr lang="es-BO" sz="2400" dirty="0"/>
              <a:t>Personal de salud, maestros, y profesionales.</a:t>
            </a:r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social: </a:t>
            </a:r>
            <a:r>
              <a:rPr lang="es-BO" sz="2400" dirty="0"/>
              <a:t>tipos de organizaciones, sindicales, </a:t>
            </a:r>
            <a:r>
              <a:rPr lang="es-BO" sz="2400" dirty="0" smtClean="0"/>
              <a:t>productivas, </a:t>
            </a:r>
            <a:r>
              <a:rPr lang="es-BO" sz="2400" dirty="0"/>
              <a:t>capacidades </a:t>
            </a:r>
            <a:r>
              <a:rPr lang="es-BO" sz="2400" dirty="0" smtClean="0"/>
              <a:t>individuales, así como de </a:t>
            </a:r>
            <a:r>
              <a:rPr lang="es-BO" sz="2400" dirty="0"/>
              <a:t>las instituciones, relaciones y normas que determinan la calidad y cantidad de las interacciones sociales.</a:t>
            </a:r>
          </a:p>
          <a:p>
            <a:pPr marL="0" indent="0">
              <a:buNone/>
            </a:pPr>
            <a:r>
              <a:rPr lang="es-BO" sz="2400" b="1" i="1" dirty="0" smtClean="0"/>
              <a:t>Capital </a:t>
            </a:r>
            <a:r>
              <a:rPr lang="es-BO" sz="2400" b="1" i="1" dirty="0"/>
              <a:t>natural: </a:t>
            </a:r>
            <a:r>
              <a:rPr lang="es-BO" sz="2400" dirty="0"/>
              <a:t>recursos naturales -comerciales y no comerciales- y servicios ecológicos, </a:t>
            </a:r>
            <a:r>
              <a:rPr lang="es-BO" sz="2400" dirty="0" smtClean="0"/>
              <a:t>que mantienen </a:t>
            </a:r>
            <a:r>
              <a:rPr lang="es-BO" sz="2400" dirty="0"/>
              <a:t>la vida.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085184"/>
            <a:ext cx="1416702" cy="1619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e) Grupos focales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BO" b="1" i="1" dirty="0" smtClean="0"/>
              <a:t>Es </a:t>
            </a:r>
            <a:r>
              <a:rPr lang="es-BO" b="1" i="1" dirty="0"/>
              <a:t>la reunión de varias personas, como representación de un colectivo, escogidas por que son afectadas por la situación o porque son usuarias de algún </a:t>
            </a:r>
            <a:r>
              <a:rPr lang="es-BO" b="1" i="1" dirty="0" smtClean="0"/>
              <a:t>derecho. </a:t>
            </a:r>
          </a:p>
          <a:p>
            <a:pPr marL="0" indent="0">
              <a:buNone/>
            </a:pPr>
            <a:endParaRPr lang="es-BO" b="1" i="1" dirty="0" smtClean="0"/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Se </a:t>
            </a:r>
            <a:r>
              <a:rPr lang="es-BO" dirty="0"/>
              <a:t>combina la reflexión individual y la interacción </a:t>
            </a:r>
            <a:r>
              <a:rPr lang="es-BO" dirty="0" smtClean="0"/>
              <a:t>grupal</a:t>
            </a:r>
          </a:p>
          <a:p>
            <a:pPr>
              <a:buFont typeface="Wingdings" pitchFamily="2" charset="2"/>
              <a:buChar char="§"/>
            </a:pPr>
            <a:endParaRPr lang="es-BO" dirty="0"/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Se </a:t>
            </a:r>
            <a:r>
              <a:rPr lang="es-BO" dirty="0"/>
              <a:t>consigue una participación más abierta y con una mayor riqueza de información. </a:t>
            </a:r>
            <a:endParaRPr lang="es-BO" dirty="0" smtClean="0"/>
          </a:p>
          <a:p>
            <a:pPr>
              <a:buFont typeface="Wingdings" pitchFamily="2" charset="2"/>
              <a:buChar char="§"/>
            </a:pPr>
            <a:endParaRPr lang="es-BO" dirty="0"/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Si </a:t>
            </a:r>
            <a:r>
              <a:rPr lang="es-BO" dirty="0"/>
              <a:t>el diagnóstico se realiza para llevar adelante una acción posterior, las personas que han participado de la elaboración el mismo tendrán en el futuro una </a:t>
            </a:r>
            <a:r>
              <a:rPr lang="es-BO" dirty="0" smtClean="0"/>
              <a:t>actitud </a:t>
            </a:r>
            <a:r>
              <a:rPr lang="es-BO" dirty="0"/>
              <a:t>de mayor compromiso.</a:t>
            </a:r>
            <a:endParaRPr lang="es-B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72130"/>
            <a:ext cx="1632726" cy="163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166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e) Grupos focales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76064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6000"/>
              </a:lnSpc>
              <a:buNone/>
            </a:pPr>
            <a:r>
              <a:rPr lang="es-BO" sz="2000" b="1" dirty="0" smtClean="0">
                <a:latin typeface="Times New Roman"/>
                <a:ea typeface="Calibri"/>
                <a:cs typeface="Times New Roman"/>
              </a:rPr>
              <a:t>Pasos a seguir</a:t>
            </a:r>
            <a:endParaRPr lang="es-BO" sz="2000" dirty="0"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Identificar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las personas a participar, buscando la equidad de género y generacional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Preparación de preguntas orientadoras, concretas que lleven la discusión de lo general a lo específicos. Tener una pregunta motivadora y cinco o seis que permitan ampliar la información.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El moderador no debe estar involucrado directamente en el tema.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Debe saber escuchar, hacerse entender y tener manejo de grupos, control del tiempo.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Debe mantener el hilo central de la discusión planteando preguntas que estimulen la participación.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Debe buscar que participen activamente los miembros del grupo focal y que cada uno exprese su opinión.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La duración no debe ser mayor a dos horas</a:t>
            </a:r>
            <a:endParaRPr lang="es-BO" sz="2000" dirty="0">
              <a:ea typeface="Calibri"/>
              <a:cs typeface="Times New Roman"/>
            </a:endParaRPr>
          </a:p>
          <a:p>
            <a:pPr lvl="0" algn="just">
              <a:lnSpc>
                <a:spcPct val="106000"/>
              </a:lnSpc>
              <a:buFont typeface="Wingdings"/>
              <a:buChar char=""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Se deben registrar las participaciones para recuperar fácilmente </a:t>
            </a: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r>
              <a:rPr lang="es-BO" sz="2000" dirty="0">
                <a:latin typeface="Times New Roman"/>
                <a:ea typeface="Calibri"/>
                <a:cs typeface="Times New Roman"/>
              </a:rPr>
              <a:t>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     los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aportes</a:t>
            </a:r>
            <a:endParaRPr lang="es-BO" sz="2000" dirty="0">
              <a:ea typeface="Calibri"/>
              <a:cs typeface="Times New Roman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72130"/>
            <a:ext cx="1632726" cy="163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831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e) Grupos focales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76064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6000"/>
              </a:lnSpc>
              <a:buNone/>
            </a:pPr>
            <a:r>
              <a:rPr lang="es-BO" sz="2000" b="1" dirty="0" smtClean="0">
                <a:latin typeface="Times New Roman"/>
                <a:ea typeface="Calibri"/>
                <a:cs typeface="Times New Roman"/>
              </a:rPr>
              <a:t>Ejercicio: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Identificar la pregunta motivadora y las preguntas auxiliares para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 analizar la seguridad alimentaria comunal a partir de la identificación de componentes de la dieta histórica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(de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hace 10 años) vs. la dieta consumida en las 24 horas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anteriores, separando las opiniones de hombres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y mujeres;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mayor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edad y el otro más joven, </a:t>
            </a: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Construyendo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la dieta que se ha consumido o consume en una familia tipo de la comunidad. </a:t>
            </a: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endParaRPr lang="es-BO" sz="2000" dirty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Comparar con las proporciones de los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alimentos ingeridos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en estos cuatro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grandes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grupos y lo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recomendado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por el 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“Atlas fotográfico </a:t>
            </a:r>
            <a:r>
              <a:rPr lang="es-BO" sz="2000" dirty="0" smtClean="0">
                <a:latin typeface="Times New Roman"/>
                <a:ea typeface="Calibri"/>
                <a:cs typeface="Times New Roman"/>
              </a:rPr>
              <a:t>ENALIA (pues no tenemos una herramienta nacional):</a:t>
            </a:r>
            <a:endParaRPr lang="es-BO" sz="2000" dirty="0">
              <a:latin typeface="Times New Roman"/>
              <a:ea typeface="Calibri"/>
              <a:cs typeface="Times New Roman"/>
            </a:endParaRP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1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Carnes, pescados y huevos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2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Frutas y vegetales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3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Pan y cereales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s-BO" sz="2000" dirty="0" smtClean="0">
                <a:latin typeface="Times New Roman"/>
                <a:ea typeface="Calibri"/>
                <a:cs typeface="Times New Roman"/>
              </a:rPr>
              <a:t>		4</a:t>
            </a:r>
            <a:r>
              <a:rPr lang="es-BO" sz="2000" dirty="0">
                <a:latin typeface="Times New Roman"/>
                <a:ea typeface="Calibri"/>
                <a:cs typeface="Times New Roman"/>
              </a:rPr>
              <a:t>. Productos lácteos</a:t>
            </a:r>
          </a:p>
          <a:p>
            <a:pPr marL="0" lvl="0" indent="0" algn="just">
              <a:lnSpc>
                <a:spcPct val="106000"/>
              </a:lnSpc>
              <a:buNone/>
            </a:pPr>
            <a:endParaRPr lang="es-BO" sz="2000" dirty="0" smtClean="0"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6000"/>
              </a:lnSpc>
              <a:buNone/>
            </a:pPr>
            <a:endParaRPr lang="es-BO" sz="20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</a:t>
            </a:r>
            <a:r>
              <a:rPr lang="es-BO" dirty="0" smtClean="0"/>
              <a:t>Herramientas para el Diagnóstico, Roxana Liendo PhD.</a:t>
            </a:r>
            <a:endParaRPr lang="es-BO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072130"/>
            <a:ext cx="1632726" cy="163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424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735</Words>
  <Application>Microsoft Office PowerPoint</Application>
  <PresentationFormat>Presentación en pantalla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UNIDAD 3  HERRAMIENTAS PARA EL  DIAGNÓSTICO DE SEGURIDAD CON SOBERANÍA ALIMENTARIA EN BOLIVIA </vt:lpstr>
      <vt:lpstr>Principales herramientas participativas d) Mapa parlante</vt:lpstr>
      <vt:lpstr>b) Encuestas</vt:lpstr>
      <vt:lpstr>Observación de Medios de Vida Sostenibles</vt:lpstr>
      <vt:lpstr>e) Grupos focales</vt:lpstr>
      <vt:lpstr>e) Grupos focales</vt:lpstr>
      <vt:lpstr>e) Grupos focales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25</cp:revision>
  <dcterms:created xsi:type="dcterms:W3CDTF">2015-05-28T20:10:38Z</dcterms:created>
  <dcterms:modified xsi:type="dcterms:W3CDTF">2015-06-05T17:15:03Z</dcterms:modified>
</cp:coreProperties>
</file>