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3" r:id="rId4"/>
    <p:sldId id="265" r:id="rId5"/>
    <p:sldId id="259" r:id="rId6"/>
    <p:sldId id="264" r:id="rId7"/>
    <p:sldId id="260" r:id="rId8"/>
    <p:sldId id="262" r:id="rId9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D65AD-8233-42EE-BFFC-3C8EBB5115F9}" type="datetimeFigureOut">
              <a:rPr lang="es-BO" smtClean="0"/>
              <a:t>05/06/2015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592E-DF5F-4C08-88F0-D29717F3FE9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81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347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941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73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9695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08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158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57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5072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03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51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08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6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../../backup/2015/VILLANUEVA,%20CUMBRE%20AGROPECUARIA%20ANTICONSTITUCIONAL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803003"/>
          </a:xfrm>
        </p:spPr>
        <p:txBody>
          <a:bodyPr>
            <a:noAutofit/>
          </a:bodyPr>
          <a:lstStyle/>
          <a:p>
            <a:r>
              <a:rPr lang="es-BO" sz="3600" dirty="0" smtClean="0"/>
              <a:t>UNIDAD 3 </a:t>
            </a:r>
            <a:br>
              <a:rPr lang="es-BO" sz="3600" dirty="0" smtClean="0"/>
            </a:br>
            <a:r>
              <a:rPr lang="es-BO" sz="3600" dirty="0" smtClean="0"/>
              <a:t>HERRAMIENTAS PARA EL  DIAGNÓSTICO DE SEGURIDAD CON SOBERANÍA ALIMENTARIA EN BOLIVIA</a:t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320552"/>
          </a:xfrm>
        </p:spPr>
        <p:txBody>
          <a:bodyPr>
            <a:normAutofit/>
          </a:bodyPr>
          <a:lstStyle/>
          <a:p>
            <a:r>
              <a:rPr lang="es-BO" dirty="0" smtClean="0"/>
              <a:t>Herramientas </a:t>
            </a:r>
            <a:r>
              <a:rPr lang="es-BO" dirty="0" smtClean="0"/>
              <a:t>de investigación (1)</a:t>
            </a:r>
            <a:endParaRPr lang="es-BO" dirty="0"/>
          </a:p>
        </p:txBody>
      </p:sp>
      <p:pic>
        <p:nvPicPr>
          <p:cNvPr id="102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1902"/>
            <a:ext cx="1628725" cy="986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logotipo campus virtu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804" y="320796"/>
            <a:ext cx="2219352" cy="94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logo uat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755" y="295386"/>
            <a:ext cx="2082245" cy="131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868144" y="6309320"/>
            <a:ext cx="2895600" cy="365125"/>
          </a:xfrm>
        </p:spPr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8793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5212" y="19653"/>
            <a:ext cx="8229600" cy="706090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Marco Analítico de Lectura</a:t>
            </a:r>
            <a:endParaRPr lang="es-BO" sz="36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395536" y="836712"/>
            <a:ext cx="820891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BO" sz="2400" b="1" i="1" dirty="0" smtClean="0"/>
              <a:t>La </a:t>
            </a:r>
            <a:r>
              <a:rPr lang="es-BO" sz="2400" b="1" i="1" dirty="0"/>
              <a:t>revisión y consulta de fuentes secundarias, </a:t>
            </a:r>
            <a:r>
              <a:rPr lang="es-BO" sz="2400" b="1" i="1" dirty="0" smtClean="0"/>
              <a:t>es imprescindible para conocer </a:t>
            </a:r>
            <a:r>
              <a:rPr lang="es-BO" sz="2400" b="1" i="1" dirty="0"/>
              <a:t>la evolución cronológica del objeto del estudio, conocer la opinión de otros investigadores afines al problema</a:t>
            </a:r>
            <a:r>
              <a:rPr lang="es-BO" sz="2400" b="1" i="1" dirty="0" smtClean="0"/>
              <a:t>.</a:t>
            </a:r>
          </a:p>
          <a:p>
            <a:pPr algn="just"/>
            <a:endParaRPr lang="es-BO" sz="2400" b="1" i="1" dirty="0"/>
          </a:p>
          <a:p>
            <a:pPr algn="just"/>
            <a:r>
              <a:rPr lang="es-BO" sz="2400" dirty="0" smtClean="0"/>
              <a:t>Pasos a seguir para una lectura analítica:</a:t>
            </a:r>
            <a:endParaRPr lang="es-BO" sz="2400" dirty="0"/>
          </a:p>
          <a:p>
            <a:pPr algn="just"/>
            <a:endParaRPr lang="es-BO" sz="2400" dirty="0"/>
          </a:p>
          <a:p>
            <a:pPr algn="just"/>
            <a:r>
              <a:rPr lang="es-BO" sz="2400" dirty="0"/>
              <a:t>a.	Determinar cuál es el objeto del artículo a través de la identificación de la problematización</a:t>
            </a:r>
          </a:p>
          <a:p>
            <a:pPr algn="just"/>
            <a:r>
              <a:rPr lang="es-BO" sz="2400" dirty="0"/>
              <a:t>b.	Identificar la pregunta de partida que se plantea el autor</a:t>
            </a:r>
          </a:p>
          <a:p>
            <a:pPr algn="just"/>
            <a:r>
              <a:rPr lang="es-BO" sz="2400" dirty="0"/>
              <a:t>c.	Los conceptos principales contenidos en el documento</a:t>
            </a:r>
          </a:p>
          <a:p>
            <a:pPr algn="just"/>
            <a:r>
              <a:rPr lang="es-BO" sz="2400" dirty="0"/>
              <a:t>d.	Los Indicadores de los conceptos principales </a:t>
            </a:r>
          </a:p>
          <a:p>
            <a:pPr algn="just"/>
            <a:r>
              <a:rPr lang="es-BO" sz="2400" dirty="0"/>
              <a:t>e.	La propuesta de respuestas o hipótesis implícitas y explícitas en el artículo</a:t>
            </a:r>
          </a:p>
          <a:p>
            <a:pPr algn="just"/>
            <a:endParaRPr lang="es-BO" sz="2400" dirty="0" smtClean="0"/>
          </a:p>
          <a:p>
            <a:pPr algn="just"/>
            <a:endParaRPr lang="es-BO" sz="2400" b="1" i="1" dirty="0"/>
          </a:p>
          <a:p>
            <a:pPr algn="just"/>
            <a:endParaRPr lang="es-BO" sz="2400" b="1" i="1" dirty="0" smtClean="0"/>
          </a:p>
          <a:p>
            <a:pPr algn="just"/>
            <a:endParaRPr lang="es-BO" sz="2400" i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9742" y="48775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297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BO" sz="3200" b="1" dirty="0"/>
              <a:t>Ejemplo: </a:t>
            </a:r>
            <a:r>
              <a:rPr lang="es-BO" sz="3200" dirty="0"/>
              <a:t>Méndez </a:t>
            </a:r>
            <a:r>
              <a:rPr lang="es-BO" sz="3200" dirty="0" err="1"/>
              <a:t>Munévar</a:t>
            </a:r>
            <a:r>
              <a:rPr lang="es-BO" sz="3200" dirty="0"/>
              <a:t>, Jorge, </a:t>
            </a:r>
            <a:r>
              <a:rPr lang="es-BO" sz="3200" i="1" dirty="0"/>
              <a:t>Las estrategias de desarrollo en América Latina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4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50657"/>
            <a:ext cx="8496944" cy="5002679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692696"/>
            <a:ext cx="1057275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10 Llamada de flecha hacia abajo"/>
          <p:cNvSpPr/>
          <p:nvPr/>
        </p:nvSpPr>
        <p:spPr>
          <a:xfrm>
            <a:off x="5724128" y="1450657"/>
            <a:ext cx="1038225" cy="914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es-BO" sz="1100">
                <a:effectLst/>
                <a:ea typeface="Calibri"/>
                <a:cs typeface="Times New Roman"/>
              </a:rPr>
              <a:t>CONCEPTOS PRINCIPALES</a:t>
            </a:r>
          </a:p>
        </p:txBody>
      </p:sp>
      <p:sp>
        <p:nvSpPr>
          <p:cNvPr id="8" name="12 Llamada de flecha hacia abajo"/>
          <p:cNvSpPr/>
          <p:nvPr/>
        </p:nvSpPr>
        <p:spPr>
          <a:xfrm>
            <a:off x="3347864" y="2514600"/>
            <a:ext cx="1038225" cy="914400"/>
          </a:xfrm>
          <a:prstGeom prst="downArrowCallou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es-BO" sz="1100" b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OBJETO DEL ESTUDIO</a:t>
            </a:r>
            <a:endParaRPr lang="es-BO" sz="110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13 Llamada de flecha hacia abajo"/>
          <p:cNvSpPr/>
          <p:nvPr/>
        </p:nvSpPr>
        <p:spPr>
          <a:xfrm>
            <a:off x="755576" y="1843088"/>
            <a:ext cx="1038225" cy="1057275"/>
          </a:xfrm>
          <a:prstGeom prst="downArrowCallou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es-BO" sz="110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PROPUESTA DE RESPUESTAS</a:t>
            </a:r>
            <a:endParaRPr lang="es-BO" sz="110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9271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3600" b="1" dirty="0" smtClean="0">
                <a:latin typeface="Times New Roman" pitchFamily="18" charset="0"/>
                <a:cs typeface="Times New Roman" pitchFamily="18" charset="0"/>
              </a:rPr>
              <a:t>Ejercicio de lectura</a:t>
            </a:r>
            <a:endParaRPr lang="es-BO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BO" b="1" dirty="0" smtClean="0"/>
              <a:t>Tarea:    </a:t>
            </a:r>
            <a:r>
              <a:rPr lang="es-BO" dirty="0" smtClean="0"/>
              <a:t>Realizar el diagrama de lectura de:</a:t>
            </a:r>
          </a:p>
          <a:p>
            <a:pPr marL="0" indent="0">
              <a:buNone/>
            </a:pPr>
            <a:endParaRPr lang="es-BO" dirty="0"/>
          </a:p>
          <a:p>
            <a:pPr marL="0" indent="0">
              <a:buNone/>
            </a:pPr>
            <a:r>
              <a:rPr lang="es-BO" dirty="0" smtClean="0">
                <a:hlinkClick r:id="rId2" action="ppaction://hlinkfile"/>
              </a:rPr>
              <a:t>..\..\</a:t>
            </a:r>
            <a:r>
              <a:rPr lang="es-BO" dirty="0" err="1" smtClean="0">
                <a:hlinkClick r:id="rId2" action="ppaction://hlinkfile"/>
              </a:rPr>
              <a:t>backup</a:t>
            </a:r>
            <a:r>
              <a:rPr lang="es-BO" dirty="0" smtClean="0">
                <a:hlinkClick r:id="rId2" action="ppaction://hlinkfile"/>
              </a:rPr>
              <a:t>\2015\VILLANUEVA, CUMBRE AGROPECUARIA ANTICONSTITUCIONAL.docx</a:t>
            </a:r>
            <a:endParaRPr lang="es-BO" dirty="0" smtClean="0"/>
          </a:p>
          <a:p>
            <a:pPr marL="0" indent="0">
              <a:buNone/>
            </a:pPr>
            <a:endParaRPr lang="es-BO" dirty="0"/>
          </a:p>
          <a:p>
            <a:pPr marL="0" indent="0">
              <a:buNone/>
            </a:pPr>
            <a:r>
              <a:rPr lang="es-BO" dirty="0" smtClean="0"/>
              <a:t>Enviarlo en este día para recibir comentarios</a:t>
            </a:r>
          </a:p>
          <a:p>
            <a:pPr marL="0" indent="0">
              <a:buNone/>
            </a:pPr>
            <a:endParaRPr lang="es-B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12726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93"/>
            <a:ext cx="8229600" cy="1143000"/>
          </a:xfrm>
        </p:spPr>
        <p:txBody>
          <a:bodyPr>
            <a:normAutofit/>
          </a:bodyPr>
          <a:lstStyle/>
          <a:p>
            <a:r>
              <a:rPr lang="es-BO" sz="3200" b="1" dirty="0" smtClean="0"/>
              <a:t>Principales herramientas participativas</a:t>
            </a:r>
            <a:br>
              <a:rPr lang="es-BO" sz="3200" b="1" dirty="0" smtClean="0"/>
            </a:br>
            <a:r>
              <a:rPr lang="es-BO" sz="3200" b="1" dirty="0" smtClean="0"/>
              <a:t>a)Entrevistas </a:t>
            </a:r>
            <a:r>
              <a:rPr lang="es-BO" sz="3200" b="1" dirty="0"/>
              <a:t>con informantes clave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006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BO" smtClean="0"/>
              <a:t> Detectar </a:t>
            </a:r>
            <a:r>
              <a:rPr lang="es-BO" dirty="0"/>
              <a:t>las personas que </a:t>
            </a:r>
            <a:r>
              <a:rPr lang="es-BO" dirty="0" smtClean="0"/>
              <a:t>por </a:t>
            </a:r>
            <a:r>
              <a:rPr lang="es-BO" dirty="0"/>
              <a:t>su trabajo, su rol en la comunidad  por su experiencia de vida, disponen de información y de una visión especial que permitirá profundizar en el diagnóstico. </a:t>
            </a:r>
            <a:endParaRPr lang="es-BO" dirty="0" smtClean="0"/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Las </a:t>
            </a:r>
            <a:r>
              <a:rPr lang="es-BO" dirty="0"/>
              <a:t>entrevistas pueden </a:t>
            </a:r>
            <a:r>
              <a:rPr lang="es-BO" dirty="0" smtClean="0"/>
              <a:t>ser:</a:t>
            </a:r>
          </a:p>
          <a:p>
            <a:pPr marL="0" indent="0">
              <a:buNone/>
            </a:pPr>
            <a:r>
              <a:rPr lang="es-BO" b="1" i="1" dirty="0" smtClean="0"/>
              <a:t>Cerradas</a:t>
            </a:r>
            <a:r>
              <a:rPr lang="es-BO" dirty="0" smtClean="0"/>
              <a:t> </a:t>
            </a:r>
            <a:r>
              <a:rPr lang="es-BO" dirty="0"/>
              <a:t>a partir de un </a:t>
            </a:r>
            <a:r>
              <a:rPr lang="es-BO" dirty="0" smtClean="0"/>
              <a:t>cuestionario</a:t>
            </a:r>
          </a:p>
          <a:p>
            <a:pPr marL="0" indent="0">
              <a:buNone/>
            </a:pPr>
            <a:r>
              <a:rPr lang="es-BO" b="1" i="1" dirty="0" err="1"/>
              <a:t>S</a:t>
            </a:r>
            <a:r>
              <a:rPr lang="es-BO" b="1" i="1" dirty="0" err="1" smtClean="0"/>
              <a:t>emi</a:t>
            </a:r>
            <a:r>
              <a:rPr lang="es-BO" b="1" i="1" dirty="0" smtClean="0"/>
              <a:t> </a:t>
            </a:r>
            <a:r>
              <a:rPr lang="es-BO" b="1" i="1" dirty="0"/>
              <a:t>estructurada</a:t>
            </a:r>
            <a:r>
              <a:rPr lang="es-BO" dirty="0"/>
              <a:t> cuando se tiene una guía de </a:t>
            </a:r>
            <a:r>
              <a:rPr lang="es-BO" dirty="0" smtClean="0"/>
              <a:t>preguntas</a:t>
            </a:r>
          </a:p>
          <a:p>
            <a:pPr marL="0" indent="0">
              <a:buNone/>
            </a:pPr>
            <a:r>
              <a:rPr lang="es-BO" b="1" i="1" dirty="0"/>
              <a:t>A</a:t>
            </a:r>
            <a:r>
              <a:rPr lang="es-BO" b="1" i="1" dirty="0" smtClean="0"/>
              <a:t>bierta</a:t>
            </a:r>
            <a:r>
              <a:rPr lang="es-BO" dirty="0" smtClean="0"/>
              <a:t> </a:t>
            </a:r>
            <a:r>
              <a:rPr lang="es-BO" dirty="0"/>
              <a:t>a partir de un listado de temas a </a:t>
            </a: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plantear.</a:t>
            </a:r>
          </a:p>
          <a:p>
            <a:pPr marL="514350" indent="-514350">
              <a:buAutoNum type="arabicPeriod" startAt="2"/>
            </a:pPr>
            <a:r>
              <a:rPr lang="es-BO" dirty="0" smtClean="0"/>
              <a:t>Es importante construir la matriz que </a:t>
            </a:r>
          </a:p>
          <a:p>
            <a:pPr marL="0" indent="0">
              <a:buNone/>
            </a:pPr>
            <a:r>
              <a:rPr lang="es-BO" dirty="0" smtClean="0"/>
              <a:t>sigue para planificar la entrevista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881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r>
              <a:rPr lang="es-BO" sz="3600" b="1" dirty="0"/>
              <a:t>Matriz de entrevistas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98" y="692696"/>
            <a:ext cx="8335289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166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rmAutofit/>
          </a:bodyPr>
          <a:lstStyle/>
          <a:p>
            <a:r>
              <a:rPr lang="es-BO" sz="3600" b="1" dirty="0"/>
              <a:t>CUADRO DE SALIDA PRODUCTORES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424936" cy="554461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s-BO" sz="3000" b="1" dirty="0" smtClean="0"/>
              <a:t>3. </a:t>
            </a:r>
            <a:r>
              <a:rPr lang="es-BO" sz="3000" dirty="0" smtClean="0"/>
              <a:t>Construir la información de salida de las entrevistas</a:t>
            </a:r>
          </a:p>
          <a:p>
            <a:pPr marL="0" indent="0">
              <a:buNone/>
            </a:pPr>
            <a:endParaRPr lang="es-BO" sz="30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345995"/>
              </p:ext>
            </p:extLst>
          </p:nvPr>
        </p:nvGraphicFramePr>
        <p:xfrm>
          <a:off x="611560" y="1681961"/>
          <a:ext cx="8208912" cy="4627358"/>
        </p:xfrm>
        <a:graphic>
          <a:graphicData uri="http://schemas.openxmlformats.org/drawingml/2006/table">
            <a:tbl>
              <a:tblPr firstRow="1" firstCol="1" bandRow="1"/>
              <a:tblGrid>
                <a:gridCol w="927382"/>
                <a:gridCol w="1347192"/>
                <a:gridCol w="999762"/>
                <a:gridCol w="1078478"/>
                <a:gridCol w="1260334"/>
                <a:gridCol w="1282049"/>
                <a:gridCol w="1313715"/>
              </a:tblGrid>
              <a:tr h="141241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Entrevistado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Principales cultivos producidos bajo riego (has)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Rendimientos productivos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Procedencia y método de riego utilizado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Formas de organización para fines de riego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BO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Tipos de fertilización predominantes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BO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Conocimiento sobre aguas residuales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38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25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25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38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25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38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s-MX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s-B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027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dirty="0" smtClean="0"/>
              <a:t>Factores de éxito para las entrevistas</a:t>
            </a:r>
            <a:endParaRPr lang="es-BO" dirty="0"/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BO" dirty="0"/>
              <a:t>Entre los elementos que hay que tomar en cuenta están</a:t>
            </a:r>
            <a:r>
              <a:rPr lang="es-BO" dirty="0" smtClean="0"/>
              <a:t>:</a:t>
            </a:r>
          </a:p>
          <a:p>
            <a:pPr marL="0" indent="0">
              <a:buNone/>
            </a:pPr>
            <a:endParaRPr lang="es-BO" dirty="0"/>
          </a:p>
          <a:p>
            <a:pPr>
              <a:buFont typeface="Wingdings" pitchFamily="2" charset="2"/>
              <a:buChar char="ü"/>
            </a:pPr>
            <a:r>
              <a:rPr lang="es-BO" dirty="0" smtClean="0"/>
              <a:t>Explicar </a:t>
            </a:r>
            <a:r>
              <a:rPr lang="es-BO" dirty="0"/>
              <a:t>los objetivos de la entrevista</a:t>
            </a:r>
          </a:p>
          <a:p>
            <a:pPr>
              <a:buFont typeface="Wingdings" pitchFamily="2" charset="2"/>
              <a:buChar char="ü"/>
            </a:pPr>
            <a:r>
              <a:rPr lang="es-BO" dirty="0" smtClean="0"/>
              <a:t>Calcular </a:t>
            </a:r>
            <a:r>
              <a:rPr lang="es-BO" dirty="0"/>
              <a:t>y respetar la duración de la entrevista </a:t>
            </a:r>
          </a:p>
          <a:p>
            <a:pPr>
              <a:buFont typeface="Wingdings" pitchFamily="2" charset="2"/>
              <a:buChar char="ü"/>
            </a:pPr>
            <a:r>
              <a:rPr lang="es-BO" dirty="0" smtClean="0"/>
              <a:t>No </a:t>
            </a:r>
            <a:r>
              <a:rPr lang="es-BO" dirty="0"/>
              <a:t>emitir nuestros propios juicios u opiniones</a:t>
            </a:r>
          </a:p>
          <a:p>
            <a:pPr>
              <a:buFont typeface="Wingdings" pitchFamily="2" charset="2"/>
              <a:buChar char="ü"/>
            </a:pPr>
            <a:r>
              <a:rPr lang="es-BO" dirty="0" smtClean="0"/>
              <a:t>Garantizar </a:t>
            </a:r>
            <a:r>
              <a:rPr lang="es-BO" dirty="0"/>
              <a:t>fidelidad a las palabras textuales, ya sea escribiendo, grabando o con filmación</a:t>
            </a:r>
          </a:p>
          <a:p>
            <a:pPr>
              <a:buFont typeface="Wingdings" pitchFamily="2" charset="2"/>
              <a:buChar char="ü"/>
            </a:pPr>
            <a:r>
              <a:rPr lang="es-BO" dirty="0" smtClean="0"/>
              <a:t>Dirigir </a:t>
            </a:r>
            <a:r>
              <a:rPr lang="es-BO" dirty="0"/>
              <a:t>lo menos posible, para que las </a:t>
            </a: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respuestas </a:t>
            </a:r>
            <a:r>
              <a:rPr lang="es-BO" dirty="0"/>
              <a:t>salgan espontáneas</a:t>
            </a:r>
          </a:p>
          <a:p>
            <a:pPr marL="514350" indent="-514350">
              <a:buFont typeface="+mj-lt"/>
              <a:buAutoNum type="alphaUcPeriod"/>
            </a:pPr>
            <a:endParaRPr lang="es-B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856106"/>
            <a:ext cx="1848750" cy="184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1069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410</Words>
  <Application>Microsoft Office PowerPoint</Application>
  <PresentationFormat>Presentación en pantalla (4:3)</PresentationFormat>
  <Paragraphs>111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UNIDAD 3  HERRAMIENTAS PARA EL  DIAGNÓSTICO DE SEGURIDAD CON SOBERANÍA ALIMENTARIA EN BOLIVIA </vt:lpstr>
      <vt:lpstr>Marco Analítico de Lectura</vt:lpstr>
      <vt:lpstr>Ejemplo: Méndez Munévar, Jorge, Las estrategias de desarrollo en América Latina</vt:lpstr>
      <vt:lpstr>Ejercicio de lectura</vt:lpstr>
      <vt:lpstr>Principales herramientas participativas a)Entrevistas con informantes clave</vt:lpstr>
      <vt:lpstr>Matriz de entrevistas</vt:lpstr>
      <vt:lpstr>CUADRO DE SALIDA PRODUCTORES </vt:lpstr>
      <vt:lpstr>Factores de éxito para las entrevistas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 HERRAMIENTAS PARA EL  DIAGNÓSTICO DE SEGURIDAD CON SOBERANÍA ALIMENTARIA EN BOLIVIA</dc:title>
  <dc:creator>ok</dc:creator>
  <cp:lastModifiedBy>ok</cp:lastModifiedBy>
  <cp:revision>18</cp:revision>
  <dcterms:created xsi:type="dcterms:W3CDTF">2015-05-28T20:10:38Z</dcterms:created>
  <dcterms:modified xsi:type="dcterms:W3CDTF">2015-06-05T16:52:59Z</dcterms:modified>
</cp:coreProperties>
</file>