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2" autoAdjust="0"/>
    <p:restoredTop sz="94660"/>
  </p:normalViewPr>
  <p:slideViewPr>
    <p:cSldViewPr>
      <p:cViewPr varScale="1">
        <p:scale>
          <a:sx n="65" d="100"/>
          <a:sy n="65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D65AD-8233-42EE-BFFC-3C8EBB5115F9}" type="datetimeFigureOut">
              <a:rPr lang="es-BO" smtClean="0"/>
              <a:t>05/06/2015</a:t>
            </a:fld>
            <a:endParaRPr lang="es-B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E592E-DF5F-4C08-88F0-D29717F3FE9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8139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BA749-DC58-43F8-B62D-B0A2B79C86AA}" type="datetime1">
              <a:rPr lang="es-BO" smtClean="0"/>
              <a:t>05/06/2015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9347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EA37E-E264-4513-9135-E7C9451F81C9}" type="datetime1">
              <a:rPr lang="es-BO" smtClean="0"/>
              <a:t>05/06/2015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57941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EE14-6D5E-472E-9995-C17E6AB07AA0}" type="datetime1">
              <a:rPr lang="es-BO" smtClean="0"/>
              <a:t>05/06/2015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7357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A86F-921D-43DB-9AE1-B202BD450B13}" type="datetime1">
              <a:rPr lang="es-BO" smtClean="0"/>
              <a:t>05/06/2015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9695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F8DC-EA6E-42D1-B7DA-985D1D38F3C0}" type="datetime1">
              <a:rPr lang="es-BO" smtClean="0"/>
              <a:t>05/06/2015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6082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08FF3-1718-4ACE-8D98-DACB2EDABD0D}" type="datetime1">
              <a:rPr lang="es-BO" smtClean="0"/>
              <a:t>05/06/2015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1581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5550-FDF8-4555-B96F-1DF81579AF1B}" type="datetime1">
              <a:rPr lang="es-BO" smtClean="0"/>
              <a:t>05/06/2015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24573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DE27-838F-4F00-9EAE-2374E3C28B85}" type="datetime1">
              <a:rPr lang="es-BO" smtClean="0"/>
              <a:t>05/06/2015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5072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29AA-45E9-494D-9668-21DABADA69B9}" type="datetime1">
              <a:rPr lang="es-BO" smtClean="0"/>
              <a:t>05/06/2015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2035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9DD34-A0ED-47D7-BC29-0420CA6F0A90}" type="datetime1">
              <a:rPr lang="es-BO" smtClean="0"/>
              <a:t>05/06/2015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05511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C62BB-0F2A-4BB4-9CC2-2082424C8798}" type="datetime1">
              <a:rPr lang="es-BO" smtClean="0"/>
              <a:t>05/06/2015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208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16F3E-E7CF-4575-872A-3B84FE1E10F9}" type="datetime1">
              <a:rPr lang="es-BO" smtClean="0"/>
              <a:t>05/06/2015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94469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2803003"/>
          </a:xfrm>
        </p:spPr>
        <p:txBody>
          <a:bodyPr>
            <a:noAutofit/>
          </a:bodyPr>
          <a:lstStyle/>
          <a:p>
            <a:r>
              <a:rPr lang="es-BO" sz="3600" dirty="0" smtClean="0"/>
              <a:t>UNIDAD 3 </a:t>
            </a:r>
            <a:br>
              <a:rPr lang="es-BO" sz="3600" dirty="0" smtClean="0"/>
            </a:br>
            <a:r>
              <a:rPr lang="es-BO" sz="3600" dirty="0" smtClean="0"/>
              <a:t>HERRAMIENTAS PARA EL  DIAGNÓSTICO DE SEGURIDAD CON SOBERANÍA ALIMENTARIA EN BOLIVIA</a:t>
            </a:r>
            <a:br>
              <a:rPr lang="es-BO" sz="3600" dirty="0" smtClean="0"/>
            </a:br>
            <a:endParaRPr lang="es-BO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63688" y="4941168"/>
            <a:ext cx="6400800" cy="1320552"/>
          </a:xfrm>
        </p:spPr>
        <p:txBody>
          <a:bodyPr>
            <a:normAutofit fontScale="92500" lnSpcReduction="20000"/>
          </a:bodyPr>
          <a:lstStyle/>
          <a:p>
            <a:r>
              <a:rPr lang="es-BO" dirty="0" smtClean="0"/>
              <a:t>Curso. Seguridad  con Soberanía  Alimentaria en Bolivia: balance y desafíos</a:t>
            </a:r>
            <a:endParaRPr lang="es-BO" dirty="0"/>
          </a:p>
        </p:txBody>
      </p:sp>
      <p:pic>
        <p:nvPicPr>
          <p:cNvPr id="102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81902"/>
            <a:ext cx="1628725" cy="986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logotipo campus virtu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804" y="320796"/>
            <a:ext cx="2219352" cy="94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logo uat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755" y="295386"/>
            <a:ext cx="2082245" cy="131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868144" y="6309320"/>
            <a:ext cx="2895600" cy="365125"/>
          </a:xfrm>
        </p:spPr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4D1E-0ABF-4E9A-B10E-C3F8CFE314D8}" type="datetime1">
              <a:rPr lang="es-BO" smtClean="0"/>
              <a:t>05/06/2015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18793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b="1" dirty="0" smtClean="0"/>
              <a:t>Objetivos del módulo</a:t>
            </a:r>
            <a:endParaRPr lang="es-BO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AAA27-A442-4B72-99B7-260E068FC609}" type="datetime1">
              <a:rPr lang="es-BO" smtClean="0"/>
              <a:t>05/06/2015</a:t>
            </a:fld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971600" y="1305342"/>
            <a:ext cx="74168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400" b="1" dirty="0" smtClean="0"/>
              <a:t>1.1.	Objetivo General </a:t>
            </a:r>
          </a:p>
          <a:p>
            <a:r>
              <a:rPr lang="es-BO" sz="2400" dirty="0" smtClean="0"/>
              <a:t>Conocer herramientas metodológicas más usuales en investigaciones sobre seguridad y soberanía alimentarias</a:t>
            </a:r>
          </a:p>
          <a:p>
            <a:endParaRPr lang="es-BO" sz="2400" dirty="0" smtClean="0"/>
          </a:p>
          <a:p>
            <a:r>
              <a:rPr lang="es-BO" sz="2400" b="1" dirty="0" smtClean="0"/>
              <a:t>1.2.	Objetivos Específicos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Profundizar el conocimiento de las herramientas principales de investigación que permitan recoger información cualitativa y cuantitativa para los diagnósticos de seguridad alimentaria con soberanía</a:t>
            </a:r>
          </a:p>
          <a:p>
            <a:endParaRPr lang="es-BO" sz="2400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Desarrollar técnicas e instrumentos cualitativos, cuantitativos, socios críticos, analíticos y otros para promover la calidad de la investigación</a:t>
            </a:r>
            <a:endParaRPr lang="es-BO" sz="2400" dirty="0"/>
          </a:p>
        </p:txBody>
      </p:sp>
    </p:spTree>
    <p:extLst>
      <p:ext uri="{BB962C8B-B14F-4D97-AF65-F5344CB8AC3E}">
        <p14:creationId xmlns:p14="http://schemas.microsoft.com/office/powerpoint/2010/main" val="155297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s-BO" b="1" dirty="0" smtClean="0"/>
              <a:t>Contenido</a:t>
            </a:r>
            <a:endParaRPr lang="es-BO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AAA27-A442-4B72-99B7-260E068FC609}" type="datetime1">
              <a:rPr lang="es-BO" smtClean="0"/>
              <a:t>05/06/2015</a:t>
            </a:fld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365161" y="487025"/>
            <a:ext cx="8352927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200" b="1" dirty="0" smtClean="0"/>
              <a:t>Capítulo 1. Diagnósticos sobre Seguridad Alimentaria con Soberanía</a:t>
            </a:r>
          </a:p>
          <a:p>
            <a:r>
              <a:rPr lang="es-BO" sz="2200" b="1" dirty="0" smtClean="0"/>
              <a:t>1.1 </a:t>
            </a:r>
            <a:r>
              <a:rPr lang="es-BO" sz="2200" dirty="0" smtClean="0"/>
              <a:t>Seguridad Alimentaria vs. Vulnerabilidad</a:t>
            </a:r>
          </a:p>
          <a:p>
            <a:r>
              <a:rPr lang="es-BO" sz="2200" b="1" dirty="0" smtClean="0"/>
              <a:t>1.2 </a:t>
            </a:r>
            <a:r>
              <a:rPr lang="es-BO" sz="2200" dirty="0" smtClean="0"/>
              <a:t>Soberanía Alimentaria y origen de los alimentos de consumo nacional</a:t>
            </a:r>
          </a:p>
          <a:p>
            <a:r>
              <a:rPr lang="es-BO" sz="2200" b="1" dirty="0" smtClean="0"/>
              <a:t>Capítulo 2. Principales herramientas o técnicas de investigación</a:t>
            </a:r>
          </a:p>
          <a:p>
            <a:r>
              <a:rPr lang="es-BO" sz="2200" b="1" dirty="0" smtClean="0"/>
              <a:t>2.1 </a:t>
            </a:r>
            <a:r>
              <a:rPr lang="es-BO" sz="2200" dirty="0" smtClean="0"/>
              <a:t>Concepto e importancia de Diagnóstico</a:t>
            </a:r>
          </a:p>
          <a:p>
            <a:r>
              <a:rPr lang="es-BO" sz="2200" b="1" dirty="0" smtClean="0"/>
              <a:t>2.2 </a:t>
            </a:r>
            <a:r>
              <a:rPr lang="es-BO" sz="2200" dirty="0" smtClean="0"/>
              <a:t>Las herramientas</a:t>
            </a:r>
          </a:p>
          <a:p>
            <a:r>
              <a:rPr lang="es-BO" sz="2200" b="1" dirty="0" smtClean="0"/>
              <a:t> 	A. Marco analítico de </a:t>
            </a:r>
            <a:r>
              <a:rPr lang="es-BO" sz="2200" b="1" dirty="0" smtClean="0"/>
              <a:t>lectura (tomando una de las lecturas del curso)</a:t>
            </a:r>
            <a:endParaRPr lang="es-BO" sz="2200" b="1" dirty="0" smtClean="0"/>
          </a:p>
          <a:p>
            <a:r>
              <a:rPr lang="es-BO" sz="2200" b="1" dirty="0"/>
              <a:t>	</a:t>
            </a:r>
            <a:r>
              <a:rPr lang="es-BO" sz="2200" b="1" dirty="0" smtClean="0"/>
              <a:t>	</a:t>
            </a:r>
            <a:r>
              <a:rPr lang="es-BO" sz="2200" dirty="0" smtClean="0"/>
              <a:t>a) Documento de síntesis</a:t>
            </a:r>
          </a:p>
          <a:p>
            <a:r>
              <a:rPr lang="es-BO" sz="2200" b="1" dirty="0"/>
              <a:t>	</a:t>
            </a:r>
            <a:r>
              <a:rPr lang="es-BO" sz="2200" b="1" dirty="0" smtClean="0"/>
              <a:t>	</a:t>
            </a:r>
            <a:r>
              <a:rPr lang="es-BO" sz="2200" dirty="0" smtClean="0"/>
              <a:t>b) Diagrama analítico</a:t>
            </a:r>
          </a:p>
          <a:p>
            <a:r>
              <a:rPr lang="es-BO" sz="2200" b="1" dirty="0" smtClean="0"/>
              <a:t>	B. Principales herramientas participativas</a:t>
            </a:r>
          </a:p>
          <a:p>
            <a:pPr marL="1828800" lvl="3" indent="-457200">
              <a:buFont typeface="+mj-lt"/>
              <a:buAutoNum type="alphaLcParenR"/>
            </a:pPr>
            <a:r>
              <a:rPr lang="es-BO" sz="2200" dirty="0" smtClean="0"/>
              <a:t>Entrevistas con informantes clave</a:t>
            </a:r>
          </a:p>
          <a:p>
            <a:pPr marL="1828800" lvl="3" indent="-457200">
              <a:buFont typeface="+mj-lt"/>
              <a:buAutoNum type="alphaLcParenR"/>
            </a:pPr>
            <a:r>
              <a:rPr lang="es-BO" sz="2200" dirty="0" smtClean="0"/>
              <a:t>Encuestas</a:t>
            </a:r>
          </a:p>
          <a:p>
            <a:pPr marL="1828800" lvl="3" indent="-457200">
              <a:buFont typeface="+mj-lt"/>
              <a:buAutoNum type="alphaLcParenR"/>
            </a:pPr>
            <a:r>
              <a:rPr lang="es-BO" sz="2200" dirty="0" smtClean="0"/>
              <a:t>Observación participante</a:t>
            </a:r>
          </a:p>
          <a:p>
            <a:pPr marL="1828800" lvl="3" indent="-457200">
              <a:buFont typeface="+mj-lt"/>
              <a:buAutoNum type="alphaLcParenR"/>
            </a:pPr>
            <a:r>
              <a:rPr lang="es-BO" sz="2200" dirty="0" smtClean="0"/>
              <a:t>Mapa parlante  </a:t>
            </a:r>
          </a:p>
          <a:p>
            <a:pPr marL="1828800" lvl="3" indent="-457200">
              <a:buFont typeface="+mj-lt"/>
              <a:buAutoNum type="alphaLcParenR"/>
            </a:pPr>
            <a:r>
              <a:rPr lang="es-BO" sz="2200" dirty="0" smtClean="0"/>
              <a:t>Grupos focales</a:t>
            </a:r>
          </a:p>
        </p:txBody>
      </p:sp>
    </p:spTree>
    <p:extLst>
      <p:ext uri="{BB962C8B-B14F-4D97-AF65-F5344CB8AC3E}">
        <p14:creationId xmlns:p14="http://schemas.microsoft.com/office/powerpoint/2010/main" val="3620922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b="1" dirty="0" smtClean="0"/>
              <a:t>PRODUCTOS ESPERADOS </a:t>
            </a:r>
            <a:endParaRPr lang="es-B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BO" dirty="0" smtClean="0"/>
              <a:t>Participación </a:t>
            </a:r>
            <a:r>
              <a:rPr lang="es-BO" dirty="0" smtClean="0"/>
              <a:t>cualitativa en </a:t>
            </a:r>
            <a:r>
              <a:rPr lang="es-BO" b="1" dirty="0" smtClean="0"/>
              <a:t>foro</a:t>
            </a:r>
            <a:r>
              <a:rPr lang="es-BO" dirty="0" smtClean="0"/>
              <a:t>, 13 de junio, a partir de las preguntas motivadoras en base a las lecturas obligatorias. </a:t>
            </a:r>
          </a:p>
          <a:p>
            <a:pPr marL="514350" indent="-514350">
              <a:buFont typeface="+mj-lt"/>
              <a:buAutoNum type="arabicPeriod"/>
            </a:pPr>
            <a:endParaRPr lang="es-BO" b="1" dirty="0" smtClean="0"/>
          </a:p>
          <a:p>
            <a:pPr marL="514350" indent="-514350">
              <a:buFont typeface="+mj-lt"/>
              <a:buAutoNum type="arabicPeriod"/>
            </a:pPr>
            <a:r>
              <a:rPr lang="es-BO" b="1" dirty="0" smtClean="0"/>
              <a:t>Trabajo Final: </a:t>
            </a:r>
            <a:r>
              <a:rPr lang="es-BO" dirty="0" smtClean="0"/>
              <a:t>Presentación fundamentada de la(s) herramientas seleccionadas para el tema seleccionado por el estudiante, obligatoriamente una de ellas es el diagrama analítico de una lectura seleccionada por el/la estudiante.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A86F-921D-43DB-9AE1-B202BD450B13}" type="datetime1">
              <a:rPr lang="es-BO" smtClean="0"/>
              <a:t>05/06/2015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8819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/>
          <a:lstStyle/>
          <a:p>
            <a:r>
              <a:rPr lang="es-BO" b="1" dirty="0" smtClean="0"/>
              <a:t>Metodología</a:t>
            </a:r>
            <a:endParaRPr lang="es-B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80728"/>
            <a:ext cx="8373616" cy="587727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s-BO" sz="2800" b="1" dirty="0" smtClean="0"/>
              <a:t>Presentación del curso: </a:t>
            </a:r>
            <a:r>
              <a:rPr lang="es-BO" sz="2800" dirty="0" smtClean="0"/>
              <a:t>El día lunes se prevé dar respuesta a las preguntas que surjan de la presentación introductoria de esta Unidad.</a:t>
            </a:r>
          </a:p>
          <a:p>
            <a:pPr>
              <a:buFont typeface="Wingdings" pitchFamily="2" charset="2"/>
              <a:buChar char="§"/>
            </a:pPr>
            <a:r>
              <a:rPr lang="es-BO" sz="2800" b="1" dirty="0" smtClean="0"/>
              <a:t>Foro: </a:t>
            </a:r>
            <a:r>
              <a:rPr lang="es-BO" sz="2800" dirty="0" smtClean="0"/>
              <a:t>Llevado adelante durante el día sábado de 8.00 a 23.00, a partir de las preguntas motivadoras. La docente hará una síntesis al final del día.</a:t>
            </a:r>
          </a:p>
          <a:p>
            <a:pPr>
              <a:buFont typeface="Wingdings" pitchFamily="2" charset="2"/>
              <a:buChar char="§"/>
            </a:pPr>
            <a:r>
              <a:rPr lang="es-BO" sz="2800" b="1" dirty="0" smtClean="0"/>
              <a:t>Trabajo Final </a:t>
            </a:r>
            <a:r>
              <a:rPr lang="es-BO" sz="2800" dirty="0" smtClean="0"/>
              <a:t>(máximo 5 páginas, Times </a:t>
            </a:r>
            <a:r>
              <a:rPr lang="es-BO" sz="2800" dirty="0" err="1" smtClean="0"/>
              <a:t>Roman</a:t>
            </a:r>
            <a:r>
              <a:rPr lang="es-BO" sz="2800" dirty="0" smtClean="0"/>
              <a:t> 12 o Arial 11, espacio simple) con una propuesta de aplicación de una herramienta seleccionada</a:t>
            </a:r>
          </a:p>
          <a:p>
            <a:pPr marL="0" indent="0">
              <a:buNone/>
            </a:pPr>
            <a:r>
              <a:rPr lang="es-BO" sz="2800" dirty="0"/>
              <a:t> </a:t>
            </a:r>
            <a:r>
              <a:rPr lang="es-BO" sz="2800" dirty="0" smtClean="0"/>
              <a:t>   por el estudiante y obligatoriamente el </a:t>
            </a:r>
          </a:p>
          <a:p>
            <a:pPr marL="0" indent="0">
              <a:buNone/>
            </a:pPr>
            <a:r>
              <a:rPr lang="es-BO" sz="2800" dirty="0"/>
              <a:t> </a:t>
            </a:r>
            <a:r>
              <a:rPr lang="es-BO" sz="2800" dirty="0" smtClean="0"/>
              <a:t>   diagrama analítico de una lectura seleccionada</a:t>
            </a:r>
            <a:endParaRPr lang="es-BO" sz="28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A86F-921D-43DB-9AE1-B202BD450B13}" type="datetime1">
              <a:rPr lang="es-BO" smtClean="0"/>
              <a:t>05/06/2015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0027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b="1" dirty="0"/>
              <a:t>FORMA DE EVALUACION</a:t>
            </a:r>
            <a:endParaRPr lang="es-B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DE27-838F-4F00-9EAE-2374E3C28B85}" type="datetime1">
              <a:rPr lang="es-BO" smtClean="0"/>
              <a:t>05/06/2015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575961"/>
              </p:ext>
            </p:extLst>
          </p:nvPr>
        </p:nvGraphicFramePr>
        <p:xfrm>
          <a:off x="2195736" y="1916831"/>
          <a:ext cx="5328592" cy="2376264"/>
        </p:xfrm>
        <a:graphic>
          <a:graphicData uri="http://schemas.openxmlformats.org/drawingml/2006/table">
            <a:tbl>
              <a:tblPr firstRow="1" firstCol="1" bandRow="1"/>
              <a:tblGrid>
                <a:gridCol w="3700528"/>
                <a:gridCol w="1628064"/>
              </a:tblGrid>
              <a:tr h="594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ACTIVIDAD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PUNTAJE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Participación en el Foro 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Trabajo Final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60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Total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es-BO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827584" y="4725144"/>
            <a:ext cx="7920880" cy="1673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BO" sz="2400" dirty="0" smtClean="0">
                <a:effectLst/>
                <a:latin typeface="Times New Roman"/>
                <a:ea typeface="Calibri"/>
                <a:cs typeface="Times New Roman"/>
              </a:rPr>
              <a:t>La nota mínima de aprobación es 66/100.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s-BO" sz="2400" dirty="0"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BO" sz="2400" dirty="0" smtClean="0">
                <a:effectLst/>
                <a:latin typeface="Times New Roman"/>
                <a:ea typeface="Calibri"/>
                <a:cs typeface="Times New Roman"/>
              </a:rPr>
              <a:t>Se habilitarán a la reválida los participantes que se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BO" sz="2400" dirty="0" smtClean="0">
                <a:effectLst/>
                <a:latin typeface="Times New Roman"/>
                <a:ea typeface="Calibri"/>
                <a:cs typeface="Times New Roman"/>
              </a:rPr>
              <a:t>encuentren entre 60 - 65 puntos.</a:t>
            </a:r>
            <a:endParaRPr lang="es-BO" sz="2400" dirty="0">
              <a:ea typeface="Calibri"/>
              <a:cs typeface="Times New Roman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7786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b="1" dirty="0" smtClean="0"/>
              <a:t>CRONOGRAMA DE ACTIVIDADES</a:t>
            </a:r>
            <a:endParaRPr lang="es-BO" b="1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DE27-838F-4F00-9EAE-2374E3C28B85}" type="datetime1">
              <a:rPr lang="es-BO" smtClean="0"/>
              <a:t>05/06/2015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junio 2015</a:t>
            </a:r>
            <a:endParaRPr lang="es-BO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927"/>
              </p:ext>
            </p:extLst>
          </p:nvPr>
        </p:nvGraphicFramePr>
        <p:xfrm>
          <a:off x="971600" y="1412776"/>
          <a:ext cx="6912768" cy="3458999"/>
        </p:xfrm>
        <a:graphic>
          <a:graphicData uri="http://schemas.openxmlformats.org/drawingml/2006/table">
            <a:tbl>
              <a:tblPr firstRow="1" firstCol="1" bandRow="1"/>
              <a:tblGrid>
                <a:gridCol w="3671644"/>
                <a:gridCol w="3241124"/>
              </a:tblGrid>
              <a:tr h="588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ACTIVIDAD</a:t>
                      </a:r>
                      <a:endParaRPr lang="es-BO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FECHA</a:t>
                      </a:r>
                      <a:endParaRPr lang="es-BO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Foro Inicial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de junio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21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Lectura documentos y presentaciones de la unidad</a:t>
                      </a:r>
                      <a:endParaRPr lang="es-BO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9-12 de junio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Foro 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 de junio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Presentación trabajo final de la unidad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 de junio</a:t>
                      </a:r>
                      <a:endParaRPr lang="es-BO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5" y="4994002"/>
            <a:ext cx="1841037" cy="184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10692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388</Words>
  <Application>Microsoft Office PowerPoint</Application>
  <PresentationFormat>Presentación en pantalla 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UNIDAD 3  HERRAMIENTAS PARA EL  DIAGNÓSTICO DE SEGURIDAD CON SOBERANÍA ALIMENTARIA EN BOLIVIA </vt:lpstr>
      <vt:lpstr>Objetivos del módulo</vt:lpstr>
      <vt:lpstr>Contenido</vt:lpstr>
      <vt:lpstr>PRODUCTOS ESPERADOS </vt:lpstr>
      <vt:lpstr>Metodología</vt:lpstr>
      <vt:lpstr>FORMA DE EVALUACION</vt:lpstr>
      <vt:lpstr>CRONOGRAMA DE ACTIVIDADES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3  HERRAMIENTAS PARA EL  DIAGNÓSTICO DE SEGURIDAD CON SOBERANÍA ALIMENTARIA EN BOLIVIA</dc:title>
  <dc:creator>ok</dc:creator>
  <cp:lastModifiedBy>ok</cp:lastModifiedBy>
  <cp:revision>7</cp:revision>
  <dcterms:created xsi:type="dcterms:W3CDTF">2015-05-28T20:10:38Z</dcterms:created>
  <dcterms:modified xsi:type="dcterms:W3CDTF">2015-06-05T16:19:25Z</dcterms:modified>
</cp:coreProperties>
</file>