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93108E-A2F0-4D7F-80CC-4D404C19F7E7}">
  <a:tblStyle styleId="{BB93108E-A2F0-4D7F-80CC-4D404C19F7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422579b3e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422579b3e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22579b3e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422579b3e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22579b3e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422579b3e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22579b3e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422579b3e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22579b3e2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22579b3e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422579b3e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422579b3e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22579b3e2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422579b3e2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422579b3e2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422579b3e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7a1fb00c4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7a1fb00c4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422579b3e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422579b3e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422579b3e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422579b3e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422579b3e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422579b3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22579b3e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422579b3e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422579b3e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422579b3e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422579b3e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422579b3e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422579b3e2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422579b3e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acortar.link/nsieh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acortar.link/Xk0Ey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ordwall.net/es/resource/14320314/categorizar"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ordwall.net/es/resource/34948894/categorizar"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922576" y="591125"/>
            <a:ext cx="7547700" cy="1596300"/>
          </a:xfrm>
          <a:prstGeom prst="rect">
            <a:avLst/>
          </a:prstGeom>
          <a:solidFill>
            <a:schemeClr val="lt2"/>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s"/>
              <a:t>Análisis de la información</a:t>
            </a:r>
            <a:endParaRPr b="1"/>
          </a:p>
        </p:txBody>
      </p:sp>
      <p:pic>
        <p:nvPicPr>
          <p:cNvPr id="55" name="Google Shape;55;p13"/>
          <p:cNvPicPr preferRelativeResize="0"/>
          <p:nvPr/>
        </p:nvPicPr>
        <p:blipFill>
          <a:blip r:embed="rId3">
            <a:alphaModFix/>
          </a:blip>
          <a:stretch>
            <a:fillRect/>
          </a:stretch>
        </p:blipFill>
        <p:spPr>
          <a:xfrm>
            <a:off x="819750" y="693900"/>
            <a:ext cx="2343619" cy="2266947"/>
          </a:xfrm>
          <a:prstGeom prst="rect">
            <a:avLst/>
          </a:prstGeom>
          <a:noFill/>
          <a:ln>
            <a:noFill/>
          </a:ln>
        </p:spPr>
      </p:pic>
      <p:pic>
        <p:nvPicPr>
          <p:cNvPr id="56" name="Google Shape;56;p13"/>
          <p:cNvPicPr preferRelativeResize="0"/>
          <p:nvPr/>
        </p:nvPicPr>
        <p:blipFill>
          <a:blip r:embed="rId4">
            <a:alphaModFix/>
          </a:blip>
          <a:stretch>
            <a:fillRect/>
          </a:stretch>
        </p:blipFill>
        <p:spPr>
          <a:xfrm>
            <a:off x="0" y="3286841"/>
            <a:ext cx="9144000" cy="1492469"/>
          </a:xfrm>
          <a:prstGeom prst="rect">
            <a:avLst/>
          </a:prstGeom>
          <a:noFill/>
          <a:ln>
            <a:noFill/>
          </a:ln>
        </p:spPr>
      </p:pic>
      <p:sp>
        <p:nvSpPr>
          <p:cNvPr id="57" name="Google Shape;57;p13"/>
          <p:cNvSpPr txBox="1"/>
          <p:nvPr/>
        </p:nvSpPr>
        <p:spPr>
          <a:xfrm>
            <a:off x="3302450" y="2312850"/>
            <a:ext cx="5167800" cy="64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a:solidFill>
                  <a:schemeClr val="dk1"/>
                </a:solidFill>
                <a:highlight>
                  <a:srgbClr val="FFFFFF"/>
                </a:highlight>
              </a:rPr>
              <a:t>Sistematización de experiencias de transición eco-social en los países de la región</a:t>
            </a:r>
            <a:endParaRPr>
              <a:solidFill>
                <a:schemeClr val="dk1"/>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22"/>
          <p:cNvGrpSpPr/>
          <p:nvPr/>
        </p:nvGrpSpPr>
        <p:grpSpPr>
          <a:xfrm>
            <a:off x="303500" y="743625"/>
            <a:ext cx="8740750" cy="3953350"/>
            <a:chOff x="303500" y="1027625"/>
            <a:chExt cx="8740750" cy="3953350"/>
          </a:xfrm>
        </p:grpSpPr>
        <p:sp>
          <p:nvSpPr>
            <p:cNvPr id="121" name="Google Shape;121;p22"/>
            <p:cNvSpPr txBox="1"/>
            <p:nvPr/>
          </p:nvSpPr>
          <p:spPr>
            <a:xfrm>
              <a:off x="303500" y="1027625"/>
              <a:ext cx="3139800" cy="7389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t>CATEGORIZACIÓN DEDUCTIVA </a:t>
              </a:r>
              <a:endParaRPr b="1"/>
            </a:p>
          </p:txBody>
        </p:sp>
        <p:sp>
          <p:nvSpPr>
            <p:cNvPr id="122" name="Google Shape;122;p22"/>
            <p:cNvSpPr txBox="1"/>
            <p:nvPr/>
          </p:nvSpPr>
          <p:spPr>
            <a:xfrm>
              <a:off x="3433975" y="2025675"/>
              <a:ext cx="28098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000">
                  <a:solidFill>
                    <a:schemeClr val="dk1"/>
                  </a:solidFill>
                </a:rPr>
                <a:t>La categorización </a:t>
              </a:r>
              <a:r>
                <a:rPr b="1" lang="es" sz="2000">
                  <a:solidFill>
                    <a:schemeClr val="dk1"/>
                  </a:solidFill>
                </a:rPr>
                <a:t>emergen de los datos</a:t>
              </a:r>
              <a:r>
                <a:rPr lang="es" sz="2000">
                  <a:solidFill>
                    <a:schemeClr val="dk1"/>
                  </a:solidFill>
                </a:rPr>
                <a:t>, de acuerdo a las decisiones de los y las  investigadores</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s" sz="2000">
                  <a:solidFill>
                    <a:schemeClr val="dk1"/>
                  </a:solidFill>
                </a:rPr>
                <a:t>Conceptos específicos y concretos (registros, notas de campo).</a:t>
              </a:r>
              <a:endParaRPr sz="2000">
                <a:solidFill>
                  <a:schemeClr val="dk1"/>
                </a:solidFill>
              </a:endParaRPr>
            </a:p>
          </p:txBody>
        </p:sp>
        <p:sp>
          <p:nvSpPr>
            <p:cNvPr id="123" name="Google Shape;123;p22"/>
            <p:cNvSpPr txBox="1"/>
            <p:nvPr/>
          </p:nvSpPr>
          <p:spPr>
            <a:xfrm>
              <a:off x="303500" y="2013950"/>
              <a:ext cx="3000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L</a:t>
              </a:r>
              <a:r>
                <a:rPr lang="es" sz="1800"/>
                <a:t>as categorías se derivan de los </a:t>
              </a:r>
              <a:r>
                <a:rPr b="1" lang="es" sz="1800"/>
                <a:t>marcos teóricos y modelos de análisis </a:t>
              </a:r>
              <a:r>
                <a:rPr lang="es" sz="1800"/>
                <a:t>previamente definidos por el investigador</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s" sz="1800"/>
                <a:t>C</a:t>
              </a:r>
              <a:r>
                <a:rPr lang="es" sz="1800"/>
                <a:t>onceptos más generales y abstractos</a:t>
              </a:r>
              <a:endParaRPr sz="1800"/>
            </a:p>
          </p:txBody>
        </p:sp>
        <p:sp>
          <p:nvSpPr>
            <p:cNvPr id="124" name="Google Shape;124;p22"/>
            <p:cNvSpPr txBox="1"/>
            <p:nvPr/>
          </p:nvSpPr>
          <p:spPr>
            <a:xfrm>
              <a:off x="3615325" y="1038125"/>
              <a:ext cx="2447100" cy="7389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t>CATEGORIZACIÓN INDUCTIVA </a:t>
              </a:r>
              <a:endParaRPr b="1"/>
            </a:p>
          </p:txBody>
        </p:sp>
        <p:cxnSp>
          <p:nvCxnSpPr>
            <p:cNvPr id="125" name="Google Shape;125;p22"/>
            <p:cNvCxnSpPr/>
            <p:nvPr/>
          </p:nvCxnSpPr>
          <p:spPr>
            <a:xfrm>
              <a:off x="1731875" y="1298925"/>
              <a:ext cx="15900" cy="803700"/>
            </a:xfrm>
            <a:prstGeom prst="straightConnector1">
              <a:avLst/>
            </a:prstGeom>
            <a:noFill/>
            <a:ln cap="flat" cmpd="sng" w="28575">
              <a:solidFill>
                <a:schemeClr val="dk2"/>
              </a:solidFill>
              <a:prstDash val="solid"/>
              <a:round/>
              <a:headEnd len="med" w="med" type="none"/>
              <a:tailEnd len="med" w="med" type="triangle"/>
            </a:ln>
          </p:spPr>
        </p:cxnSp>
        <p:cxnSp>
          <p:nvCxnSpPr>
            <p:cNvPr id="126" name="Google Shape;126;p22"/>
            <p:cNvCxnSpPr/>
            <p:nvPr/>
          </p:nvCxnSpPr>
          <p:spPr>
            <a:xfrm>
              <a:off x="4566750" y="1298925"/>
              <a:ext cx="10500" cy="620700"/>
            </a:xfrm>
            <a:prstGeom prst="straightConnector1">
              <a:avLst/>
            </a:prstGeom>
            <a:noFill/>
            <a:ln cap="flat" cmpd="sng" w="28575">
              <a:solidFill>
                <a:schemeClr val="dk2"/>
              </a:solidFill>
              <a:prstDash val="solid"/>
              <a:round/>
              <a:headEnd len="med" w="med" type="none"/>
              <a:tailEnd len="med" w="med" type="triangle"/>
            </a:ln>
          </p:spPr>
        </p:cxnSp>
        <p:sp>
          <p:nvSpPr>
            <p:cNvPr id="127" name="Google Shape;127;p22"/>
            <p:cNvSpPr txBox="1"/>
            <p:nvPr/>
          </p:nvSpPr>
          <p:spPr>
            <a:xfrm>
              <a:off x="615325" y="4500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https://acortar.link/LetRaP</a:t>
              </a:r>
              <a:endParaRPr/>
            </a:p>
          </p:txBody>
        </p:sp>
        <p:sp>
          <p:nvSpPr>
            <p:cNvPr id="128" name="Google Shape;128;p22"/>
            <p:cNvSpPr txBox="1"/>
            <p:nvPr/>
          </p:nvSpPr>
          <p:spPr>
            <a:xfrm>
              <a:off x="6425125" y="1038125"/>
              <a:ext cx="2619000" cy="12315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t>CATEGORIZACIÓN DEDUCTIVO- INDUCTIVO</a:t>
              </a:r>
              <a:endParaRPr/>
            </a:p>
            <a:p>
              <a:pPr indent="0" lvl="0" marL="0" rtl="0" algn="l">
                <a:spcBef>
                  <a:spcPts val="0"/>
                </a:spcBef>
                <a:spcAft>
                  <a:spcPts val="0"/>
                </a:spcAft>
                <a:buNone/>
              </a:pPr>
              <a:r>
                <a:t/>
              </a:r>
              <a:endParaRPr b="1"/>
            </a:p>
          </p:txBody>
        </p:sp>
        <p:sp>
          <p:nvSpPr>
            <p:cNvPr id="129" name="Google Shape;129;p22"/>
            <p:cNvSpPr txBox="1"/>
            <p:nvPr/>
          </p:nvSpPr>
          <p:spPr>
            <a:xfrm>
              <a:off x="6597150" y="2102625"/>
              <a:ext cx="24471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700">
                  <a:solidFill>
                    <a:srgbClr val="231F20"/>
                  </a:solidFill>
                </a:rPr>
                <a:t>La categorización emerge </a:t>
              </a:r>
              <a:r>
                <a:rPr lang="es" sz="1700">
                  <a:solidFill>
                    <a:srgbClr val="231F20"/>
                  </a:solidFill>
                </a:rPr>
                <a:t> de un marco teórico para definir las macro categorías y, posteriormente, se procede a la elaboración de listas de rasgos extraídos a partir de los registros</a:t>
              </a:r>
              <a:endParaRPr sz="1200"/>
            </a:p>
          </p:txBody>
        </p:sp>
      </p:grpSp>
      <p:sp>
        <p:nvSpPr>
          <p:cNvPr id="130" name="Google Shape;130;p22"/>
          <p:cNvSpPr txBox="1"/>
          <p:nvPr/>
        </p:nvSpPr>
        <p:spPr>
          <a:xfrm>
            <a:off x="6044250" y="4382500"/>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900">
                <a:solidFill>
                  <a:srgbClr val="231F20"/>
                </a:solidFill>
              </a:rPr>
              <a:t>(Osses et al., 2006:123)</a:t>
            </a:r>
            <a:endParaRPr sz="1900">
              <a:solidFill>
                <a:srgbClr val="231F20"/>
              </a:solidFill>
            </a:endParaRPr>
          </a:p>
          <a:p>
            <a:pPr indent="0" lvl="0" marL="0" rtl="0" algn="l">
              <a:spcBef>
                <a:spcPts val="0"/>
              </a:spcBef>
              <a:spcAft>
                <a:spcPts val="0"/>
              </a:spcAft>
              <a:buNone/>
            </a:pPr>
            <a:r>
              <a:rPr lang="es">
                <a:solidFill>
                  <a:schemeClr val="dk1"/>
                </a:solidFill>
              </a:rPr>
              <a:t>https://acortar.link/auvfJb</a:t>
            </a:r>
            <a:endParaRPr sz="1900">
              <a:solidFill>
                <a:srgbClr val="231F20"/>
              </a:solidFill>
            </a:endParaRPr>
          </a:p>
        </p:txBody>
      </p:sp>
      <p:sp>
        <p:nvSpPr>
          <p:cNvPr id="131" name="Google Shape;131;p22"/>
          <p:cNvSpPr txBox="1"/>
          <p:nvPr/>
        </p:nvSpPr>
        <p:spPr>
          <a:xfrm>
            <a:off x="1597200" y="259800"/>
            <a:ext cx="632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SISTEMA DE CATEGORÍAS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idx="1" type="subTitle"/>
          </p:nvPr>
        </p:nvSpPr>
        <p:spPr>
          <a:xfrm>
            <a:off x="311700" y="1574125"/>
            <a:ext cx="8243400" cy="2052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900">
                <a:solidFill>
                  <a:srgbClr val="231F20"/>
                </a:solidFill>
              </a:rPr>
              <a:t>“La codificación, en cambio, es la operación concreta por la que se a</a:t>
            </a:r>
            <a:r>
              <a:rPr lang="es" sz="1900">
                <a:solidFill>
                  <a:srgbClr val="231F20"/>
                </a:solidFill>
                <a:highlight>
                  <a:srgbClr val="FFFF00"/>
                </a:highlight>
              </a:rPr>
              <a:t>signa a cada unidad un indicativo (código) propio de la categoría en la que se considera incluida.</a:t>
            </a:r>
            <a:r>
              <a:rPr lang="es" sz="1900">
                <a:solidFill>
                  <a:srgbClr val="231F20"/>
                </a:solidFill>
              </a:rPr>
              <a:t> Los códigos, que representan a las categorías, consisten, por tanto, en marcas que añadimos a las unidades de datos, para indicar la categoría a que pertenecen. Estas marcas pueden tener un carácter numérico o visual (colores), haciendo corresponder cada número o color con una categoría concreta, aunque es más frecuente utilizar palabras o abreviaturas de palabras con las que se han etiquetado las categorías”  (Osses et al., 2006:123)</a:t>
            </a:r>
            <a:endParaRPr sz="1900">
              <a:solidFill>
                <a:srgbClr val="231F20"/>
              </a:solidFill>
            </a:endParaRPr>
          </a:p>
          <a:p>
            <a:pPr indent="0" lvl="0" marL="0" rtl="0" algn="just">
              <a:spcBef>
                <a:spcPts val="0"/>
              </a:spcBef>
              <a:spcAft>
                <a:spcPts val="0"/>
              </a:spcAft>
              <a:buNone/>
            </a:pPr>
            <a:r>
              <a:t/>
            </a:r>
            <a:endParaRPr sz="1900">
              <a:solidFill>
                <a:srgbClr val="231F20"/>
              </a:solidFill>
            </a:endParaRPr>
          </a:p>
          <a:p>
            <a:pPr indent="0" lvl="0" marL="0" rtl="0" algn="l">
              <a:spcBef>
                <a:spcPts val="0"/>
              </a:spcBef>
              <a:spcAft>
                <a:spcPts val="0"/>
              </a:spcAft>
              <a:buClr>
                <a:schemeClr val="dk1"/>
              </a:buClr>
              <a:buSzPts val="1100"/>
              <a:buFont typeface="Arial"/>
              <a:buNone/>
            </a:pPr>
            <a:r>
              <a:rPr lang="es" sz="1400">
                <a:solidFill>
                  <a:schemeClr val="dk1"/>
                </a:solidFill>
              </a:rPr>
              <a:t>https://acortar.link/auvfJb</a:t>
            </a:r>
            <a:endParaRPr sz="1400">
              <a:solidFill>
                <a:schemeClr val="dk1"/>
              </a:solidFill>
            </a:endParaRPr>
          </a:p>
          <a:p>
            <a:pPr indent="0" lvl="0" marL="0" rtl="0" algn="just">
              <a:spcBef>
                <a:spcPts val="0"/>
              </a:spcBef>
              <a:spcAft>
                <a:spcPts val="0"/>
              </a:spcAft>
              <a:buNone/>
            </a:pPr>
            <a:r>
              <a:t/>
            </a:r>
            <a:endParaRPr sz="1900">
              <a:solidFill>
                <a:srgbClr val="231F20"/>
              </a:solidFill>
            </a:endParaRPr>
          </a:p>
        </p:txBody>
      </p:sp>
      <p:sp>
        <p:nvSpPr>
          <p:cNvPr id="137" name="Google Shape;137;p23"/>
          <p:cNvSpPr txBox="1"/>
          <p:nvPr/>
        </p:nvSpPr>
        <p:spPr>
          <a:xfrm>
            <a:off x="461225" y="812025"/>
            <a:ext cx="8094000" cy="4617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800"/>
              <a:t>CODIFICACIÓN </a:t>
            </a:r>
            <a:endParaRPr b="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4"/>
          <p:cNvPicPr preferRelativeResize="0"/>
          <p:nvPr/>
        </p:nvPicPr>
        <p:blipFill>
          <a:blip r:embed="rId3">
            <a:alphaModFix/>
          </a:blip>
          <a:stretch>
            <a:fillRect/>
          </a:stretch>
        </p:blipFill>
        <p:spPr>
          <a:xfrm>
            <a:off x="520538" y="754675"/>
            <a:ext cx="6682975" cy="3911701"/>
          </a:xfrm>
          <a:prstGeom prst="rect">
            <a:avLst/>
          </a:prstGeom>
          <a:noFill/>
          <a:ln>
            <a:noFill/>
          </a:ln>
        </p:spPr>
      </p:pic>
      <p:sp>
        <p:nvSpPr>
          <p:cNvPr id="143" name="Google Shape;143;p24"/>
          <p:cNvSpPr txBox="1"/>
          <p:nvPr/>
        </p:nvSpPr>
        <p:spPr>
          <a:xfrm>
            <a:off x="1230525" y="354475"/>
            <a:ext cx="632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EJEMPLO DE CATEGORIZACIÓN</a:t>
            </a:r>
            <a:endParaRPr b="1"/>
          </a:p>
        </p:txBody>
      </p:sp>
      <p:sp>
        <p:nvSpPr>
          <p:cNvPr id="144" name="Google Shape;144;p24"/>
          <p:cNvSpPr txBox="1"/>
          <p:nvPr/>
        </p:nvSpPr>
        <p:spPr>
          <a:xfrm>
            <a:off x="5932375" y="46663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Osses et al., 2006:129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nvSpPr>
        <p:spPr>
          <a:xfrm>
            <a:off x="204850" y="180925"/>
            <a:ext cx="3948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EJEMPLO DE CATEGORIZACIÓN</a:t>
            </a:r>
            <a:endParaRPr b="1"/>
          </a:p>
        </p:txBody>
      </p:sp>
      <p:pic>
        <p:nvPicPr>
          <p:cNvPr id="150" name="Google Shape;150;p25"/>
          <p:cNvPicPr preferRelativeResize="0"/>
          <p:nvPr/>
        </p:nvPicPr>
        <p:blipFill>
          <a:blip r:embed="rId3">
            <a:alphaModFix/>
          </a:blip>
          <a:stretch>
            <a:fillRect/>
          </a:stretch>
        </p:blipFill>
        <p:spPr>
          <a:xfrm>
            <a:off x="3881275" y="235050"/>
            <a:ext cx="4594975" cy="4673400"/>
          </a:xfrm>
          <a:prstGeom prst="rect">
            <a:avLst/>
          </a:prstGeom>
          <a:noFill/>
          <a:ln>
            <a:noFill/>
          </a:ln>
        </p:spPr>
      </p:pic>
      <p:sp>
        <p:nvSpPr>
          <p:cNvPr id="151" name="Google Shape;151;p25"/>
          <p:cNvSpPr txBox="1"/>
          <p:nvPr/>
        </p:nvSpPr>
        <p:spPr>
          <a:xfrm>
            <a:off x="615325" y="4216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https://acortar.link/LetRaP</a:t>
            </a:r>
            <a:endParaRPr/>
          </a:p>
        </p:txBody>
      </p:sp>
      <p:sp>
        <p:nvSpPr>
          <p:cNvPr id="152" name="Google Shape;152;p25"/>
          <p:cNvSpPr txBox="1"/>
          <p:nvPr/>
        </p:nvSpPr>
        <p:spPr>
          <a:xfrm>
            <a:off x="761000" y="3762425"/>
            <a:ext cx="84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Osses et al., 2006:130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6"/>
          <p:cNvPicPr preferRelativeResize="0"/>
          <p:nvPr/>
        </p:nvPicPr>
        <p:blipFill>
          <a:blip r:embed="rId3">
            <a:alphaModFix/>
          </a:blip>
          <a:stretch>
            <a:fillRect/>
          </a:stretch>
        </p:blipFill>
        <p:spPr>
          <a:xfrm>
            <a:off x="878200" y="470675"/>
            <a:ext cx="5925650" cy="4444225"/>
          </a:xfrm>
          <a:prstGeom prst="rect">
            <a:avLst/>
          </a:prstGeom>
          <a:noFill/>
          <a:ln>
            <a:noFill/>
          </a:ln>
        </p:spPr>
      </p:pic>
      <p:sp>
        <p:nvSpPr>
          <p:cNvPr id="158" name="Google Shape;158;p26"/>
          <p:cNvSpPr txBox="1"/>
          <p:nvPr/>
        </p:nvSpPr>
        <p:spPr>
          <a:xfrm>
            <a:off x="1486775" y="70475"/>
            <a:ext cx="678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TRIANGULACIÓN Y CATEGORIZACIÓN CON VARIAS ENTREVISTAS</a:t>
            </a:r>
            <a:endParaRPr b="1"/>
          </a:p>
        </p:txBody>
      </p:sp>
      <p:sp>
        <p:nvSpPr>
          <p:cNvPr id="159" name="Google Shape;159;p26"/>
          <p:cNvSpPr txBox="1"/>
          <p:nvPr/>
        </p:nvSpPr>
        <p:spPr>
          <a:xfrm>
            <a:off x="7036825" y="780475"/>
            <a:ext cx="170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https://acortar.link/Y4VlcM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aphicFrame>
        <p:nvGraphicFramePr>
          <p:cNvPr id="164" name="Google Shape;164;p27"/>
          <p:cNvGraphicFramePr/>
          <p:nvPr/>
        </p:nvGraphicFramePr>
        <p:xfrm>
          <a:off x="319300" y="1190775"/>
          <a:ext cx="3000000" cy="3000000"/>
        </p:xfrm>
        <a:graphic>
          <a:graphicData uri="http://schemas.openxmlformats.org/drawingml/2006/table">
            <a:tbl>
              <a:tblPr>
                <a:noFill/>
                <a:tableStyleId>{BB93108E-A2F0-4D7F-80CC-4D404C19F7E7}</a:tableStyleId>
              </a:tblPr>
              <a:tblGrid>
                <a:gridCol w="1948600"/>
                <a:gridCol w="3724625"/>
                <a:gridCol w="2832175"/>
              </a:tblGrid>
              <a:tr h="254200">
                <a:tc>
                  <a:txBody>
                    <a:bodyPr/>
                    <a:lstStyle/>
                    <a:p>
                      <a:pPr indent="0" lvl="0" marL="0" rtl="0" algn="ctr">
                        <a:lnSpc>
                          <a:spcPct val="115000"/>
                        </a:lnSpc>
                        <a:spcBef>
                          <a:spcPts val="0"/>
                        </a:spcBef>
                        <a:spcAft>
                          <a:spcPts val="0"/>
                        </a:spcAft>
                        <a:buNone/>
                      </a:pPr>
                      <a:r>
                        <a:rPr b="1" lang="es" sz="1100"/>
                        <a:t>Categorías</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 sz="1100"/>
                        <a:t>Subcategorías</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 sz="1100"/>
                        <a:t>Frases codificadas</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100">
                <a:tc>
                  <a:txBody>
                    <a:bodyPr/>
                    <a:lstStyle/>
                    <a:p>
                      <a:pPr indent="0" lvl="0" marL="0" rtl="0" algn="l">
                        <a:lnSpc>
                          <a:spcPct val="115000"/>
                        </a:lnSpc>
                        <a:spcBef>
                          <a:spcPts val="0"/>
                        </a:spcBef>
                        <a:spcAft>
                          <a:spcPts val="0"/>
                        </a:spcAft>
                        <a:buNone/>
                      </a:pPr>
                      <a:r>
                        <a:rPr lang="es"/>
                        <a:t>Producción Ecología</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100">
                <a:tc>
                  <a:txBody>
                    <a:bodyPr/>
                    <a:lstStyle/>
                    <a:p>
                      <a:pPr indent="0" lvl="0" marL="0" rtl="0" algn="l">
                        <a:lnSpc>
                          <a:spcPct val="115000"/>
                        </a:lnSpc>
                        <a:spcBef>
                          <a:spcPts val="0"/>
                        </a:spcBef>
                        <a:spcAft>
                          <a:spcPts val="0"/>
                        </a:spcAft>
                        <a:buNone/>
                      </a:pPr>
                      <a:r>
                        <a:rPr lang="es"/>
                        <a:t> Medioambiente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100">
                <a:tc>
                  <a:txBody>
                    <a:bodyPr/>
                    <a:lstStyle/>
                    <a:p>
                      <a:pPr indent="0" lvl="0" marL="0" rtl="0" algn="l">
                        <a:lnSpc>
                          <a:spcPct val="115000"/>
                        </a:lnSpc>
                        <a:spcBef>
                          <a:spcPts val="0"/>
                        </a:spcBef>
                        <a:spcAft>
                          <a:spcPts val="0"/>
                        </a:spcAft>
                        <a:buNone/>
                      </a:pPr>
                      <a:r>
                        <a:rPr lang="es"/>
                        <a:t>Consumo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100">
                <a:tc>
                  <a:txBody>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s"/>
                        <a:t>Cultura</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rPr>
                        <a:t>(Cambio de creencias) </a:t>
                      </a:r>
                      <a:r>
                        <a:rPr lang="es">
                          <a:solidFill>
                            <a:schemeClr val="dk1"/>
                          </a:solidFill>
                        </a:rPr>
                        <a:t>Transición de paradigmas</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65" name="Google Shape;165;p27"/>
          <p:cNvSpPr txBox="1"/>
          <p:nvPr/>
        </p:nvSpPr>
        <p:spPr>
          <a:xfrm>
            <a:off x="1385550" y="212475"/>
            <a:ext cx="6372900" cy="97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2100"/>
              <a:t>Categorización y codificación de una entrevista</a:t>
            </a:r>
            <a:endParaRPr b="1"/>
          </a:p>
          <a:p>
            <a:pPr indent="0" lvl="0" marL="0" rtl="0" algn="l">
              <a:lnSpc>
                <a:spcPct val="115000"/>
              </a:lnSpc>
              <a:spcBef>
                <a:spcPts val="0"/>
              </a:spcBef>
              <a:spcAft>
                <a:spcPts val="0"/>
              </a:spcAft>
              <a:buNone/>
            </a:pPr>
            <a:r>
              <a:rPr lang="e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ctrTitle"/>
          </p:nvPr>
        </p:nvSpPr>
        <p:spPr>
          <a:xfrm>
            <a:off x="311700" y="449125"/>
            <a:ext cx="8520600" cy="723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sz="3700"/>
              <a:t>CONSTRUCCIÓN DEL PÁRRAFO</a:t>
            </a:r>
            <a:endParaRPr sz="3700"/>
          </a:p>
        </p:txBody>
      </p:sp>
      <p:pic>
        <p:nvPicPr>
          <p:cNvPr id="171" name="Google Shape;171;p28"/>
          <p:cNvPicPr preferRelativeResize="0"/>
          <p:nvPr/>
        </p:nvPicPr>
        <p:blipFill>
          <a:blip r:embed="rId3">
            <a:alphaModFix/>
          </a:blip>
          <a:stretch>
            <a:fillRect/>
          </a:stretch>
        </p:blipFill>
        <p:spPr>
          <a:xfrm>
            <a:off x="217025" y="1249633"/>
            <a:ext cx="4316475" cy="3250367"/>
          </a:xfrm>
          <a:prstGeom prst="rect">
            <a:avLst/>
          </a:prstGeom>
          <a:noFill/>
          <a:ln>
            <a:noFill/>
          </a:ln>
        </p:spPr>
      </p:pic>
      <p:pic>
        <p:nvPicPr>
          <p:cNvPr id="172" name="Google Shape;172;p28"/>
          <p:cNvPicPr preferRelativeResize="0"/>
          <p:nvPr/>
        </p:nvPicPr>
        <p:blipFill>
          <a:blip r:embed="rId4">
            <a:alphaModFix/>
          </a:blip>
          <a:stretch>
            <a:fillRect/>
          </a:stretch>
        </p:blipFill>
        <p:spPr>
          <a:xfrm>
            <a:off x="4666313" y="1276588"/>
            <a:ext cx="4244862" cy="3196450"/>
          </a:xfrm>
          <a:prstGeom prst="rect">
            <a:avLst/>
          </a:prstGeom>
          <a:noFill/>
          <a:ln>
            <a:noFill/>
          </a:ln>
        </p:spPr>
      </p:pic>
      <p:sp>
        <p:nvSpPr>
          <p:cNvPr id="173" name="Google Shape;173;p28"/>
          <p:cNvSpPr txBox="1"/>
          <p:nvPr/>
        </p:nvSpPr>
        <p:spPr>
          <a:xfrm>
            <a:off x="217025" y="45775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https://acortar.link/DYkqYF</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ctrTitle"/>
          </p:nvPr>
        </p:nvSpPr>
        <p:spPr>
          <a:xfrm>
            <a:off x="532575" y="125925"/>
            <a:ext cx="8520600" cy="1038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EJERCICIOS</a:t>
            </a:r>
            <a:endParaRPr/>
          </a:p>
        </p:txBody>
      </p:sp>
      <p:pic>
        <p:nvPicPr>
          <p:cNvPr id="179" name="Google Shape;179;p29"/>
          <p:cNvPicPr preferRelativeResize="0"/>
          <p:nvPr/>
        </p:nvPicPr>
        <p:blipFill>
          <a:blip r:embed="rId3">
            <a:alphaModFix/>
          </a:blip>
          <a:stretch>
            <a:fillRect/>
          </a:stretch>
        </p:blipFill>
        <p:spPr>
          <a:xfrm rot="5400000">
            <a:off x="409525" y="238599"/>
            <a:ext cx="1803023" cy="1744048"/>
          </a:xfrm>
          <a:prstGeom prst="rect">
            <a:avLst/>
          </a:prstGeom>
          <a:noFill/>
          <a:ln>
            <a:noFill/>
          </a:ln>
        </p:spPr>
      </p:pic>
      <p:sp>
        <p:nvSpPr>
          <p:cNvPr id="180" name="Google Shape;180;p29"/>
          <p:cNvSpPr txBox="1"/>
          <p:nvPr/>
        </p:nvSpPr>
        <p:spPr>
          <a:xfrm>
            <a:off x="1037850" y="1837550"/>
            <a:ext cx="7068300" cy="25398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AutoNum type="arabicPeriod"/>
            </a:pPr>
            <a:r>
              <a:rPr lang="es" sz="1700"/>
              <a:t>CATEGORIZAR Y CODIFICAR UNA ENTREVISTA REALIZADA EN EL TRABAJO DE CAMPO USANDO LA MATRIZ FINAL  </a:t>
            </a:r>
            <a:endParaRPr sz="1700"/>
          </a:p>
          <a:p>
            <a:pPr indent="0" lvl="0" marL="457200" rtl="0" algn="l">
              <a:spcBef>
                <a:spcPts val="0"/>
              </a:spcBef>
              <a:spcAft>
                <a:spcPts val="0"/>
              </a:spcAft>
              <a:buNone/>
            </a:pPr>
            <a:r>
              <a:rPr lang="es" sz="1700"/>
              <a:t>(70 PUNTOS)</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AutoNum type="arabicPeriod"/>
            </a:pPr>
            <a:r>
              <a:rPr lang="es" sz="1700"/>
              <a:t>ESCRIBIR UN PÁRRAFO RETOMANDO ALGÚN ASPECTO DE LA CATEGORIZACIÓN USANDO EL EJEMPLO PROPUESTO </a:t>
            </a:r>
            <a:endParaRPr sz="1700"/>
          </a:p>
          <a:p>
            <a:pPr indent="0" lvl="0" marL="457200" rtl="0" algn="l">
              <a:spcBef>
                <a:spcPts val="0"/>
              </a:spcBef>
              <a:spcAft>
                <a:spcPts val="0"/>
              </a:spcAft>
              <a:buNone/>
            </a:pPr>
            <a:r>
              <a:rPr lang="es" sz="1700"/>
              <a:t>(30 PUNTOS)</a:t>
            </a:r>
            <a:endParaRPr sz="1700"/>
          </a:p>
          <a:p>
            <a:pPr indent="0" lvl="0" marL="457200" rtl="0" algn="l">
              <a:spcBef>
                <a:spcPts val="0"/>
              </a:spcBef>
              <a:spcAft>
                <a:spcPts val="0"/>
              </a:spcAft>
              <a:buNone/>
            </a:pPr>
            <a:r>
              <a:t/>
            </a:r>
            <a:endParaRPr sz="1700"/>
          </a:p>
          <a:p>
            <a:pPr indent="0" lvl="0" marL="457200" rtl="0" algn="l">
              <a:spcBef>
                <a:spcPts val="0"/>
              </a:spcBef>
              <a:spcAft>
                <a:spcPts val="0"/>
              </a:spcAft>
              <a:buNone/>
            </a:pPr>
            <a:r>
              <a:rPr lang="es" sz="1700"/>
              <a:t>ENTREGA: SÁBADO 16 DE SEPTIEMBRE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1499975" y="422975"/>
            <a:ext cx="6627900" cy="507900"/>
          </a:xfrm>
          <a:prstGeom prst="rect">
            <a:avLst/>
          </a:prstGeom>
          <a:solidFill>
            <a:schemeClr val="lt2"/>
          </a:solid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s" sz="2100"/>
              <a:t>PASOS PARA ANALIZAR UNA ENTREVISTA</a:t>
            </a:r>
            <a:endParaRPr b="1" sz="2100"/>
          </a:p>
        </p:txBody>
      </p:sp>
      <p:pic>
        <p:nvPicPr>
          <p:cNvPr id="63" name="Google Shape;63;p14"/>
          <p:cNvPicPr preferRelativeResize="0"/>
          <p:nvPr/>
        </p:nvPicPr>
        <p:blipFill>
          <a:blip r:embed="rId3">
            <a:alphaModFix/>
          </a:blip>
          <a:stretch>
            <a:fillRect/>
          </a:stretch>
        </p:blipFill>
        <p:spPr>
          <a:xfrm>
            <a:off x="271425" y="422974"/>
            <a:ext cx="1499351" cy="1450300"/>
          </a:xfrm>
          <a:prstGeom prst="rect">
            <a:avLst/>
          </a:prstGeom>
          <a:noFill/>
          <a:ln>
            <a:noFill/>
          </a:ln>
        </p:spPr>
      </p:pic>
      <p:sp>
        <p:nvSpPr>
          <p:cNvPr id="64" name="Google Shape;64;p14"/>
          <p:cNvSpPr txBox="1"/>
          <p:nvPr/>
        </p:nvSpPr>
        <p:spPr>
          <a:xfrm>
            <a:off x="1770775" y="1458925"/>
            <a:ext cx="6357000" cy="29862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SzPts val="2800"/>
              <a:buAutoNum type="arabicPeriod"/>
            </a:pPr>
            <a:r>
              <a:rPr lang="es" sz="2800"/>
              <a:t>Ordenar el material en audio </a:t>
            </a:r>
            <a:endParaRPr sz="2800"/>
          </a:p>
          <a:p>
            <a:pPr indent="-406400" lvl="0" marL="457200" rtl="0" algn="l">
              <a:spcBef>
                <a:spcPts val="0"/>
              </a:spcBef>
              <a:spcAft>
                <a:spcPts val="0"/>
              </a:spcAft>
              <a:buSzPts val="2800"/>
              <a:buAutoNum type="arabicPeriod"/>
            </a:pPr>
            <a:r>
              <a:rPr lang="es" sz="2800"/>
              <a:t>Transcribir el material </a:t>
            </a:r>
            <a:endParaRPr sz="2800"/>
          </a:p>
          <a:p>
            <a:pPr indent="-406400" lvl="0" marL="457200" rtl="0" algn="l">
              <a:spcBef>
                <a:spcPts val="0"/>
              </a:spcBef>
              <a:spcAft>
                <a:spcPts val="0"/>
              </a:spcAft>
              <a:buSzPts val="2800"/>
              <a:buAutoNum type="arabicPeriod"/>
            </a:pPr>
            <a:r>
              <a:rPr lang="es" sz="2800"/>
              <a:t>Editar el texto (identificar oraciones, párrafos, subtítulos)</a:t>
            </a:r>
            <a:endParaRPr sz="2800"/>
          </a:p>
          <a:p>
            <a:pPr indent="-406400" lvl="0" marL="457200" rtl="0" algn="l">
              <a:spcBef>
                <a:spcPts val="0"/>
              </a:spcBef>
              <a:spcAft>
                <a:spcPts val="0"/>
              </a:spcAft>
              <a:buSzPts val="2800"/>
              <a:buAutoNum type="arabicPeriod"/>
            </a:pPr>
            <a:r>
              <a:rPr lang="es" sz="2800"/>
              <a:t>Leer la entrevista </a:t>
            </a:r>
            <a:endParaRPr sz="2800"/>
          </a:p>
          <a:p>
            <a:pPr indent="-406400" lvl="0" marL="457200" rtl="0" algn="l">
              <a:spcBef>
                <a:spcPts val="0"/>
              </a:spcBef>
              <a:spcAft>
                <a:spcPts val="0"/>
              </a:spcAft>
              <a:buSzPts val="2800"/>
              <a:buAutoNum type="arabicPeriod"/>
            </a:pPr>
            <a:r>
              <a:rPr lang="es" sz="2800"/>
              <a:t>Categorización y codificación</a:t>
            </a:r>
            <a:endParaRPr sz="2800"/>
          </a:p>
          <a:p>
            <a:pPr indent="0" lvl="0" marL="45720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712525" y="779400"/>
            <a:ext cx="8000400" cy="459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500">
                <a:solidFill>
                  <a:schemeClr val="dk1"/>
                </a:solidFill>
                <a:latin typeface="Times New Roman"/>
                <a:ea typeface="Times New Roman"/>
                <a:cs typeface="Times New Roman"/>
                <a:sym typeface="Times New Roman"/>
              </a:rPr>
              <a:t>Entrevista Nº 12/2018  </a:t>
            </a:r>
            <a:endParaRPr b="1" sz="15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s" sz="1500">
                <a:solidFill>
                  <a:schemeClr val="dk1"/>
                </a:solidFill>
                <a:latin typeface="Times New Roman"/>
                <a:ea typeface="Times New Roman"/>
                <a:cs typeface="Times New Roman"/>
                <a:sym typeface="Times New Roman"/>
              </a:rPr>
              <a:t>Solange Murillo, Unidad de Manejo de Riesgos</a:t>
            </a:r>
            <a:endParaRPr b="1" sz="15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Nombre: </a:t>
            </a:r>
            <a:r>
              <a:rPr lang="es" sz="1500">
                <a:solidFill>
                  <a:schemeClr val="dk1"/>
                </a:solidFill>
                <a:latin typeface="Times New Roman"/>
                <a:ea typeface="Times New Roman"/>
                <a:cs typeface="Times New Roman"/>
                <a:sym typeface="Times New Roman"/>
              </a:rPr>
              <a:t>Solange Murillo, Técnica de la Unidad de Manejo de Riesgos Geodinámicos, Secretaría Municipal de Gestión Integral de Riesgos.</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Fecha y hora: </a:t>
            </a:r>
            <a:r>
              <a:rPr lang="es" sz="1500">
                <a:solidFill>
                  <a:schemeClr val="dk1"/>
                </a:solidFill>
                <a:latin typeface="Times New Roman"/>
                <a:ea typeface="Times New Roman"/>
                <a:cs typeface="Times New Roman"/>
                <a:sym typeface="Times New Roman"/>
              </a:rPr>
              <a:t>Lunes 17 de septiembre de 2018, 17:00 horas.</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Cargo/ actividad:</a:t>
            </a:r>
            <a:r>
              <a:rPr lang="es" sz="1500">
                <a:solidFill>
                  <a:schemeClr val="dk1"/>
                </a:solidFill>
                <a:latin typeface="Times New Roman"/>
                <a:ea typeface="Times New Roman"/>
                <a:cs typeface="Times New Roman"/>
                <a:sym typeface="Times New Roman"/>
              </a:rPr>
              <a:t> Técnica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Lugar:</a:t>
            </a:r>
            <a:r>
              <a:rPr lang="es" sz="1500">
                <a:solidFill>
                  <a:schemeClr val="dk1"/>
                </a:solidFill>
                <a:latin typeface="Times New Roman"/>
                <a:ea typeface="Times New Roman"/>
                <a:cs typeface="Times New Roman"/>
                <a:sym typeface="Times New Roman"/>
              </a:rPr>
              <a:t> Unidad de Manejo de Riesgos Geodinámicos</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Forma de registro: </a:t>
            </a:r>
            <a:r>
              <a:rPr lang="es" sz="1500">
                <a:solidFill>
                  <a:schemeClr val="dk1"/>
                </a:solidFill>
                <a:latin typeface="Times New Roman"/>
                <a:ea typeface="Times New Roman"/>
                <a:cs typeface="Times New Roman"/>
                <a:sym typeface="Times New Roman"/>
              </a:rPr>
              <a:t>Grabación con</a:t>
            </a:r>
            <a:r>
              <a:rPr b="1" lang="es" sz="1500">
                <a:solidFill>
                  <a:schemeClr val="dk1"/>
                </a:solidFill>
                <a:latin typeface="Times New Roman"/>
                <a:ea typeface="Times New Roman"/>
                <a:cs typeface="Times New Roman"/>
                <a:sym typeface="Times New Roman"/>
              </a:rPr>
              <a:t> </a:t>
            </a:r>
            <a:r>
              <a:rPr lang="es" sz="1500">
                <a:solidFill>
                  <a:schemeClr val="dk1"/>
                </a:solidFill>
                <a:latin typeface="Times New Roman"/>
                <a:ea typeface="Times New Roman"/>
                <a:cs typeface="Times New Roman"/>
                <a:sym typeface="Times New Roman"/>
              </a:rPr>
              <a:t>apuntes durante la entrevista.</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Código:</a:t>
            </a:r>
            <a:r>
              <a:rPr lang="es" sz="1500">
                <a:solidFill>
                  <a:schemeClr val="dk1"/>
                </a:solidFill>
                <a:latin typeface="Times New Roman"/>
                <a:ea typeface="Times New Roman"/>
                <a:cs typeface="Times New Roman"/>
                <a:sym typeface="Times New Roman"/>
              </a:rPr>
              <a:t> E12-18</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b="1"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s" sz="1500">
                <a:solidFill>
                  <a:schemeClr val="dk1"/>
                </a:solidFill>
                <a:latin typeface="Times New Roman"/>
                <a:ea typeface="Times New Roman"/>
                <a:cs typeface="Times New Roman"/>
                <a:sym typeface="Times New Roman"/>
              </a:rPr>
              <a:t>Contexto de la entrevista</a:t>
            </a:r>
            <a:endParaRPr b="1"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s" sz="1500">
                <a:solidFill>
                  <a:schemeClr val="dk1"/>
                </a:solidFill>
                <a:latin typeface="Times New Roman"/>
                <a:ea typeface="Times New Roman"/>
                <a:cs typeface="Times New Roman"/>
                <a:sym typeface="Times New Roman"/>
              </a:rPr>
              <a:t>La entrevista se realizó en la Secretaría Municipal de Gestión de Riesgos, con el objetivo de conocer si la Ley del Uso eficiente del agua constituía un marco interesante para problematizar sobre desigualdad y gestión de vertientes. También, se buscó recabar un informe sobre las vertientes que el municipio trabajó el 2016 durante la crisis del agua. </a:t>
            </a:r>
            <a:endParaRPr sz="1500">
              <a:solidFill>
                <a:schemeClr val="dk1"/>
              </a:solidFill>
              <a:latin typeface="Times New Roman"/>
              <a:ea typeface="Times New Roman"/>
              <a:cs typeface="Times New Roman"/>
              <a:sym typeface="Times New Roman"/>
            </a:endParaRPr>
          </a:p>
          <a:p>
            <a:pPr indent="0" lvl="0" marL="0" rtl="0" algn="l">
              <a:spcBef>
                <a:spcPts val="1000"/>
              </a:spcBef>
              <a:spcAft>
                <a:spcPts val="0"/>
              </a:spcAft>
              <a:buNone/>
            </a:pPr>
            <a:r>
              <a:rPr b="1" lang="es" sz="1500">
                <a:solidFill>
                  <a:schemeClr val="dk1"/>
                </a:solidFill>
                <a:latin typeface="Times New Roman"/>
                <a:ea typeface="Times New Roman"/>
                <a:cs typeface="Times New Roman"/>
                <a:sym typeface="Times New Roman"/>
              </a:rPr>
              <a:t>Desarrollo </a:t>
            </a:r>
            <a:endParaRPr b="1" sz="1500">
              <a:solidFill>
                <a:schemeClr val="dk1"/>
              </a:solidFill>
              <a:latin typeface="Times New Roman"/>
              <a:ea typeface="Times New Roman"/>
              <a:cs typeface="Times New Roman"/>
              <a:sym typeface="Times New Roman"/>
            </a:endParaRPr>
          </a:p>
          <a:p>
            <a:pPr indent="0" lvl="0" marL="0" rtl="0" algn="l">
              <a:spcBef>
                <a:spcPts val="1000"/>
              </a:spcBef>
              <a:spcAft>
                <a:spcPts val="1000"/>
              </a:spcAft>
              <a:buNone/>
            </a:pPr>
            <a:r>
              <a:t/>
            </a:r>
            <a:endParaRPr sz="1500">
              <a:solidFill>
                <a:schemeClr val="dk1"/>
              </a:solidFill>
              <a:latin typeface="Times New Roman"/>
              <a:ea typeface="Times New Roman"/>
              <a:cs typeface="Times New Roman"/>
              <a:sym typeface="Times New Roman"/>
            </a:endParaRPr>
          </a:p>
        </p:txBody>
      </p:sp>
      <p:sp>
        <p:nvSpPr>
          <p:cNvPr id="70" name="Google Shape;70;p15"/>
          <p:cNvSpPr txBox="1"/>
          <p:nvPr/>
        </p:nvSpPr>
        <p:spPr>
          <a:xfrm>
            <a:off x="2088900" y="288725"/>
            <a:ext cx="49662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t>EJEMPLO DE ORGANIZACIÓN DE LAS ENTREVISTAS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571675" y="1039400"/>
            <a:ext cx="82359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900"/>
              <a:t>Las categorías </a:t>
            </a:r>
            <a:r>
              <a:rPr lang="es" sz="1900">
                <a:highlight>
                  <a:srgbClr val="FFFF00"/>
                </a:highlight>
              </a:rPr>
              <a:t>son puntos conceptuales de partida</a:t>
            </a:r>
            <a:r>
              <a:rPr lang="es" sz="1900"/>
              <a:t> para organizar nuestro discurso científico particular. </a:t>
            </a:r>
            <a:endParaRPr sz="2200"/>
          </a:p>
          <a:p>
            <a:pPr indent="0" lvl="0" marL="0" rtl="0" algn="l">
              <a:spcBef>
                <a:spcPts val="0"/>
              </a:spcBef>
              <a:spcAft>
                <a:spcPts val="0"/>
              </a:spcAft>
              <a:buNone/>
            </a:pPr>
            <a:r>
              <a:t/>
            </a:r>
            <a:endParaRPr sz="1900"/>
          </a:p>
          <a:p>
            <a:pPr indent="0" lvl="0" marL="0" rtl="0" algn="l">
              <a:spcBef>
                <a:spcPts val="0"/>
              </a:spcBef>
              <a:spcAft>
                <a:spcPts val="0"/>
              </a:spcAft>
              <a:buNone/>
            </a:pPr>
            <a:r>
              <a:rPr lang="es" sz="1900"/>
              <a:t>Son expresiones  </a:t>
            </a:r>
            <a:r>
              <a:rPr lang="es" sz="1900">
                <a:highlight>
                  <a:srgbClr val="FFFF00"/>
                </a:highlight>
              </a:rPr>
              <a:t>abstractas muy generales</a:t>
            </a:r>
            <a:endParaRPr sz="1900">
              <a:highlight>
                <a:srgbClr val="FFFF00"/>
              </a:highlight>
            </a:endParaRPr>
          </a:p>
          <a:p>
            <a:pPr indent="0" lvl="0" marL="0" rtl="0" algn="l">
              <a:spcBef>
                <a:spcPts val="0"/>
              </a:spcBef>
              <a:spcAft>
                <a:spcPts val="0"/>
              </a:spcAft>
              <a:buNone/>
            </a:pPr>
            <a:r>
              <a:t/>
            </a:r>
            <a:endParaRPr sz="1900"/>
          </a:p>
          <a:p>
            <a:pPr indent="0" lvl="0" marL="0" rtl="0" algn="l">
              <a:spcBef>
                <a:spcPts val="0"/>
              </a:spcBef>
              <a:spcAft>
                <a:spcPts val="0"/>
              </a:spcAft>
              <a:buNone/>
            </a:pPr>
            <a:r>
              <a:rPr lang="es" sz="1900"/>
              <a:t>Tienen carácter instrumental, son usadas como </a:t>
            </a:r>
            <a:r>
              <a:rPr lang="es" sz="1900">
                <a:highlight>
                  <a:srgbClr val="FFFF00"/>
                </a:highlight>
              </a:rPr>
              <a:t>herramientas para descubrir determinadas regularidades del mundo material</a:t>
            </a:r>
            <a:r>
              <a:rPr lang="es" sz="1900"/>
              <a:t>: así, todos los objetos -al menos todos los pertenecientes al mundo material- poseen determinadas propiedades. Por consecuencia, "propiedades" es una categoría posible de análisis del mundo material.</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s" sz="1900"/>
              <a:t>(Barite, 1999:2)</a:t>
            </a:r>
            <a:endParaRPr sz="1900"/>
          </a:p>
          <a:p>
            <a:pPr indent="0" lvl="0" marL="0" rtl="0" algn="l">
              <a:spcBef>
                <a:spcPts val="0"/>
              </a:spcBef>
              <a:spcAft>
                <a:spcPts val="0"/>
              </a:spcAft>
              <a:buNone/>
            </a:pPr>
            <a:r>
              <a:rPr lang="es" sz="1900" u="sng">
                <a:solidFill>
                  <a:schemeClr val="hlink"/>
                </a:solidFill>
                <a:hlinkClick r:id="rId3"/>
              </a:rPr>
              <a:t>https://acortar.link/nsiehH</a:t>
            </a:r>
            <a:endParaRPr sz="1900"/>
          </a:p>
          <a:p>
            <a:pPr indent="0" lvl="0" marL="0" rtl="0" algn="l">
              <a:spcBef>
                <a:spcPts val="0"/>
              </a:spcBef>
              <a:spcAft>
                <a:spcPts val="0"/>
              </a:spcAft>
              <a:buNone/>
            </a:pPr>
            <a:r>
              <a:t/>
            </a:r>
            <a:endParaRPr sz="1900"/>
          </a:p>
        </p:txBody>
      </p:sp>
      <p:sp>
        <p:nvSpPr>
          <p:cNvPr id="76" name="Google Shape;76;p16"/>
          <p:cNvSpPr txBox="1"/>
          <p:nvPr/>
        </p:nvSpPr>
        <p:spPr>
          <a:xfrm>
            <a:off x="1599025" y="559550"/>
            <a:ext cx="6181200" cy="4770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900"/>
              <a:t>LAS CATEGORÍAS </a:t>
            </a:r>
            <a:endParaRPr b="1"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1499975" y="422975"/>
            <a:ext cx="6627900" cy="5079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s" sz="2100"/>
              <a:t>CATEGORÍAS</a:t>
            </a:r>
            <a:endParaRPr b="1" sz="2100"/>
          </a:p>
        </p:txBody>
      </p:sp>
      <p:sp>
        <p:nvSpPr>
          <p:cNvPr id="82" name="Google Shape;82;p17"/>
          <p:cNvSpPr txBox="1"/>
          <p:nvPr/>
        </p:nvSpPr>
        <p:spPr>
          <a:xfrm>
            <a:off x="287675" y="977838"/>
            <a:ext cx="5711400" cy="21549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900"/>
              <a:t>Las categorías son empleadas para establecer clasificaciones.</a:t>
            </a:r>
            <a:endParaRPr sz="1900"/>
          </a:p>
          <a:p>
            <a:pPr indent="0" lvl="0" marL="0" rtl="0" algn="l">
              <a:spcBef>
                <a:spcPts val="0"/>
              </a:spcBef>
              <a:spcAft>
                <a:spcPts val="0"/>
              </a:spcAft>
              <a:buNone/>
            </a:pPr>
            <a:r>
              <a:t/>
            </a:r>
            <a:endParaRPr sz="1900"/>
          </a:p>
          <a:p>
            <a:pPr indent="0" lvl="0" marL="0" rtl="0" algn="l">
              <a:spcBef>
                <a:spcPts val="0"/>
              </a:spcBef>
              <a:spcAft>
                <a:spcPts val="0"/>
              </a:spcAft>
              <a:buClr>
                <a:schemeClr val="dk1"/>
              </a:buClr>
              <a:buSzPts val="1100"/>
              <a:buFont typeface="Arial"/>
              <a:buNone/>
            </a:pPr>
            <a:r>
              <a:rPr lang="es" sz="1900">
                <a:solidFill>
                  <a:schemeClr val="dk1"/>
                </a:solidFill>
              </a:rPr>
              <a:t>Las categorías t</a:t>
            </a:r>
            <a:r>
              <a:rPr lang="es" sz="1900">
                <a:solidFill>
                  <a:schemeClr val="dk1"/>
                </a:solidFill>
              </a:rPr>
              <a:t>ienen un poder conceptual,  tienen la capacidad de </a:t>
            </a:r>
            <a:r>
              <a:rPr lang="es" sz="1900">
                <a:solidFill>
                  <a:schemeClr val="dk1"/>
                </a:solidFill>
                <a:highlight>
                  <a:srgbClr val="FFFF00"/>
                </a:highlight>
              </a:rPr>
              <a:t>reunir grupos de </a:t>
            </a:r>
            <a:r>
              <a:rPr b="1" lang="es" sz="1900">
                <a:solidFill>
                  <a:schemeClr val="dk1"/>
                </a:solidFill>
                <a:highlight>
                  <a:srgbClr val="FFFF00"/>
                </a:highlight>
              </a:rPr>
              <a:t>conceptos o subcategorías.</a:t>
            </a:r>
            <a:endParaRPr b="1" sz="1900">
              <a:solidFill>
                <a:schemeClr val="dk1"/>
              </a:solidFill>
              <a:highlight>
                <a:srgbClr val="FFFF00"/>
              </a:highlight>
            </a:endParaRPr>
          </a:p>
          <a:p>
            <a:pPr indent="0" lvl="0" marL="0" rtl="0" algn="l">
              <a:spcBef>
                <a:spcPts val="0"/>
              </a:spcBef>
              <a:spcAft>
                <a:spcPts val="0"/>
              </a:spcAft>
              <a:buNone/>
            </a:pPr>
            <a:r>
              <a:t/>
            </a:r>
            <a:endParaRPr/>
          </a:p>
        </p:txBody>
      </p:sp>
      <p:sp>
        <p:nvSpPr>
          <p:cNvPr id="83" name="Google Shape;83;p17"/>
          <p:cNvSpPr txBox="1"/>
          <p:nvPr/>
        </p:nvSpPr>
        <p:spPr>
          <a:xfrm>
            <a:off x="413925" y="3302675"/>
            <a:ext cx="5250900" cy="10158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231F20"/>
                </a:solidFill>
              </a:rPr>
              <a:t>La categorización hace posible clasificar conceptualmente las unidades que son cubiertas por un mismo tópico.</a:t>
            </a:r>
            <a:endParaRPr sz="2100"/>
          </a:p>
        </p:txBody>
      </p:sp>
      <p:sp>
        <p:nvSpPr>
          <p:cNvPr id="84" name="Google Shape;84;p17"/>
          <p:cNvSpPr txBox="1"/>
          <p:nvPr/>
        </p:nvSpPr>
        <p:spPr>
          <a:xfrm>
            <a:off x="2039000" y="-24200"/>
            <a:ext cx="908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5" name="Google Shape;85;p17"/>
          <p:cNvSpPr txBox="1"/>
          <p:nvPr/>
        </p:nvSpPr>
        <p:spPr>
          <a:xfrm>
            <a:off x="5999075" y="1543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https://acortar.link/LetRaP</a:t>
            </a:r>
            <a:endParaRPr/>
          </a:p>
        </p:txBody>
      </p:sp>
      <p:sp>
        <p:nvSpPr>
          <p:cNvPr id="86" name="Google Shape;86;p17"/>
          <p:cNvSpPr txBox="1"/>
          <p:nvPr/>
        </p:nvSpPr>
        <p:spPr>
          <a:xfrm>
            <a:off x="5759500" y="39182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https://acortar.link/auvfJb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1484200" y="170550"/>
            <a:ext cx="6627900" cy="507900"/>
          </a:xfrm>
          <a:prstGeom prst="rect">
            <a:avLst/>
          </a:prstGeom>
          <a:solidFill>
            <a:schemeClr val="lt2"/>
          </a:solid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s" sz="2100"/>
              <a:t>CATEGORIZAR </a:t>
            </a:r>
            <a:endParaRPr b="1" sz="2100"/>
          </a:p>
        </p:txBody>
      </p:sp>
      <p:pic>
        <p:nvPicPr>
          <p:cNvPr id="92" name="Google Shape;92;p18"/>
          <p:cNvPicPr preferRelativeResize="0"/>
          <p:nvPr/>
        </p:nvPicPr>
        <p:blipFill rotWithShape="1">
          <a:blip r:embed="rId3">
            <a:alphaModFix/>
          </a:blip>
          <a:srcRect b="18220" l="0" r="15139" t="0"/>
          <a:stretch/>
        </p:blipFill>
        <p:spPr>
          <a:xfrm>
            <a:off x="104525" y="678450"/>
            <a:ext cx="8934949" cy="3490666"/>
          </a:xfrm>
          <a:prstGeom prst="rect">
            <a:avLst/>
          </a:prstGeom>
          <a:noFill/>
          <a:ln>
            <a:noFill/>
          </a:ln>
        </p:spPr>
      </p:pic>
      <p:sp>
        <p:nvSpPr>
          <p:cNvPr id="93" name="Google Shape;93;p18"/>
          <p:cNvSpPr txBox="1"/>
          <p:nvPr/>
        </p:nvSpPr>
        <p:spPr>
          <a:xfrm>
            <a:off x="536450" y="45000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https://acortar.link/Xk0Eyw</a:t>
            </a:r>
            <a:endParaRPr/>
          </a:p>
          <a:p>
            <a:pPr indent="0" lvl="0" marL="0" rtl="0" algn="l">
              <a:spcBef>
                <a:spcPts val="0"/>
              </a:spcBef>
              <a:spcAft>
                <a:spcPts val="0"/>
              </a:spcAft>
              <a:buNone/>
            </a:pPr>
            <a:r>
              <a:rPr lang="es"/>
              <a:t>Romero,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568000" y="4192200"/>
            <a:ext cx="464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https://wordwall.net/es/resource/14320314/categorizar</a:t>
            </a:r>
            <a:endParaRPr/>
          </a:p>
          <a:p>
            <a:pPr indent="0" lvl="0" marL="0" rtl="0" algn="l">
              <a:spcBef>
                <a:spcPts val="0"/>
              </a:spcBef>
              <a:spcAft>
                <a:spcPts val="0"/>
              </a:spcAft>
              <a:buNone/>
            </a:pPr>
            <a:r>
              <a:t/>
            </a:r>
            <a:endParaRPr/>
          </a:p>
        </p:txBody>
      </p:sp>
      <p:pic>
        <p:nvPicPr>
          <p:cNvPr id="99" name="Google Shape;99;p19"/>
          <p:cNvPicPr preferRelativeResize="0"/>
          <p:nvPr/>
        </p:nvPicPr>
        <p:blipFill>
          <a:blip r:embed="rId4">
            <a:alphaModFix/>
          </a:blip>
          <a:stretch>
            <a:fillRect/>
          </a:stretch>
        </p:blipFill>
        <p:spPr>
          <a:xfrm>
            <a:off x="799275" y="479175"/>
            <a:ext cx="7392973" cy="3713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nvSpPr>
        <p:spPr>
          <a:xfrm>
            <a:off x="820425" y="4039075"/>
            <a:ext cx="555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https://wordwall.net/es/resource/34948894/categorizar</a:t>
            </a:r>
            <a:endParaRPr/>
          </a:p>
          <a:p>
            <a:pPr indent="0" lvl="0" marL="0" rtl="0" algn="l">
              <a:spcBef>
                <a:spcPts val="0"/>
              </a:spcBef>
              <a:spcAft>
                <a:spcPts val="0"/>
              </a:spcAft>
              <a:buNone/>
            </a:pPr>
            <a:r>
              <a:t/>
            </a:r>
            <a:endParaRPr/>
          </a:p>
        </p:txBody>
      </p:sp>
      <p:pic>
        <p:nvPicPr>
          <p:cNvPr id="105" name="Google Shape;105;p20"/>
          <p:cNvPicPr preferRelativeResize="0"/>
          <p:nvPr/>
        </p:nvPicPr>
        <p:blipFill>
          <a:blip r:embed="rId4">
            <a:alphaModFix/>
          </a:blip>
          <a:stretch>
            <a:fillRect/>
          </a:stretch>
        </p:blipFill>
        <p:spPr>
          <a:xfrm>
            <a:off x="1066325" y="575350"/>
            <a:ext cx="7011348" cy="331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p:nvPr/>
        </p:nvSpPr>
        <p:spPr>
          <a:xfrm>
            <a:off x="2985625" y="1985300"/>
            <a:ext cx="3376500" cy="75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a:t>TRANSICIONES ECOSOCIALES </a:t>
            </a:r>
            <a:endParaRPr b="1"/>
          </a:p>
        </p:txBody>
      </p:sp>
      <p:sp>
        <p:nvSpPr>
          <p:cNvPr id="111" name="Google Shape;111;p21"/>
          <p:cNvSpPr txBox="1"/>
          <p:nvPr/>
        </p:nvSpPr>
        <p:spPr>
          <a:xfrm>
            <a:off x="724275" y="1076625"/>
            <a:ext cx="3518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t>Economía Comunitaria </a:t>
            </a:r>
            <a:endParaRPr sz="2100"/>
          </a:p>
        </p:txBody>
      </p:sp>
      <p:sp>
        <p:nvSpPr>
          <p:cNvPr id="112" name="Google Shape;112;p21"/>
          <p:cNvSpPr txBox="1"/>
          <p:nvPr/>
        </p:nvSpPr>
        <p:spPr>
          <a:xfrm>
            <a:off x="4447800" y="6764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t>Sistemas con energías renovables</a:t>
            </a:r>
            <a:endParaRPr sz="2100"/>
          </a:p>
        </p:txBody>
      </p:sp>
      <p:sp>
        <p:nvSpPr>
          <p:cNvPr id="113" name="Google Shape;113;p21"/>
          <p:cNvSpPr txBox="1"/>
          <p:nvPr/>
        </p:nvSpPr>
        <p:spPr>
          <a:xfrm>
            <a:off x="5105075" y="2908350"/>
            <a:ext cx="3518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t>Sistema Alimentario Sostenible</a:t>
            </a:r>
            <a:endParaRPr sz="2100"/>
          </a:p>
        </p:txBody>
      </p:sp>
      <p:sp>
        <p:nvSpPr>
          <p:cNvPr id="114" name="Google Shape;114;p21"/>
          <p:cNvSpPr txBox="1"/>
          <p:nvPr/>
        </p:nvSpPr>
        <p:spPr>
          <a:xfrm>
            <a:off x="882025" y="2734800"/>
            <a:ext cx="2051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t>Economía del cuidado </a:t>
            </a:r>
            <a:endParaRPr sz="2100"/>
          </a:p>
        </p:txBody>
      </p:sp>
      <p:sp>
        <p:nvSpPr>
          <p:cNvPr id="115" name="Google Shape;115;p21"/>
          <p:cNvSpPr txBox="1"/>
          <p:nvPr/>
        </p:nvSpPr>
        <p:spPr>
          <a:xfrm>
            <a:off x="2759575" y="3635775"/>
            <a:ext cx="2438400" cy="8313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s" sz="2100"/>
              <a:t>Consumo responsable </a:t>
            </a:r>
            <a:r>
              <a:rPr lang="es" sz="2100"/>
              <a:t>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