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35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976B238-BDEC-40FC-9DFE-8D9D4F6BD495}">
  <a:tblStyle styleId="{7976B238-BDEC-40FC-9DFE-8D9D4F6BD4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>
        <p:guide orient="horz" pos="283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36955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3145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40da3b04ac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40da3b04ac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8115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798a7c6f57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798a7c6f57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385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40da3b04ac_1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40da3b04ac_1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060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40da3b04ac_1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40da3b04ac_1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7056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40da3b04ac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40da3b04ac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0355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40da3b04ac_1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40da3b04ac_1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4704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40da3b04ac_1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40da3b04ac_1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4162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40da3b04ac_1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40da3b04ac_1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190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40da3b04ac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40da3b04ac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7494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40da3b04ac_1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40da3b04ac_1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9892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7a1fb00c41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7a1fb00c41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339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40da3b04ac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40da3b04ac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91442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40da3b04ac_1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40da3b04ac_1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7602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40caba9c0f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40caba9c0f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9249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40da3b04ac_1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40da3b04ac_1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58398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40da3b04ac_1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40da3b04ac_1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7943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40da3b04ac_1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40da3b04ac_1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811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40da3b04ac_1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40da3b04ac_1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21991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798a7c6f57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798a7c6f57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602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40da3b04ac_1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40da3b04ac_1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5099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7a1fb00c41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7a1fb00c41_2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0432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40da3b04a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40da3b04ac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258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7a1fb00c41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7a1fb00c41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723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40da3b04ac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40da3b04ac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4239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40da3b04ac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40da3b04ac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939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40da3b04ac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40da3b04ac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5947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40da3b04ac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40da3b04ac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8657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922583" y="1347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GRUPO FOCAL</a:t>
            </a:r>
            <a:endParaRPr b="1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750" y="693900"/>
            <a:ext cx="2343619" cy="226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286841"/>
            <a:ext cx="9144000" cy="149246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3302450" y="2312850"/>
            <a:ext cx="51678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highlight>
                  <a:srgbClr val="FFFFFF"/>
                </a:highlight>
              </a:rPr>
              <a:t>Sistematizar el rol de la apicultura en la transición eco-social de la región del Chaco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" name="Google Shape;135;p22"/>
          <p:cNvGraphicFramePr/>
          <p:nvPr/>
        </p:nvGraphicFramePr>
        <p:xfrm>
          <a:off x="327375" y="1650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{7976B238-BDEC-40FC-9DFE-8D9D4F6BD495}</a:tableStyleId>
              </a:tblPr>
              <a:tblGrid>
                <a:gridCol w="337150"/>
                <a:gridCol w="949025"/>
                <a:gridCol w="819250"/>
                <a:gridCol w="949025"/>
                <a:gridCol w="738100"/>
                <a:gridCol w="819250"/>
              </a:tblGrid>
              <a:tr h="6893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N°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Mercado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Número de baldes de 26 Kilos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Producción de miel en Kg.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Precio Unit. En Bs. Kg.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Precio. Total – Bs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411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EBA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112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2912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87.360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893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Tiendas ecológicas y otros 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215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5590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223.600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411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Derivados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1.825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411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Totales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327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8.502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312.785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36" name="Google Shape;136;p22"/>
          <p:cNvSpPr txBox="1"/>
          <p:nvPr/>
        </p:nvSpPr>
        <p:spPr>
          <a:xfrm>
            <a:off x="426899" y="1022513"/>
            <a:ext cx="5385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 i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Tabla 2: Volumen de producción y venta de miel de la AAPIMMACH</a:t>
            </a:r>
            <a:endParaRPr sz="1100" b="1" i="1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 i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(agosto a junio 2021)</a:t>
            </a:r>
            <a:endParaRPr sz="1100" b="1" i="1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843475" y="4432775"/>
            <a:ext cx="35796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Fuente: Alberto Cuitira y Agustín Quispe, sobre la información de la AAPIMMACH y EBA (agosto a junio 2021)</a:t>
            </a:r>
            <a:endParaRPr sz="11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506325" y="328100"/>
            <a:ext cx="751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dk1"/>
                </a:solidFill>
              </a:rPr>
              <a:t>PASO 1.  REFLEXIONEMOS: ¿Cuál es la estructura de nuestros ingresos?</a:t>
            </a:r>
            <a:endParaRPr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dk1"/>
                </a:solidFill>
              </a:rPr>
              <a:t>¿Y qué implicaciones tiene esa estructura? ¿Qué pueden decir de estos datos? 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39" name="Google Shape;1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9175" y="1739975"/>
            <a:ext cx="4204826" cy="216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" name="Google Shape;144;p23"/>
          <p:cNvGraphicFramePr/>
          <p:nvPr/>
        </p:nvGraphicFramePr>
        <p:xfrm>
          <a:off x="171125" y="229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{7976B238-BDEC-40FC-9DFE-8D9D4F6BD495}</a:tableStyleId>
              </a:tblPr>
              <a:tblGrid>
                <a:gridCol w="1036950"/>
                <a:gridCol w="534100"/>
                <a:gridCol w="575550"/>
                <a:gridCol w="625400"/>
                <a:gridCol w="518925"/>
                <a:gridCol w="1544600"/>
              </a:tblGrid>
              <a:tr h="6367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Descripción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Unidad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Cantidad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Costo Unt.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Costo total en Bs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Entidades</a:t>
                      </a:r>
                      <a:endParaRPr sz="7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7550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Venta de miel (balde de 27 kgs a Bs 32)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Baldes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265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864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228.960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EBA</a:t>
                      </a:r>
                      <a:endParaRPr sz="7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025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Venta de miel (balde de 27 kgs a Bs 35)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Baldes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35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945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33.075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Privados</a:t>
                      </a:r>
                      <a:endParaRPr sz="7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Propóleos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Kilos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70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400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28.000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EBA</a:t>
                      </a:r>
                      <a:endParaRPr sz="7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84325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Venta de shampoo, jabones en ferias productivas.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Global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1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6399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6.399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Participación </a:t>
                      </a:r>
                      <a:endParaRPr sz="700"/>
                    </a:p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en ferias productivas</a:t>
                      </a:r>
                      <a:endParaRPr sz="7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 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 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 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Total ingreso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296.434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 </a:t>
                      </a:r>
                      <a:endParaRPr sz="7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9930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Gasto, compra de materiales (envases )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Global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1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1449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1.449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 </a:t>
                      </a:r>
                      <a:endParaRPr sz="7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89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 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 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 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Ingreso Totales Bs.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294.985</a:t>
                      </a:r>
                      <a:endParaRPr sz="8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700"/>
                        <a:t> </a:t>
                      </a:r>
                      <a:endParaRPr sz="700"/>
                    </a:p>
                  </a:txBody>
                  <a:tcPr marL="95250" marR="95250" marT="95250" marB="952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45" name="Google Shape;145;p23"/>
          <p:cNvSpPr txBox="1"/>
          <p:nvPr/>
        </p:nvSpPr>
        <p:spPr>
          <a:xfrm>
            <a:off x="5662300" y="0"/>
            <a:ext cx="31053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Volumen de producción y venta de miel de la </a:t>
            </a:r>
            <a:endParaRPr sz="1200" b="1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Junio 2022 a julio 2023 – Calendario apícola AAPIMMACH</a:t>
            </a:r>
            <a:endParaRPr sz="12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0850" y="1297475"/>
            <a:ext cx="4530750" cy="254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>
            <a:spLocks noGrp="1"/>
          </p:cNvSpPr>
          <p:nvPr>
            <p:ph type="ctrTitle"/>
          </p:nvPr>
        </p:nvSpPr>
        <p:spPr>
          <a:xfrm>
            <a:off x="3165500" y="246400"/>
            <a:ext cx="5498400" cy="5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/>
              <a:t>PASO 1.  REFLEXIONEMOS: ¿Qué dicen estas imágenes? </a:t>
            </a:r>
            <a:endParaRPr sz="1580" b="1"/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875" y="347499"/>
            <a:ext cx="2606500" cy="207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1700" y="1975200"/>
            <a:ext cx="3864775" cy="27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4"/>
          <p:cNvPicPr preferRelativeResize="0"/>
          <p:nvPr/>
        </p:nvPicPr>
        <p:blipFill rotWithShape="1">
          <a:blip r:embed="rId5">
            <a:alphaModFix/>
          </a:blip>
          <a:srcRect r="51394" b="58032"/>
          <a:stretch/>
        </p:blipFill>
        <p:spPr>
          <a:xfrm>
            <a:off x="7661477" y="695200"/>
            <a:ext cx="1401973" cy="121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5875" y="2630075"/>
            <a:ext cx="4118050" cy="231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subTitle" idx="1"/>
          </p:nvPr>
        </p:nvSpPr>
        <p:spPr>
          <a:xfrm>
            <a:off x="459775" y="1058600"/>
            <a:ext cx="7826100" cy="3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-330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s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¿Por qué no hemos podido desarrollar otros canales de comercialización al margen de la EBA?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-330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s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¿Qué factores nos impiden para buscar otros mercados? 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-330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s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¿Será el contrabando la única razón? ¿Abastecen nuestros  productos de la colmena al  mercado local? ¿Por qué?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-330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s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¿Cómo podemos hacer frente al contrabando de la miel?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-330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s" sz="16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¿Cuáles son las condiciones que permiten lograr una comercialización justa, responsable y alternativa?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5"/>
          <p:cNvSpPr txBox="1">
            <a:spLocks noGrp="1"/>
          </p:cNvSpPr>
          <p:nvPr>
            <p:ph type="ctrTitle"/>
          </p:nvPr>
        </p:nvSpPr>
        <p:spPr>
          <a:xfrm>
            <a:off x="212425" y="210850"/>
            <a:ext cx="8520600" cy="5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80" b="1"/>
              <a:t>PASO 2. PLENARIA. Respondamos las preguntas:</a:t>
            </a:r>
            <a:endParaRPr sz="2680" b="1"/>
          </a:p>
        </p:txBody>
      </p:sp>
      <p:pic>
        <p:nvPicPr>
          <p:cNvPr id="162" name="Google Shape;162;p25"/>
          <p:cNvPicPr preferRelativeResize="0"/>
          <p:nvPr/>
        </p:nvPicPr>
        <p:blipFill rotWithShape="1">
          <a:blip r:embed="rId3">
            <a:alphaModFix/>
          </a:blip>
          <a:srcRect r="51394" b="58032"/>
          <a:stretch/>
        </p:blipFill>
        <p:spPr>
          <a:xfrm>
            <a:off x="7459352" y="0"/>
            <a:ext cx="1401973" cy="1210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/>
          <p:nvPr/>
        </p:nvSpPr>
        <p:spPr>
          <a:xfrm>
            <a:off x="1566050" y="1718650"/>
            <a:ext cx="6627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/>
              <a:t>AMBIENTAL</a:t>
            </a:r>
            <a:endParaRPr sz="2100" b="1"/>
          </a:p>
        </p:txBody>
      </p:sp>
      <p:pic>
        <p:nvPicPr>
          <p:cNvPr id="168" name="Google Shape;16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925" y="1438275"/>
            <a:ext cx="2343619" cy="2266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125" y="398900"/>
            <a:ext cx="2382275" cy="2140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27"/>
          <p:cNvCxnSpPr/>
          <p:nvPr/>
        </p:nvCxnSpPr>
        <p:spPr>
          <a:xfrm>
            <a:off x="4661375" y="2269132"/>
            <a:ext cx="3716700" cy="2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5" name="Google Shape;175;p27"/>
          <p:cNvCxnSpPr/>
          <p:nvPr/>
        </p:nvCxnSpPr>
        <p:spPr>
          <a:xfrm>
            <a:off x="4661375" y="2562425"/>
            <a:ext cx="347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6" name="Google Shape;176;p27"/>
          <p:cNvCxnSpPr/>
          <p:nvPr/>
        </p:nvCxnSpPr>
        <p:spPr>
          <a:xfrm>
            <a:off x="4966175" y="2562425"/>
            <a:ext cx="347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7" name="Google Shape;177;p27"/>
          <p:cNvCxnSpPr/>
          <p:nvPr/>
        </p:nvCxnSpPr>
        <p:spPr>
          <a:xfrm>
            <a:off x="4661375" y="2921925"/>
            <a:ext cx="3785700" cy="1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8" name="Google Shape;178;p27"/>
          <p:cNvCxnSpPr/>
          <p:nvPr/>
        </p:nvCxnSpPr>
        <p:spPr>
          <a:xfrm>
            <a:off x="4661375" y="3343413"/>
            <a:ext cx="3716700" cy="2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9" name="Google Shape;179;p27"/>
          <p:cNvCxnSpPr/>
          <p:nvPr/>
        </p:nvCxnSpPr>
        <p:spPr>
          <a:xfrm>
            <a:off x="4661375" y="3669750"/>
            <a:ext cx="3785700" cy="1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" name="Google Shape;180;p27"/>
          <p:cNvCxnSpPr/>
          <p:nvPr/>
        </p:nvCxnSpPr>
        <p:spPr>
          <a:xfrm>
            <a:off x="4626875" y="3987675"/>
            <a:ext cx="3785700" cy="1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1" name="Google Shape;181;p27"/>
          <p:cNvSpPr txBox="1"/>
          <p:nvPr/>
        </p:nvSpPr>
        <p:spPr>
          <a:xfrm>
            <a:off x="4298375" y="398900"/>
            <a:ext cx="45117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dk1"/>
                </a:solidFill>
              </a:rPr>
              <a:t>PASO 1.  REFLEXIONEMOS: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 b="1">
                <a:solidFill>
                  <a:schemeClr val="dk1"/>
                </a:solidFill>
              </a:rPr>
              <a:t> ¿Qué dicen estas imágenes? 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 b="1">
                <a:solidFill>
                  <a:schemeClr val="dk1"/>
                </a:solidFill>
              </a:rPr>
              <a:t>¿Cómo los incendios afectan a la actividad apícola? 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 b="1">
                <a:solidFill>
                  <a:schemeClr val="dk1"/>
                </a:solidFill>
              </a:rPr>
              <a:t>¿Qué hemos hecho los y las apicultoras para contrarrestar esto? </a:t>
            </a:r>
            <a:endParaRPr/>
          </a:p>
        </p:txBody>
      </p:sp>
      <p:pic>
        <p:nvPicPr>
          <p:cNvPr id="182" name="Google Shape;182;p27"/>
          <p:cNvPicPr preferRelativeResize="0"/>
          <p:nvPr/>
        </p:nvPicPr>
        <p:blipFill rotWithShape="1">
          <a:blip r:embed="rId4">
            <a:alphaModFix/>
          </a:blip>
          <a:srcRect l="15906" t="7698" r="2812" b="19052"/>
          <a:stretch/>
        </p:blipFill>
        <p:spPr>
          <a:xfrm>
            <a:off x="321700" y="2921918"/>
            <a:ext cx="3716700" cy="1896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>
            <a:spLocks noGrp="1"/>
          </p:cNvSpPr>
          <p:nvPr>
            <p:ph type="ctrTitle"/>
          </p:nvPr>
        </p:nvSpPr>
        <p:spPr>
          <a:xfrm>
            <a:off x="3752250" y="901200"/>
            <a:ext cx="4878900" cy="10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/>
              <a:t>PASO 1.  REFLEXIONEMOS:</a:t>
            </a:r>
            <a:endParaRPr sz="1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b="1"/>
              <a:t> ¿Qué dicen estas imágenes? </a:t>
            </a:r>
            <a:endParaRPr sz="1400"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b="1"/>
              <a:t>¿Cómo la actividad sísmica afecta a la actividad apícola? </a:t>
            </a:r>
            <a:endParaRPr sz="1400"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400" b="1"/>
              <a:t>¿Qué hemos hecho los y las apicultoras para contrarrestar esto? </a:t>
            </a:r>
            <a:endParaRPr sz="1400" b="1"/>
          </a:p>
        </p:txBody>
      </p:sp>
      <p:pic>
        <p:nvPicPr>
          <p:cNvPr id="188" name="Google Shape;1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350" y="210800"/>
            <a:ext cx="3474900" cy="43460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" name="Google Shape;189;p28"/>
          <p:cNvCxnSpPr/>
          <p:nvPr/>
        </p:nvCxnSpPr>
        <p:spPr>
          <a:xfrm>
            <a:off x="4454250" y="2246100"/>
            <a:ext cx="3716700" cy="2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" name="Google Shape;190;p28"/>
          <p:cNvCxnSpPr/>
          <p:nvPr/>
        </p:nvCxnSpPr>
        <p:spPr>
          <a:xfrm>
            <a:off x="4454250" y="2550900"/>
            <a:ext cx="347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Google Shape;191;p28"/>
          <p:cNvCxnSpPr/>
          <p:nvPr/>
        </p:nvCxnSpPr>
        <p:spPr>
          <a:xfrm>
            <a:off x="4759050" y="2550900"/>
            <a:ext cx="347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" name="Google Shape;192;p28"/>
          <p:cNvCxnSpPr/>
          <p:nvPr/>
        </p:nvCxnSpPr>
        <p:spPr>
          <a:xfrm>
            <a:off x="4454250" y="2910400"/>
            <a:ext cx="3785700" cy="1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3" name="Google Shape;193;p28"/>
          <p:cNvCxnSpPr/>
          <p:nvPr/>
        </p:nvCxnSpPr>
        <p:spPr>
          <a:xfrm>
            <a:off x="4454250" y="3331888"/>
            <a:ext cx="3716700" cy="2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4" name="Google Shape;194;p28"/>
          <p:cNvCxnSpPr/>
          <p:nvPr/>
        </p:nvCxnSpPr>
        <p:spPr>
          <a:xfrm>
            <a:off x="4454250" y="3658225"/>
            <a:ext cx="3785700" cy="1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28"/>
          <p:cNvCxnSpPr/>
          <p:nvPr/>
        </p:nvCxnSpPr>
        <p:spPr>
          <a:xfrm>
            <a:off x="4419750" y="3976150"/>
            <a:ext cx="3785700" cy="1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6" name="Google Shape;196;p28"/>
          <p:cNvSpPr txBox="1"/>
          <p:nvPr/>
        </p:nvSpPr>
        <p:spPr>
          <a:xfrm>
            <a:off x="277350" y="46257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http://cbhenews.cbhe.org.bo/?p=1133</a:t>
            </a:r>
            <a:endParaRPr sz="1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>
            <a:spLocks noGrp="1"/>
          </p:cNvSpPr>
          <p:nvPr>
            <p:ph type="subTitle" idx="1"/>
          </p:nvPr>
        </p:nvSpPr>
        <p:spPr>
          <a:xfrm>
            <a:off x="459775" y="768850"/>
            <a:ext cx="7221900" cy="3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 es servicio ambiental que presta la apicultura en el Chaco?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cambios sucedieron con la ley apícola a nivel ambiental?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¿Cómo se mejoró el cuidado de las fuentes hídricas en torno a las actividades apícolas?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prácticas sostenibles no estamos implementando todavía?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mecanismos han utilizado para la resolución de los conflictos medioambientales y extractivos?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9"/>
          <p:cNvSpPr txBox="1">
            <a:spLocks noGrp="1"/>
          </p:cNvSpPr>
          <p:nvPr>
            <p:ph type="ctrTitle"/>
          </p:nvPr>
        </p:nvSpPr>
        <p:spPr>
          <a:xfrm>
            <a:off x="212425" y="210850"/>
            <a:ext cx="8520600" cy="5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80" b="1"/>
              <a:t>PASO 2. PLENARIA. Respondamos las preguntas:</a:t>
            </a:r>
            <a:endParaRPr sz="2680" b="1"/>
          </a:p>
        </p:txBody>
      </p:sp>
      <p:pic>
        <p:nvPicPr>
          <p:cNvPr id="203" name="Google Shape;203;p29"/>
          <p:cNvPicPr preferRelativeResize="0"/>
          <p:nvPr/>
        </p:nvPicPr>
        <p:blipFill rotWithShape="1">
          <a:blip r:embed="rId3">
            <a:alphaModFix/>
          </a:blip>
          <a:srcRect l="9995" t="16375" r="9391" b="22996"/>
          <a:stretch/>
        </p:blipFill>
        <p:spPr>
          <a:xfrm>
            <a:off x="7767025" y="210850"/>
            <a:ext cx="1219146" cy="98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1675" y="2279850"/>
            <a:ext cx="1334450" cy="179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/>
          <p:nvPr/>
        </p:nvSpPr>
        <p:spPr>
          <a:xfrm>
            <a:off x="1531525" y="2063850"/>
            <a:ext cx="6627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/>
              <a:t>ORGANIZATIVO</a:t>
            </a:r>
            <a:endParaRPr sz="2100" b="1"/>
          </a:p>
        </p:txBody>
      </p:sp>
      <p:pic>
        <p:nvPicPr>
          <p:cNvPr id="210" name="Google Shape;21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850" y="1967575"/>
            <a:ext cx="2343619" cy="2266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9100" y="1782375"/>
            <a:ext cx="4070600" cy="284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500" y="1716500"/>
            <a:ext cx="4127100" cy="29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1"/>
          <p:cNvSpPr txBox="1"/>
          <p:nvPr/>
        </p:nvSpPr>
        <p:spPr>
          <a:xfrm>
            <a:off x="287675" y="310675"/>
            <a:ext cx="7676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dk1"/>
                </a:solidFill>
              </a:rPr>
              <a:t>PASO 1.  REFLEXIONEMOS: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 b="1">
                <a:solidFill>
                  <a:schemeClr val="dk1"/>
                </a:solidFill>
              </a:rPr>
              <a:t> ¿Qué dicen estas imágenes? ¿Qué sienten cuando ven estas imágenes?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 b="1">
                <a:solidFill>
                  <a:schemeClr val="dk1"/>
                </a:solidFill>
              </a:rPr>
              <a:t>¿Cuál es la importancia de la organización apícola en el territorio?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1531525" y="2063850"/>
            <a:ext cx="6627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ctr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s" sz="2100" b="1"/>
              <a:t>LÍNEA DE TIEMPO APÍCOLA  Y TRANSICIONES</a:t>
            </a:r>
            <a:endParaRPr sz="2100" b="1"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850" y="1967575"/>
            <a:ext cx="2343619" cy="2266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/>
          <p:nvPr/>
        </p:nvSpPr>
        <p:spPr>
          <a:xfrm>
            <a:off x="287675" y="310675"/>
            <a:ext cx="7676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dk1"/>
                </a:solidFill>
              </a:rPr>
              <a:t>PASO 2.  PLENARIA. Respondamos las preguntas: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pic>
        <p:nvPicPr>
          <p:cNvPr id="223" name="Google Shape;223;p32"/>
          <p:cNvPicPr preferRelativeResize="0"/>
          <p:nvPr/>
        </p:nvPicPr>
        <p:blipFill rotWithShape="1">
          <a:blip r:embed="rId3">
            <a:alphaModFix/>
          </a:blip>
          <a:srcRect t="20167" b="25472"/>
          <a:stretch/>
        </p:blipFill>
        <p:spPr>
          <a:xfrm>
            <a:off x="7113950" y="209425"/>
            <a:ext cx="1563252" cy="89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2"/>
          <p:cNvSpPr txBox="1"/>
          <p:nvPr/>
        </p:nvSpPr>
        <p:spPr>
          <a:xfrm>
            <a:off x="452100" y="859350"/>
            <a:ext cx="8239800" cy="43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 es la característica de la asociación?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 es el rol de la asociación en la transición ecosocial (en los cambios)?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¿Cómo hemos pasado de una falta de liderazgo a una  estructura orgánica a la conformación de estructuras organizacionales (comités de administración, comercialización, disciplinario y de monitoreo)?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¿Por qué es importante contar con esta organización de toma de decisiones y estructuras organizacionales?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 es el mayor desafío de la organización apícola actualmente?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 txBox="1"/>
          <p:nvPr/>
        </p:nvSpPr>
        <p:spPr>
          <a:xfrm>
            <a:off x="1531525" y="2063850"/>
            <a:ext cx="6627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/>
              <a:t>GÉNERO Y RELACIONES SOCIALES</a:t>
            </a:r>
            <a:endParaRPr sz="2100" b="1"/>
          </a:p>
        </p:txBody>
      </p:sp>
      <p:pic>
        <p:nvPicPr>
          <p:cNvPr id="230" name="Google Shape;23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850" y="1967575"/>
            <a:ext cx="2343619" cy="2266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0850" y="1265300"/>
            <a:ext cx="6022298" cy="337872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4"/>
          <p:cNvSpPr txBox="1"/>
          <p:nvPr/>
        </p:nvSpPr>
        <p:spPr>
          <a:xfrm>
            <a:off x="287688" y="218600"/>
            <a:ext cx="7676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dk1"/>
                </a:solidFill>
              </a:rPr>
              <a:t>PASO 1.  REFLEXIONEMOS: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 b="1">
                <a:solidFill>
                  <a:schemeClr val="dk1"/>
                </a:solidFill>
              </a:rPr>
              <a:t> ¿Qué dicen estas imágenes? ¿Qué sienten cuando ven estas imágenes?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 b="1">
                <a:solidFill>
                  <a:schemeClr val="dk1"/>
                </a:solidFill>
              </a:rPr>
              <a:t>¿Cuál es el aporte de las mujeres al sector apícola? 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5"/>
          <p:cNvSpPr txBox="1"/>
          <p:nvPr/>
        </p:nvSpPr>
        <p:spPr>
          <a:xfrm>
            <a:off x="287688" y="218600"/>
            <a:ext cx="7676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dk1"/>
                </a:solidFill>
              </a:rPr>
              <a:t>PASO 1.  REFLEXIONEMOS: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 b="1">
                <a:solidFill>
                  <a:schemeClr val="dk1"/>
                </a:solidFill>
              </a:rPr>
              <a:t>¿Existen relaciones igualitarias en el sector apícola?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242" name="Google Shape;24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250" y="1622188"/>
            <a:ext cx="4328800" cy="260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350" y="1621400"/>
            <a:ext cx="4343401" cy="2603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6"/>
          <p:cNvSpPr txBox="1"/>
          <p:nvPr/>
        </p:nvSpPr>
        <p:spPr>
          <a:xfrm>
            <a:off x="287700" y="218600"/>
            <a:ext cx="856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dk1"/>
                </a:solidFill>
              </a:rPr>
              <a:t>PASO 1.  ANOTEMOS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dk1"/>
                </a:solidFill>
              </a:rPr>
              <a:t>¿Cómo se distribuyen las tareas apícolas entre hombres y mujeres? Pueden ampliar esta lista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249" name="Google Shape;249;p36"/>
          <p:cNvPicPr preferRelativeResize="0"/>
          <p:nvPr/>
        </p:nvPicPr>
        <p:blipFill rotWithShape="1">
          <a:blip r:embed="rId3">
            <a:alphaModFix/>
          </a:blip>
          <a:srcRect t="5713"/>
          <a:stretch/>
        </p:blipFill>
        <p:spPr>
          <a:xfrm>
            <a:off x="774875" y="834200"/>
            <a:ext cx="1355025" cy="3719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6"/>
          <p:cNvSpPr/>
          <p:nvPr/>
        </p:nvSpPr>
        <p:spPr>
          <a:xfrm>
            <a:off x="875600" y="4481925"/>
            <a:ext cx="1254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Actividades en la organización</a:t>
            </a:r>
            <a:endParaRPr sz="1100"/>
          </a:p>
        </p:txBody>
      </p:sp>
      <p:sp>
        <p:nvSpPr>
          <p:cNvPr id="251" name="Google Shape;251;p36"/>
          <p:cNvSpPr/>
          <p:nvPr/>
        </p:nvSpPr>
        <p:spPr>
          <a:xfrm>
            <a:off x="2198950" y="1731800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6"/>
          <p:cNvSpPr/>
          <p:nvPr/>
        </p:nvSpPr>
        <p:spPr>
          <a:xfrm>
            <a:off x="2240650" y="894625"/>
            <a:ext cx="2088300" cy="74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MUJERES </a:t>
            </a:r>
            <a:endParaRPr b="1"/>
          </a:p>
        </p:txBody>
      </p:sp>
      <p:sp>
        <p:nvSpPr>
          <p:cNvPr id="253" name="Google Shape;253;p36"/>
          <p:cNvSpPr/>
          <p:nvPr/>
        </p:nvSpPr>
        <p:spPr>
          <a:xfrm>
            <a:off x="2198950" y="3325050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6"/>
          <p:cNvSpPr/>
          <p:nvPr/>
        </p:nvSpPr>
        <p:spPr>
          <a:xfrm>
            <a:off x="2198950" y="2096925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6"/>
          <p:cNvSpPr/>
          <p:nvPr/>
        </p:nvSpPr>
        <p:spPr>
          <a:xfrm>
            <a:off x="2191000" y="2473850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6"/>
          <p:cNvSpPr/>
          <p:nvPr/>
        </p:nvSpPr>
        <p:spPr>
          <a:xfrm>
            <a:off x="2191000" y="2899450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6"/>
          <p:cNvSpPr/>
          <p:nvPr/>
        </p:nvSpPr>
        <p:spPr>
          <a:xfrm>
            <a:off x="2198950" y="3750650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6"/>
          <p:cNvSpPr/>
          <p:nvPr/>
        </p:nvSpPr>
        <p:spPr>
          <a:xfrm>
            <a:off x="2198950" y="4176250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6"/>
          <p:cNvSpPr/>
          <p:nvPr/>
        </p:nvSpPr>
        <p:spPr>
          <a:xfrm>
            <a:off x="2198950" y="4553175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6"/>
          <p:cNvSpPr/>
          <p:nvPr/>
        </p:nvSpPr>
        <p:spPr>
          <a:xfrm>
            <a:off x="4364250" y="1731800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6"/>
          <p:cNvSpPr/>
          <p:nvPr/>
        </p:nvSpPr>
        <p:spPr>
          <a:xfrm>
            <a:off x="4405950" y="894625"/>
            <a:ext cx="2088300" cy="74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HOMBRES </a:t>
            </a:r>
            <a:endParaRPr b="1"/>
          </a:p>
        </p:txBody>
      </p:sp>
      <p:sp>
        <p:nvSpPr>
          <p:cNvPr id="262" name="Google Shape;262;p36"/>
          <p:cNvSpPr/>
          <p:nvPr/>
        </p:nvSpPr>
        <p:spPr>
          <a:xfrm>
            <a:off x="4364250" y="3325050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6"/>
          <p:cNvSpPr/>
          <p:nvPr/>
        </p:nvSpPr>
        <p:spPr>
          <a:xfrm>
            <a:off x="4364250" y="2096925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6"/>
          <p:cNvSpPr/>
          <p:nvPr/>
        </p:nvSpPr>
        <p:spPr>
          <a:xfrm>
            <a:off x="4356300" y="2473850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6"/>
          <p:cNvSpPr/>
          <p:nvPr/>
        </p:nvSpPr>
        <p:spPr>
          <a:xfrm>
            <a:off x="4356300" y="2899450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6"/>
          <p:cNvSpPr/>
          <p:nvPr/>
        </p:nvSpPr>
        <p:spPr>
          <a:xfrm>
            <a:off x="4364250" y="3750650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6"/>
          <p:cNvSpPr/>
          <p:nvPr/>
        </p:nvSpPr>
        <p:spPr>
          <a:xfrm>
            <a:off x="4364250" y="4176250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6"/>
          <p:cNvSpPr/>
          <p:nvPr/>
        </p:nvSpPr>
        <p:spPr>
          <a:xfrm>
            <a:off x="4364250" y="4553175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6"/>
          <p:cNvSpPr/>
          <p:nvPr/>
        </p:nvSpPr>
        <p:spPr>
          <a:xfrm>
            <a:off x="6579200" y="1731800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6"/>
          <p:cNvSpPr/>
          <p:nvPr/>
        </p:nvSpPr>
        <p:spPr>
          <a:xfrm>
            <a:off x="6620900" y="894625"/>
            <a:ext cx="2088300" cy="74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NIÑOS Y NIÑAS </a:t>
            </a:r>
            <a:endParaRPr b="1"/>
          </a:p>
        </p:txBody>
      </p:sp>
      <p:sp>
        <p:nvSpPr>
          <p:cNvPr id="271" name="Google Shape;271;p36"/>
          <p:cNvSpPr/>
          <p:nvPr/>
        </p:nvSpPr>
        <p:spPr>
          <a:xfrm>
            <a:off x="6579200" y="3325050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6"/>
          <p:cNvSpPr/>
          <p:nvPr/>
        </p:nvSpPr>
        <p:spPr>
          <a:xfrm>
            <a:off x="6579200" y="2096925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6"/>
          <p:cNvSpPr/>
          <p:nvPr/>
        </p:nvSpPr>
        <p:spPr>
          <a:xfrm>
            <a:off x="6571250" y="2473850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6"/>
          <p:cNvSpPr/>
          <p:nvPr/>
        </p:nvSpPr>
        <p:spPr>
          <a:xfrm>
            <a:off x="6571250" y="2899450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6"/>
          <p:cNvSpPr/>
          <p:nvPr/>
        </p:nvSpPr>
        <p:spPr>
          <a:xfrm>
            <a:off x="6579200" y="3750650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6"/>
          <p:cNvSpPr/>
          <p:nvPr/>
        </p:nvSpPr>
        <p:spPr>
          <a:xfrm>
            <a:off x="6579200" y="4176250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6"/>
          <p:cNvSpPr/>
          <p:nvPr/>
        </p:nvSpPr>
        <p:spPr>
          <a:xfrm>
            <a:off x="6579200" y="4553175"/>
            <a:ext cx="2088300" cy="34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7"/>
          <p:cNvSpPr txBox="1"/>
          <p:nvPr/>
        </p:nvSpPr>
        <p:spPr>
          <a:xfrm>
            <a:off x="287675" y="310675"/>
            <a:ext cx="7676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dk1"/>
                </a:solidFill>
              </a:rPr>
              <a:t>PASO 2.  PLENARIA. Respondamos las preguntas: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283" name="Google Shape;283;p37"/>
          <p:cNvSpPr txBox="1"/>
          <p:nvPr/>
        </p:nvSpPr>
        <p:spPr>
          <a:xfrm>
            <a:off x="452100" y="1388675"/>
            <a:ext cx="8239800" cy="3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¿Existe desigualdades entre hombres y mujeres dentro de la organización?</a:t>
            </a:r>
            <a:r>
              <a:rPr lang="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(aunque pequeñas)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¿Cómo la apicultura ha cambiado las relaciones de género?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¿Cuáles son los mecanismos propuestos para distribuir las tareas de cuidado en la familia, la comunidad y la organización?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(cuidar = cuidado de la salud, de una persona enferma, de un adulto mayor, de las jóvenes, bebés, cuidado de la casa)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pic>
        <p:nvPicPr>
          <p:cNvPr id="284" name="Google Shape;28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2125" y="126438"/>
            <a:ext cx="1199776" cy="119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8"/>
          <p:cNvSpPr txBox="1"/>
          <p:nvPr/>
        </p:nvSpPr>
        <p:spPr>
          <a:xfrm>
            <a:off x="1531525" y="2063850"/>
            <a:ext cx="6627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/>
              <a:t>FORMACIÓN</a:t>
            </a:r>
            <a:endParaRPr sz="2100" b="1"/>
          </a:p>
        </p:txBody>
      </p:sp>
      <p:pic>
        <p:nvPicPr>
          <p:cNvPr id="290" name="Google Shape;29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850" y="1967575"/>
            <a:ext cx="2343619" cy="2266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9"/>
          <p:cNvSpPr txBox="1"/>
          <p:nvPr/>
        </p:nvSpPr>
        <p:spPr>
          <a:xfrm>
            <a:off x="395450" y="305700"/>
            <a:ext cx="37167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dk1"/>
                </a:solidFill>
              </a:rPr>
              <a:t>PASO 1.  REFLEXIONEMOS: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 b="1">
                <a:solidFill>
                  <a:schemeClr val="dk1"/>
                </a:solidFill>
              </a:rPr>
              <a:t> ¿Cuáles son las oportunidades de formación apícola que hay Bolivia?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 b="1">
                <a:solidFill>
                  <a:schemeClr val="dk1"/>
                </a:solidFill>
              </a:rPr>
              <a:t> ¿Cuáles son las oportunidades de formación apícola que hay en la región Chaco? 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" b="1">
                <a:solidFill>
                  <a:schemeClr val="dk1"/>
                </a:solidFill>
              </a:rPr>
              <a:t>¿Qué experiencias de formación apícola han sido muy importantes para el sector?</a:t>
            </a:r>
            <a:endParaRPr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pic>
        <p:nvPicPr>
          <p:cNvPr id="296" name="Google Shape;29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7325" y="643202"/>
            <a:ext cx="5011526" cy="36464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7" name="Google Shape;297;p39"/>
          <p:cNvCxnSpPr/>
          <p:nvPr/>
        </p:nvCxnSpPr>
        <p:spPr>
          <a:xfrm>
            <a:off x="276125" y="3314613"/>
            <a:ext cx="3716700" cy="2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39"/>
          <p:cNvCxnSpPr/>
          <p:nvPr/>
        </p:nvCxnSpPr>
        <p:spPr>
          <a:xfrm>
            <a:off x="241625" y="2585400"/>
            <a:ext cx="347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9" name="Google Shape;299;p39"/>
          <p:cNvCxnSpPr/>
          <p:nvPr/>
        </p:nvCxnSpPr>
        <p:spPr>
          <a:xfrm>
            <a:off x="546425" y="2585400"/>
            <a:ext cx="347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0" name="Google Shape;300;p39"/>
          <p:cNvCxnSpPr/>
          <p:nvPr/>
        </p:nvCxnSpPr>
        <p:spPr>
          <a:xfrm>
            <a:off x="241625" y="2944900"/>
            <a:ext cx="3785700" cy="1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1" name="Google Shape;301;p39"/>
          <p:cNvCxnSpPr/>
          <p:nvPr/>
        </p:nvCxnSpPr>
        <p:spPr>
          <a:xfrm>
            <a:off x="241625" y="3692725"/>
            <a:ext cx="3785700" cy="1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2" name="Google Shape;302;p39"/>
          <p:cNvCxnSpPr/>
          <p:nvPr/>
        </p:nvCxnSpPr>
        <p:spPr>
          <a:xfrm>
            <a:off x="207125" y="4010650"/>
            <a:ext cx="3785700" cy="1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0"/>
          <p:cNvSpPr txBox="1"/>
          <p:nvPr/>
        </p:nvSpPr>
        <p:spPr>
          <a:xfrm>
            <a:off x="287675" y="310675"/>
            <a:ext cx="7676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dk1"/>
                </a:solidFill>
              </a:rPr>
              <a:t>PASO 2.  PLENARIA. Respondamos las preguntas: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308" name="Google Shape;308;p40"/>
          <p:cNvSpPr txBox="1"/>
          <p:nvPr/>
        </p:nvSpPr>
        <p:spPr>
          <a:xfrm>
            <a:off x="452100" y="1388675"/>
            <a:ext cx="8239800" cy="24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tipo de formación necesitamos para lograr los cambios que queremos dar?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ideas de formación podemos articular entre sector apícola y universidades?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pic>
        <p:nvPicPr>
          <p:cNvPr id="309" name="Google Shape;30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9050" y="110279"/>
            <a:ext cx="831314" cy="83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890444" y="262796"/>
            <a:ext cx="3123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Equipo </a:t>
            </a:r>
            <a:r>
              <a:rPr lang="es-ES" dirty="0" err="1" smtClean="0"/>
              <a:t>sistematizadores</a:t>
            </a:r>
            <a:r>
              <a:rPr lang="es-ES" dirty="0" smtClean="0"/>
              <a:t> Bolivia</a:t>
            </a:r>
            <a:endParaRPr lang="es-BO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212514"/>
              </p:ext>
            </p:extLst>
          </p:nvPr>
        </p:nvGraphicFramePr>
        <p:xfrm>
          <a:off x="1890444" y="877763"/>
          <a:ext cx="4407614" cy="3176601"/>
        </p:xfrm>
        <a:graphic>
          <a:graphicData uri="http://schemas.openxmlformats.org/drawingml/2006/table">
            <a:tbl>
              <a:tblPr>
                <a:tableStyleId>{7976B238-BDEC-40FC-9DFE-8D9D4F6BD495}</a:tableStyleId>
              </a:tblPr>
              <a:tblGrid>
                <a:gridCol w="523983"/>
                <a:gridCol w="3883631"/>
              </a:tblGrid>
              <a:tr h="239664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Nro.</a:t>
                      </a:r>
                      <a:endParaRPr lang="es-BO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Nombres</a:t>
                      </a:r>
                      <a:r>
                        <a:rPr lang="es-E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y apellidos </a:t>
                      </a:r>
                      <a:endParaRPr lang="es-BO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239664">
                <a:tc>
                  <a:txBody>
                    <a:bodyPr/>
                    <a:lstStyle/>
                    <a:p>
                      <a:r>
                        <a:rPr lang="es-ES" b="0" dirty="0" smtClean="0"/>
                        <a:t>1</a:t>
                      </a:r>
                      <a:endParaRPr lang="es-BO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BO" sz="1600" b="0" u="none" strike="noStrike" dirty="0" err="1">
                          <a:effectLst/>
                        </a:rPr>
                        <a:t>Ines</a:t>
                      </a:r>
                      <a:r>
                        <a:rPr lang="es-BO" sz="1600" b="0" u="none" strike="noStrike" dirty="0">
                          <a:effectLst/>
                        </a:rPr>
                        <a:t> Guerrero </a:t>
                      </a:r>
                      <a:endParaRPr lang="es-B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246067">
                <a:tc>
                  <a:txBody>
                    <a:bodyPr/>
                    <a:lstStyle/>
                    <a:p>
                      <a:r>
                        <a:rPr lang="es-ES" b="0" dirty="0" smtClean="0"/>
                        <a:t>2</a:t>
                      </a:r>
                      <a:endParaRPr lang="es-BO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BO" sz="1600" b="0" u="none" strike="noStrike" dirty="0">
                          <a:effectLst/>
                        </a:rPr>
                        <a:t>Laura Salvatierra </a:t>
                      </a:r>
                      <a:endParaRPr lang="es-B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246067">
                <a:tc>
                  <a:txBody>
                    <a:bodyPr/>
                    <a:lstStyle/>
                    <a:p>
                      <a:r>
                        <a:rPr lang="es-ES" b="0" dirty="0" smtClean="0"/>
                        <a:t>3</a:t>
                      </a:r>
                      <a:endParaRPr lang="es-BO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BO" sz="1600" b="0" u="none" strike="noStrike" dirty="0">
                          <a:effectLst/>
                        </a:rPr>
                        <a:t>Miguel </a:t>
                      </a:r>
                      <a:r>
                        <a:rPr lang="es-BO" sz="1600" b="0" u="none" strike="noStrike" dirty="0" err="1">
                          <a:effectLst/>
                        </a:rPr>
                        <a:t>Angel</a:t>
                      </a:r>
                      <a:r>
                        <a:rPr lang="es-BO" sz="1600" b="0" u="none" strike="noStrike" dirty="0">
                          <a:effectLst/>
                        </a:rPr>
                        <a:t> </a:t>
                      </a:r>
                      <a:r>
                        <a:rPr lang="es-BO" sz="1600" b="0" u="none" strike="noStrike" dirty="0" err="1">
                          <a:effectLst/>
                        </a:rPr>
                        <a:t>Aripe</a:t>
                      </a:r>
                      <a:r>
                        <a:rPr lang="es-BO" sz="1600" b="0" u="none" strike="noStrike" dirty="0">
                          <a:effectLst/>
                        </a:rPr>
                        <a:t> </a:t>
                      </a:r>
                      <a:endParaRPr lang="es-B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246067">
                <a:tc>
                  <a:txBody>
                    <a:bodyPr/>
                    <a:lstStyle/>
                    <a:p>
                      <a:r>
                        <a:rPr lang="es-ES" b="0" dirty="0" smtClean="0"/>
                        <a:t>4</a:t>
                      </a:r>
                      <a:endParaRPr lang="es-BO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BO" sz="1600" b="0" u="none" strike="noStrike" dirty="0" smtClean="0">
                          <a:effectLst/>
                        </a:rPr>
                        <a:t>Eduardo Caballero </a:t>
                      </a:r>
                      <a:r>
                        <a:rPr lang="es-BO" sz="1600" b="0" u="none" strike="noStrike" dirty="0" err="1" smtClean="0">
                          <a:effectLst/>
                        </a:rPr>
                        <a:t>Guzman</a:t>
                      </a:r>
                      <a:endParaRPr lang="es-B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239664">
                <a:tc>
                  <a:txBody>
                    <a:bodyPr/>
                    <a:lstStyle/>
                    <a:p>
                      <a:r>
                        <a:rPr lang="es-BO" b="0" dirty="0" smtClean="0"/>
                        <a:t>5</a:t>
                      </a:r>
                      <a:endParaRPr lang="es-BO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BO" sz="1600" b="0" u="none" strike="noStrike" dirty="0" smtClean="0">
                          <a:effectLst/>
                        </a:rPr>
                        <a:t>Petrona </a:t>
                      </a:r>
                      <a:r>
                        <a:rPr lang="es-BO" sz="1600" b="0" u="none" strike="noStrike" dirty="0" err="1" smtClean="0">
                          <a:effectLst/>
                        </a:rPr>
                        <a:t>Grilvia</a:t>
                      </a:r>
                      <a:r>
                        <a:rPr lang="es-BO" sz="1600" b="0" u="none" strike="noStrike" dirty="0" smtClean="0">
                          <a:effectLst/>
                        </a:rPr>
                        <a:t> Rivero </a:t>
                      </a:r>
                      <a:r>
                        <a:rPr lang="es-BO" sz="1600" b="0" u="none" strike="noStrike" dirty="0" err="1" smtClean="0">
                          <a:effectLst/>
                        </a:rPr>
                        <a:t>Chuguay</a:t>
                      </a:r>
                      <a:endParaRPr lang="es-B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239664">
                <a:tc>
                  <a:txBody>
                    <a:bodyPr/>
                    <a:lstStyle/>
                    <a:p>
                      <a:r>
                        <a:rPr lang="es-BO" b="0" dirty="0" smtClean="0"/>
                        <a:t>6</a:t>
                      </a:r>
                      <a:endParaRPr lang="es-BO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BO" sz="1600" b="0" u="none" strike="noStrike" dirty="0" err="1" smtClean="0">
                          <a:effectLst/>
                        </a:rPr>
                        <a:t>Guisela</a:t>
                      </a:r>
                      <a:r>
                        <a:rPr lang="es-BO" sz="1600" b="0" u="none" strike="noStrike" dirty="0" smtClean="0">
                          <a:effectLst/>
                        </a:rPr>
                        <a:t> Vanesa </a:t>
                      </a:r>
                      <a:r>
                        <a:rPr lang="es-BO" sz="1600" b="0" u="none" strike="noStrike" dirty="0" err="1" smtClean="0">
                          <a:effectLst/>
                        </a:rPr>
                        <a:t>Gutierrez</a:t>
                      </a:r>
                      <a:r>
                        <a:rPr lang="es-BO" sz="1600" b="0" u="none" strike="noStrike" dirty="0" smtClean="0">
                          <a:effectLst/>
                        </a:rPr>
                        <a:t> Segundo</a:t>
                      </a:r>
                      <a:endParaRPr lang="es-B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240941">
                <a:tc>
                  <a:txBody>
                    <a:bodyPr/>
                    <a:lstStyle/>
                    <a:p>
                      <a:r>
                        <a:rPr lang="es-ES" b="0" dirty="0" smtClean="0"/>
                        <a:t>7</a:t>
                      </a:r>
                      <a:endParaRPr lang="es-BO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BO" sz="1600" b="0" u="none" strike="noStrike" dirty="0" smtClean="0">
                          <a:effectLst/>
                        </a:rPr>
                        <a:t>Alberto </a:t>
                      </a:r>
                      <a:r>
                        <a:rPr lang="es-BO" sz="1600" b="0" u="none" strike="noStrike" dirty="0" err="1" smtClean="0">
                          <a:effectLst/>
                        </a:rPr>
                        <a:t>Cuitira</a:t>
                      </a:r>
                      <a:endParaRPr lang="es-B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239664">
                <a:tc>
                  <a:txBody>
                    <a:bodyPr/>
                    <a:lstStyle/>
                    <a:p>
                      <a:r>
                        <a:rPr lang="es-ES" b="0" dirty="0" smtClean="0"/>
                        <a:t>8</a:t>
                      </a:r>
                      <a:endParaRPr lang="es-BO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BO" sz="1600" b="0" u="none" strike="noStrike" dirty="0">
                          <a:effectLst/>
                        </a:rPr>
                        <a:t>Feliciano Solano Toledo</a:t>
                      </a:r>
                      <a:endParaRPr lang="es-B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239664">
                <a:tc>
                  <a:txBody>
                    <a:bodyPr/>
                    <a:lstStyle/>
                    <a:p>
                      <a:r>
                        <a:rPr lang="es-ES" b="0" dirty="0" smtClean="0"/>
                        <a:t>9</a:t>
                      </a:r>
                      <a:endParaRPr lang="es-BO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BO" sz="1600" b="0" u="none" strike="noStrike" dirty="0">
                          <a:effectLst/>
                        </a:rPr>
                        <a:t>René Loayza Campos</a:t>
                      </a:r>
                      <a:endParaRPr lang="es-B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239664">
                <a:tc>
                  <a:txBody>
                    <a:bodyPr/>
                    <a:lstStyle/>
                    <a:p>
                      <a:r>
                        <a:rPr lang="es-ES" b="0" dirty="0" smtClean="0"/>
                        <a:t>10</a:t>
                      </a:r>
                      <a:endParaRPr lang="es-BO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BO" sz="1600" b="0" u="none" strike="noStrike" dirty="0" smtClean="0">
                          <a:effectLst/>
                        </a:rPr>
                        <a:t>Elia </a:t>
                      </a:r>
                      <a:r>
                        <a:rPr lang="es-BO" sz="1600" b="0" u="none" strike="noStrike" dirty="0" err="1" smtClean="0">
                          <a:effectLst/>
                        </a:rPr>
                        <a:t>Chavez</a:t>
                      </a:r>
                      <a:r>
                        <a:rPr lang="es-BO" sz="1600" b="0" u="none" strike="noStrike" dirty="0" smtClean="0">
                          <a:effectLst/>
                        </a:rPr>
                        <a:t> Romero</a:t>
                      </a:r>
                      <a:endParaRPr lang="es-B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239664">
                <a:tc>
                  <a:txBody>
                    <a:bodyPr/>
                    <a:lstStyle/>
                    <a:p>
                      <a:r>
                        <a:rPr lang="es-ES" b="0" dirty="0" smtClean="0"/>
                        <a:t>11</a:t>
                      </a:r>
                      <a:endParaRPr lang="es-BO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BO" sz="1600" b="0" u="none" strike="noStrike" dirty="0" smtClean="0">
                          <a:effectLst/>
                        </a:rPr>
                        <a:t>Corina </a:t>
                      </a:r>
                      <a:r>
                        <a:rPr lang="es-BO" sz="1600" b="0" u="none" strike="noStrike" dirty="0" err="1" smtClean="0">
                          <a:effectLst/>
                        </a:rPr>
                        <a:t>Limachi</a:t>
                      </a:r>
                      <a:endParaRPr lang="es-B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239664">
                <a:tc>
                  <a:txBody>
                    <a:bodyPr/>
                    <a:lstStyle/>
                    <a:p>
                      <a:r>
                        <a:rPr lang="es-ES" b="0" dirty="0" smtClean="0"/>
                        <a:t>12</a:t>
                      </a:r>
                      <a:endParaRPr lang="es-BO" b="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BO" sz="1600" b="0" u="none" strike="noStrike" dirty="0" smtClean="0">
                          <a:effectLst/>
                        </a:rPr>
                        <a:t>Clelia Palacios</a:t>
                      </a:r>
                      <a:endParaRPr lang="es-BO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8266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l="8055" r="7946"/>
          <a:stretch/>
        </p:blipFill>
        <p:spPr>
          <a:xfrm>
            <a:off x="4571988" y="1666178"/>
            <a:ext cx="4417626" cy="2958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4572000" y="4544125"/>
            <a:ext cx="435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https://www.youtube.com/watch?v=euHd4Iiu3ic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4">
            <a:alphaModFix/>
          </a:blip>
          <a:srcRect l="60132" b="61303"/>
          <a:stretch/>
        </p:blipFill>
        <p:spPr>
          <a:xfrm>
            <a:off x="164050" y="1946100"/>
            <a:ext cx="4117501" cy="207787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4752750" y="1060150"/>
            <a:ext cx="398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s" b="1">
                <a:solidFill>
                  <a:schemeClr val="dk1"/>
                </a:solidFill>
              </a:rPr>
              <a:t>Búsqueda miel en el monte chaqueño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443050" y="1207200"/>
            <a:ext cx="3559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V</a:t>
            </a:r>
            <a:r>
              <a:rPr lang="es" sz="1100" b="1"/>
              <a:t>OCACIONES Y POTENCIALIDADES PRODUCTIVAS DE CHUQUISACA. MUNICIPIO DE MACHARETÍ (2012- 2013) </a:t>
            </a:r>
            <a:endParaRPr sz="1100" b="1"/>
          </a:p>
        </p:txBody>
      </p:sp>
      <p:sp>
        <p:nvSpPr>
          <p:cNvPr id="73" name="Google Shape;73;p15"/>
          <p:cNvSpPr txBox="1"/>
          <p:nvPr/>
        </p:nvSpPr>
        <p:spPr>
          <a:xfrm>
            <a:off x="334925" y="209700"/>
            <a:ext cx="8654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PASO 1.  REFLEXIONEMOS: </a:t>
            </a:r>
            <a:r>
              <a:rPr lang="es" b="1">
                <a:solidFill>
                  <a:schemeClr val="dk1"/>
                </a:solidFill>
              </a:rPr>
              <a:t>¿Cuál era el contexto de la zona hace 10 años?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chemeClr val="dk1"/>
                </a:solidFill>
              </a:rPr>
              <a:t>         ¿Qué dicen los datos? ¿Qué experiencias conocemos?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74" name="Google Shape;74;p15"/>
          <p:cNvSpPr txBox="1"/>
          <p:nvPr/>
        </p:nvSpPr>
        <p:spPr>
          <a:xfrm>
            <a:off x="164050" y="4110400"/>
            <a:ext cx="41175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/>
              <a:t>10) Fuente: MDRyT, Ministerio de Desarrollo Rural y Tierras – Datos de producción del Observatorio Agroambiental en base a la gestión 2013, elaboración DAPRO</a:t>
            </a:r>
            <a:endParaRPr sz="900"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3525" y="155788"/>
            <a:ext cx="939124" cy="93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8350" y="149274"/>
            <a:ext cx="865650" cy="86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4250" y="1057550"/>
            <a:ext cx="3019750" cy="271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4328" y="1912450"/>
            <a:ext cx="2632700" cy="224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8975" y="1656300"/>
            <a:ext cx="2388125" cy="207234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>
            <a:spLocks noGrp="1"/>
          </p:cNvSpPr>
          <p:nvPr>
            <p:ph type="ctrTitle"/>
          </p:nvPr>
        </p:nvSpPr>
        <p:spPr>
          <a:xfrm>
            <a:off x="143400" y="499550"/>
            <a:ext cx="8520600" cy="5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80" b="1"/>
              <a:t>PASO 3. RECORDEMOS. Para construir la línea de tiempo de la Apicultura en la región Chaco pueden recurrir a fotos, documentos, audios, videos</a:t>
            </a:r>
            <a:endParaRPr sz="158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ctrTitle"/>
          </p:nvPr>
        </p:nvSpPr>
        <p:spPr>
          <a:xfrm>
            <a:off x="292200" y="499550"/>
            <a:ext cx="8223000" cy="5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80" b="1"/>
              <a:t>PASO 2. DIBUJEMOS una línea de tiempo de la Apicultura en la región Chaco</a:t>
            </a:r>
            <a:endParaRPr sz="2580" b="1"/>
          </a:p>
        </p:txBody>
      </p:sp>
      <p:sp>
        <p:nvSpPr>
          <p:cNvPr id="90" name="Google Shape;90;p17"/>
          <p:cNvSpPr/>
          <p:nvPr/>
        </p:nvSpPr>
        <p:spPr>
          <a:xfrm>
            <a:off x="622525" y="1196250"/>
            <a:ext cx="1403700" cy="1013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Pasado </a:t>
            </a:r>
            <a:endParaRPr/>
          </a:p>
        </p:txBody>
      </p:sp>
      <p:sp>
        <p:nvSpPr>
          <p:cNvPr id="91" name="Google Shape;91;p17"/>
          <p:cNvSpPr/>
          <p:nvPr/>
        </p:nvSpPr>
        <p:spPr>
          <a:xfrm>
            <a:off x="6907950" y="1178647"/>
            <a:ext cx="1403700" cy="1013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Transición Ecosocial </a:t>
            </a:r>
            <a:endParaRPr/>
          </a:p>
        </p:txBody>
      </p:sp>
      <p:cxnSp>
        <p:nvCxnSpPr>
          <p:cNvPr id="92" name="Google Shape;92;p17"/>
          <p:cNvCxnSpPr/>
          <p:nvPr/>
        </p:nvCxnSpPr>
        <p:spPr>
          <a:xfrm>
            <a:off x="370650" y="2461550"/>
            <a:ext cx="8066100" cy="34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" name="Google Shape;93;p17"/>
          <p:cNvSpPr/>
          <p:nvPr/>
        </p:nvSpPr>
        <p:spPr>
          <a:xfrm>
            <a:off x="356375" y="2915075"/>
            <a:ext cx="2773200" cy="106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¿Cuál era el contexto de la apicultura hace 10 años?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¿Qué dicen los datos? </a:t>
            </a:r>
            <a:endParaRPr/>
          </a:p>
        </p:txBody>
      </p:sp>
      <p:sp>
        <p:nvSpPr>
          <p:cNvPr id="94" name="Google Shape;94;p17"/>
          <p:cNvSpPr/>
          <p:nvPr/>
        </p:nvSpPr>
        <p:spPr>
          <a:xfrm>
            <a:off x="6700625" y="2927075"/>
            <a:ext cx="2059800" cy="1761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¿Cuál es el contexto actual de la apicultura?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¿Qué dicen los datos?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¿Hace dónde están yendo?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5525" y="137774"/>
            <a:ext cx="865650" cy="8656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356375" y="3638375"/>
            <a:ext cx="15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7"/>
          <p:cNvSpPr/>
          <p:nvPr/>
        </p:nvSpPr>
        <p:spPr>
          <a:xfrm>
            <a:off x="2190000" y="1178650"/>
            <a:ext cx="4427400" cy="782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¿Qué cambios hemos ido dando?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Señalen: Años y fechas, palabras claves, Íconos, logros y crisis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</a:t>
            </a:r>
            <a:endParaRPr/>
          </a:p>
        </p:txBody>
      </p:sp>
      <p:sp>
        <p:nvSpPr>
          <p:cNvPr id="98" name="Google Shape;98;p17"/>
          <p:cNvSpPr txBox="1"/>
          <p:nvPr/>
        </p:nvSpPr>
        <p:spPr>
          <a:xfrm>
            <a:off x="3533700" y="2765850"/>
            <a:ext cx="5706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9" name="Google Shape;99;p17"/>
          <p:cNvCxnSpPr>
            <a:stCxn id="90" idx="2"/>
          </p:cNvCxnSpPr>
          <p:nvPr/>
        </p:nvCxnSpPr>
        <p:spPr>
          <a:xfrm flipH="1">
            <a:off x="1312975" y="2209350"/>
            <a:ext cx="11400" cy="72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17"/>
          <p:cNvCxnSpPr/>
          <p:nvPr/>
        </p:nvCxnSpPr>
        <p:spPr>
          <a:xfrm>
            <a:off x="7736225" y="2116400"/>
            <a:ext cx="20400" cy="81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subTitle" idx="1"/>
          </p:nvPr>
        </p:nvSpPr>
        <p:spPr>
          <a:xfrm>
            <a:off x="436775" y="863000"/>
            <a:ext cx="7826100" cy="27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" sz="18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¿Reconocemos que el territorio ha cambiado en los últimos años? 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" sz="18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¿Cómo influye la apicultura en la transformación del territorio?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" sz="18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¿Cómo nos damos de esos cambios? ¿Qué vemos?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" sz="18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¿Qué factores nos impiden profundizar los cambios o la transición ecosocial?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" sz="18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¿Qué factores nos han ayudado, como  sector apícola, a producir cambios? 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858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" sz="18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¿A dónde queremos llegar como sector apícola? ¿A dónde queremos transitar? </a:t>
            </a:r>
            <a:endParaRPr sz="1800">
              <a:highlight>
                <a:srgbClr val="FFFFFF"/>
              </a:highlight>
            </a:endParaRPr>
          </a:p>
        </p:txBody>
      </p:sp>
      <p:sp>
        <p:nvSpPr>
          <p:cNvPr id="106" name="Google Shape;106;p18"/>
          <p:cNvSpPr txBox="1">
            <a:spLocks noGrp="1"/>
          </p:cNvSpPr>
          <p:nvPr>
            <p:ph type="ctrTitle"/>
          </p:nvPr>
        </p:nvSpPr>
        <p:spPr>
          <a:xfrm>
            <a:off x="212425" y="210850"/>
            <a:ext cx="8520600" cy="5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80" b="1"/>
              <a:t>PASO 4. PLENARIA. </a:t>
            </a:r>
            <a:endParaRPr sz="158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80" b="1"/>
              <a:t>Presenten su línea de tiempo y respondan las siguientes preguntas</a:t>
            </a:r>
            <a:endParaRPr sz="2680" b="1"/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7375" y="160774"/>
            <a:ext cx="865650" cy="86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/>
        </p:nvSpPr>
        <p:spPr>
          <a:xfrm>
            <a:off x="1531525" y="2063850"/>
            <a:ext cx="6627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/>
              <a:t>2. ECONOMÍA Y COMERCIALIZACIÓN </a:t>
            </a:r>
            <a:endParaRPr sz="2100" b="1"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850" y="1967575"/>
            <a:ext cx="2343619" cy="2266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/>
        </p:nvSpPr>
        <p:spPr>
          <a:xfrm>
            <a:off x="334925" y="209700"/>
            <a:ext cx="8654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PASO 1.  REFLEXIONEMOS: </a:t>
            </a:r>
            <a:r>
              <a:rPr lang="es" b="1">
                <a:solidFill>
                  <a:schemeClr val="dk1"/>
                </a:solidFill>
              </a:rPr>
              <a:t>¿Qué cambios económicos se han producido en los últimos 10 años en zona?  ¿Cuál es el aporte económico de la apicultura a la zona en la actualidad?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3">
            <a:alphaModFix/>
          </a:blip>
          <a:srcRect l="60132" b="61303"/>
          <a:stretch/>
        </p:blipFill>
        <p:spPr>
          <a:xfrm>
            <a:off x="1924575" y="1643200"/>
            <a:ext cx="5482706" cy="27667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 txBox="1"/>
          <p:nvPr/>
        </p:nvSpPr>
        <p:spPr>
          <a:xfrm>
            <a:off x="2071650" y="996350"/>
            <a:ext cx="5000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V</a:t>
            </a:r>
            <a:r>
              <a:rPr lang="es" sz="1100" b="1"/>
              <a:t>OCACIONES Y POTENCIALIDADES PRODUCTIVAS DE CHUQUISACA. MUNICIPIO DE MACHARETÍ (2012- 2013) </a:t>
            </a:r>
            <a:endParaRPr sz="1100" b="1"/>
          </a:p>
        </p:txBody>
      </p:sp>
      <p:sp>
        <p:nvSpPr>
          <p:cNvPr id="121" name="Google Shape;121;p20"/>
          <p:cNvSpPr txBox="1"/>
          <p:nvPr/>
        </p:nvSpPr>
        <p:spPr>
          <a:xfrm>
            <a:off x="2285500" y="4487450"/>
            <a:ext cx="38445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/>
              <a:t>10) Fuente: MDRyT, Ministerio de Desarrollo Rural y Tierras – Datos de producción del Observatorio Agroambiental en base a la gestión 2013, elaboración DAPRO</a:t>
            </a:r>
            <a:endParaRPr sz="9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/>
        </p:nvSpPr>
        <p:spPr>
          <a:xfrm>
            <a:off x="334925" y="209700"/>
            <a:ext cx="8654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PASO 1.  REFLEXIONEMOS: </a:t>
            </a:r>
            <a:r>
              <a:rPr lang="es" b="1">
                <a:solidFill>
                  <a:schemeClr val="dk1"/>
                </a:solidFill>
              </a:rPr>
              <a:t>¿Cuál es la estructura de nuestros ingresos?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¿Y qué implicaciones tiene esa estructura? ¿Qué pueden decir de estos datos? </a:t>
            </a:r>
            <a:endParaRPr b="1"/>
          </a:p>
        </p:txBody>
      </p:sp>
      <p:graphicFrame>
        <p:nvGraphicFramePr>
          <p:cNvPr id="127" name="Google Shape;127;p21"/>
          <p:cNvGraphicFramePr/>
          <p:nvPr/>
        </p:nvGraphicFramePr>
        <p:xfrm>
          <a:off x="283000" y="18330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{7976B238-BDEC-40FC-9DFE-8D9D4F6BD495}</a:tableStyleId>
              </a:tblPr>
              <a:tblGrid>
                <a:gridCol w="382350"/>
                <a:gridCol w="1301825"/>
                <a:gridCol w="919475"/>
                <a:gridCol w="974075"/>
                <a:gridCol w="728275"/>
                <a:gridCol w="764700"/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N°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Mercado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Número de baldes de 26 Kilos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Producción de miel en Kg.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Precio Unit. En Bs. Kg.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Precio Total Bs.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EBA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151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3.926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29,44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115.581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INTERMEDIARIOS Y CONSUMIDORES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74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1.924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 sz="1100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57.720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Totales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225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5.850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173.301</a:t>
                      </a:r>
                      <a:endParaRPr sz="1100" b="1"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28" name="Google Shape;128;p21"/>
          <p:cNvSpPr txBox="1"/>
          <p:nvPr/>
        </p:nvSpPr>
        <p:spPr>
          <a:xfrm>
            <a:off x="334925" y="1026075"/>
            <a:ext cx="47073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 i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Tabla 1: Volumen de producción y venta de miel de la AAPIMMACH</a:t>
            </a:r>
            <a:endParaRPr sz="1100" b="1" i="1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 i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(enero a junio de 2020)</a:t>
            </a:r>
            <a:endParaRPr/>
          </a:p>
        </p:txBody>
      </p:sp>
      <p:sp>
        <p:nvSpPr>
          <p:cNvPr id="129" name="Google Shape;129;p21"/>
          <p:cNvSpPr txBox="1"/>
          <p:nvPr/>
        </p:nvSpPr>
        <p:spPr>
          <a:xfrm>
            <a:off x="283000" y="4038300"/>
            <a:ext cx="5517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Fuente: Alberto Cuitira y Agustín Quispe, sobre la información de la AAPIMMACH y EBA (enero-junio 2020)</a:t>
            </a:r>
            <a:endParaRPr sz="11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275" y="1384925"/>
            <a:ext cx="3559624" cy="213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1435</Words>
  <Application>Microsoft Office PowerPoint</Application>
  <PresentationFormat>Presentación en pantalla (16:9)</PresentationFormat>
  <Paragraphs>273</Paragraphs>
  <Slides>29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Simple Light</vt:lpstr>
      <vt:lpstr>GRUPO FOCAL</vt:lpstr>
      <vt:lpstr>Presentación de PowerPoint</vt:lpstr>
      <vt:lpstr>Presentación de PowerPoint</vt:lpstr>
      <vt:lpstr>PASO 3. RECORDEMOS. Para construir la línea de tiempo de la Apicultura en la región Chaco pueden recurrir a fotos, documentos, audios, videos</vt:lpstr>
      <vt:lpstr>PASO 2. DIBUJEMOS una línea de tiempo de la Apicultura en la región Chaco</vt:lpstr>
      <vt:lpstr>PASO 4. PLENARIA.  Presenten su línea de tiempo y respondan las siguientes preguntas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PASO 1.  REFLEXIONEMOS: ¿Qué dicen estas imágenes? </vt:lpstr>
      <vt:lpstr>PASO 2. PLENARIA. Respondamos las preguntas:</vt:lpstr>
      <vt:lpstr>Presentación de PowerPoint</vt:lpstr>
      <vt:lpstr>Presentación de PowerPoint</vt:lpstr>
      <vt:lpstr>PASO 1.  REFLEXIONEMOS:   ¿Qué dicen estas imágenes?  ¿Cómo la actividad sísmica afecta a la actividad apícola?  ¿Qué hemos hecho los y las apicultoras para contrarrestar esto? </vt:lpstr>
      <vt:lpstr>PASO 2. PLENARIA. Respondamos las preguntas: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GRUPO FOCAL</dc:title>
  <cp:lastModifiedBy>ALBERTO CUITIRA</cp:lastModifiedBy>
  <cp:revision>2</cp:revision>
  <dcterms:modified xsi:type="dcterms:W3CDTF">2023-09-05T23:41:42Z</dcterms:modified>
</cp:coreProperties>
</file>