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1" r:id="rId5"/>
    <p:sldId id="268" r:id="rId6"/>
    <p:sldId id="265" r:id="rId7"/>
    <p:sldId id="264" r:id="rId8"/>
    <p:sldId id="266" r:id="rId9"/>
    <p:sldId id="267" r:id="rId10"/>
    <p:sldId id="262" r:id="rId11"/>
    <p:sldId id="263" r:id="rId12"/>
  </p:sldIdLst>
  <p:sldSz cx="12192000" cy="6858000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4"/>
  </p:normalViewPr>
  <p:slideViewPr>
    <p:cSldViewPr snapToGrid="0" snapToObjects="1">
      <p:cViewPr>
        <p:scale>
          <a:sx n="120" d="100"/>
          <a:sy n="120" d="100"/>
        </p:scale>
        <p:origin x="1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FE167-F0C6-D047-B09E-DFE999978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F0B9D8-78FA-7048-91E0-2245CF7D8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A966B1-ECE3-1E4D-AE6B-FF3B72E5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9B2F7E-BDED-FA44-96A7-DF921832D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928A25-6633-804B-AB53-41524DE08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437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54362E-BF36-F94A-B066-108B86DD2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CFD8F9-2D69-D145-996E-5AA6F3386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D2FB07-F8B8-5A4B-A0DB-DFF546BA6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14481F-2B7D-6A49-83F7-33D7628DF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9A3EAE-0C0F-4742-A6D6-69351BF1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895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88F01F-1BD3-1E4C-955C-E832C27AA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747391-85E5-9744-BE4C-CF213817B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A09E51-CC5C-0D4F-9236-33D2B4A9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B24E40-FD43-D845-95AB-FA1AD43D0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475E16-C7B2-F143-98AB-1D13B6F5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697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A999B-4840-9649-BC8E-2C2D4A490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CDC4CD-B8BB-D64E-AD1F-5ED01D14D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EACAC8-1C90-BA46-8640-E3DAE974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E60F90-BD7A-0840-8A83-C67EC0868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673FF1-0C87-0344-8BA7-93608E8B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6828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A44A7-7811-5742-A2DE-041D35365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DCF658-5BFE-334F-A316-404F2FDAA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6B5733-4FDF-964E-9281-35F76551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65FC14-2340-BB4E-A646-B21615009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E1D914-F1FA-AF4E-8D63-34D037A1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881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F4775-5CAF-7442-85BB-C781E1CF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D5148A-EFA1-F745-81A7-42048CEEFC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418F19-D5B0-8843-A83A-4E45F560E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B882DF-9A3A-AE4C-AB04-28943DB7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BADFBC-F4B9-DE41-9313-6BFE99C2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794063-B5AF-824C-A75F-CD60BA4C9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512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51D18-33AA-BC4A-BC16-A4947166E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B8A985-C5AA-AD41-B15C-C55479AE7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71C4A8-E006-F84F-91D0-1B368B5F1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D32B0B-3597-D94D-9B3C-0C744BB29A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9C2195-F1C3-F94D-89DD-C80EB0586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655249-0B54-A34E-AC04-0C2A5944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68F026-4CF9-9B46-A5FB-133AFCF07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0749DE-EDD7-8344-8EBB-F51AC8459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108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A1C75-EBF4-B34A-9FBD-F45D51AEC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8001B38-06AD-B040-9CEC-4F6E4676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F205F2-FE94-BA4A-90D2-65F17C8F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47E5A85-D9B5-6848-9B04-80ECC0A6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08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EF6687-3070-5B43-B2D5-45ECDC0F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064B8F-1298-024D-9BFE-EDD3D2AF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395D2F-EDC6-6243-B153-F7BA815B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204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ADCF8-3A25-614D-86F3-CDE0F800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77853A-B232-5E4A-BE00-C86AD2793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7F69AA-296B-7C4C-951B-9EEF81A3F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ACA7C0-788C-0749-BE95-93E1D343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EBDC50-FEAE-F44E-9236-47A70B7B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E8A817-3A6B-2340-A0D0-F9A2BFC8D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861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BBB4D-478B-5F42-AD56-6581D577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20C10B-A59B-F34F-B667-B79FA000E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769B8B-0226-3048-831F-941BA24F1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D3D230-E2EF-DD48-822B-6CA2685E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C9B6C9-6941-3044-B6EA-CCC0B220D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9CFDAC-3AF1-C848-B779-97A8475E7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652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C594E3F-47C8-294C-A473-14AC3A20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97D725-A51F-6F45-945C-9210B95B1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21E6FD-1817-4A4E-8393-7FCF83C172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1B93B-ECDF-FF42-BDBC-292FF08CBB39}" type="datetimeFigureOut">
              <a:rPr lang="es-ES_tradnl" smtClean="0"/>
              <a:t>30/8/23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7F0CCF-9B80-1047-ADD1-6D56F3CE02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E7F95A-A120-0140-9FB8-61BB47A38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A182B-5372-B94D-8E2A-923E276915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754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estionpro.com/blog/es/focus-group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7935C-49C7-C94A-BAEF-CB9EBBECB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7544"/>
            <a:ext cx="9144000" cy="2387600"/>
          </a:xfrm>
          <a:solidFill>
            <a:schemeClr val="accent1"/>
          </a:solidFill>
        </p:spPr>
        <p:txBody>
          <a:bodyPr/>
          <a:lstStyle/>
          <a:p>
            <a:r>
              <a:rPr lang="es-ES_tradnl" b="1" dirty="0">
                <a:solidFill>
                  <a:schemeClr val="bg1"/>
                </a:solidFill>
              </a:rPr>
              <a:t>Grupo focal </a:t>
            </a:r>
            <a:br>
              <a:rPr lang="es-ES_tradnl" dirty="0"/>
            </a:br>
            <a:endParaRPr lang="es-ES_tradn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960E7F2-2713-2F47-8A72-A46C151F73FD}"/>
              </a:ext>
            </a:extLst>
          </p:cNvPr>
          <p:cNvSpPr txBox="1"/>
          <p:nvPr/>
        </p:nvSpPr>
        <p:spPr>
          <a:xfrm>
            <a:off x="1724112" y="4012292"/>
            <a:ext cx="91150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600" dirty="0"/>
              <a:t>Sistematización sobre la apicultura en las transiciones ecosociales </a:t>
            </a:r>
          </a:p>
        </p:txBody>
      </p:sp>
    </p:spTree>
    <p:extLst>
      <p:ext uri="{BB962C8B-B14F-4D97-AF65-F5344CB8AC3E}">
        <p14:creationId xmlns:p14="http://schemas.microsoft.com/office/powerpoint/2010/main" val="1853713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ipos de datos y análisis en Grupos Focales Fuente: elaboración propia... |  Download Scientific Diagram">
            <a:extLst>
              <a:ext uri="{FF2B5EF4-FFF2-40B4-BE49-F238E27FC236}">
                <a16:creationId xmlns:a16="http://schemas.microsoft.com/office/drawing/2014/main" id="{695103A2-999C-6A45-8E5C-55AB83C62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4" y="261678"/>
            <a:ext cx="10529452" cy="592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4F00B1C-63A0-F845-9407-F74F312F7764}"/>
              </a:ext>
            </a:extLst>
          </p:cNvPr>
          <p:cNvSpPr txBox="1"/>
          <p:nvPr/>
        </p:nvSpPr>
        <p:spPr>
          <a:xfrm>
            <a:off x="644770" y="6182946"/>
            <a:ext cx="3505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Fuente: https://</a:t>
            </a:r>
            <a:r>
              <a:rPr lang="es-ES_tradnl" dirty="0" err="1"/>
              <a:t>acortar.link</a:t>
            </a:r>
            <a:r>
              <a:rPr lang="es-ES_tradnl" dirty="0"/>
              <a:t>/cdBBp8</a:t>
            </a:r>
          </a:p>
        </p:txBody>
      </p:sp>
    </p:spTree>
    <p:extLst>
      <p:ext uri="{BB962C8B-B14F-4D97-AF65-F5344CB8AC3E}">
        <p14:creationId xmlns:p14="http://schemas.microsoft.com/office/powerpoint/2010/main" val="2237543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9F2672E4-1ED7-BD40-B746-A152BE2C0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467" y="252994"/>
            <a:ext cx="10515600" cy="1325563"/>
          </a:xfrm>
          <a:solidFill>
            <a:schemeClr val="accent1"/>
          </a:solidFill>
        </p:spPr>
        <p:txBody>
          <a:bodyPr/>
          <a:lstStyle/>
          <a:p>
            <a:r>
              <a:rPr lang="es-ES_tradnl" b="1" dirty="0">
                <a:solidFill>
                  <a:schemeClr val="bg1"/>
                </a:solidFill>
              </a:rPr>
              <a:t>Consejos Grupo focal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9AD8A87-6B11-4146-BEE3-AE8B98CDE334}"/>
              </a:ext>
            </a:extLst>
          </p:cNvPr>
          <p:cNvSpPr txBox="1"/>
          <p:nvPr/>
        </p:nvSpPr>
        <p:spPr>
          <a:xfrm>
            <a:off x="1562986" y="2402957"/>
            <a:ext cx="8995144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300" dirty="0"/>
              <a:t>El objetivo debe estar claro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300" dirty="0"/>
              <a:t>Se debe pedir permiso para grabar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300" dirty="0"/>
              <a:t>Contar con las preguntas a la mano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300" dirty="0"/>
              <a:t>Proponer dispositivos o detonantes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300" dirty="0"/>
              <a:t>Establecer roles (memoria escrita, grabación, elegir moderadora o moderador)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300" dirty="0"/>
              <a:t>Generar clima </a:t>
            </a:r>
            <a:r>
              <a:rPr lang="es-ES_tradnl" sz="2300"/>
              <a:t>de confianza </a:t>
            </a:r>
            <a:endParaRPr lang="es-ES_tradnl" sz="23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897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58562-563B-A443-8685-C59FB9FECAA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ES_tradnl" b="1" dirty="0">
                <a:solidFill>
                  <a:schemeClr val="bg1"/>
                </a:solidFill>
              </a:rPr>
              <a:t>¿Qué es un grupo focal?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819E6F-E051-0D4E-9043-656314B47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BO" b="0" dirty="0">
              <a:effectLst/>
            </a:endParaRPr>
          </a:p>
          <a:p>
            <a:r>
              <a:rPr lang="es-BO" b="0" dirty="0">
                <a:effectLst/>
              </a:rPr>
              <a:t>El grupo focal o </a:t>
            </a:r>
            <a:r>
              <a:rPr lang="es-BO" b="0" dirty="0">
                <a:effectLst/>
                <a:hlinkClick r:id="rId2"/>
              </a:rPr>
              <a:t>focus group</a:t>
            </a:r>
            <a:r>
              <a:rPr lang="es-BO" b="0" dirty="0">
                <a:effectLst/>
              </a:rPr>
              <a:t> es una técnica de investigación utilizada para recopilar datos a través de la </a:t>
            </a:r>
            <a:r>
              <a:rPr lang="es-BO" b="0" dirty="0">
                <a:effectLst/>
                <a:highlight>
                  <a:srgbClr val="FFFF00"/>
                </a:highlight>
              </a:rPr>
              <a:t>interacción grupal. </a:t>
            </a:r>
            <a:endParaRPr lang="es-BO" dirty="0">
              <a:highlight>
                <a:srgbClr val="FFFF00"/>
              </a:highlight>
            </a:endParaRPr>
          </a:p>
          <a:p>
            <a:r>
              <a:rPr lang="es-BO" b="0" dirty="0">
                <a:effectLst/>
              </a:rPr>
              <a:t>El grupo está compuesto por un pequeño número de personas </a:t>
            </a:r>
            <a:r>
              <a:rPr lang="es-BO" b="0" dirty="0">
                <a:effectLst/>
                <a:highlight>
                  <a:srgbClr val="FFFF00"/>
                </a:highlight>
              </a:rPr>
              <a:t>cuidadosamente seleccionadas </a:t>
            </a:r>
            <a:r>
              <a:rPr lang="es-BO" b="0" dirty="0">
                <a:effectLst/>
              </a:rPr>
              <a:t>en función de un conjunto de criterios predeterminados, como ubicación, edad, nivel socioeconómico, raza, etc, para discutir un tema determinado. </a:t>
            </a:r>
          </a:p>
          <a:p>
            <a:r>
              <a:rPr lang="es-BO" b="0" dirty="0">
                <a:effectLst/>
              </a:rPr>
              <a:t>En la investigación de mercados se utilizan los grupos focales para identificar y explorar cómo piensan y se comporta el público objetivo, y obtener más información del por qué, qué y cómo. </a:t>
            </a:r>
          </a:p>
          <a:p>
            <a:pPr marL="0" indent="0">
              <a:buNone/>
            </a:pPr>
            <a:endParaRPr lang="es-BO" sz="1400" dirty="0"/>
          </a:p>
          <a:p>
            <a:pPr marL="0" indent="0">
              <a:buNone/>
            </a:pPr>
            <a:r>
              <a:rPr lang="es-ES_tradnl" sz="2000" dirty="0"/>
              <a:t>Fuente: https://</a:t>
            </a:r>
            <a:r>
              <a:rPr lang="es-ES_tradnl" sz="2000" dirty="0" err="1"/>
              <a:t>www.questionpro.com</a:t>
            </a:r>
            <a:r>
              <a:rPr lang="es-ES_tradnl" sz="2000" dirty="0"/>
              <a:t>/blog/es/que-son-los-grupos-focales/</a:t>
            </a:r>
          </a:p>
          <a:p>
            <a:endParaRPr lang="es-BO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8969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0679B40-6D2A-C94F-88E3-74FD96D15B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870266"/>
              </p:ext>
            </p:extLst>
          </p:nvPr>
        </p:nvGraphicFramePr>
        <p:xfrm>
          <a:off x="372319" y="497711"/>
          <a:ext cx="11447362" cy="514881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6197638">
                  <a:extLst>
                    <a:ext uri="{9D8B030D-6E8A-4147-A177-3AD203B41FA5}">
                      <a16:colId xmlns:a16="http://schemas.microsoft.com/office/drawing/2014/main" val="2049652080"/>
                    </a:ext>
                  </a:extLst>
                </a:gridCol>
                <a:gridCol w="5249724">
                  <a:extLst>
                    <a:ext uri="{9D8B030D-6E8A-4147-A177-3AD203B41FA5}">
                      <a16:colId xmlns:a16="http://schemas.microsoft.com/office/drawing/2014/main" val="1848630693"/>
                    </a:ext>
                  </a:extLst>
                </a:gridCol>
              </a:tblGrid>
              <a:tr h="983848"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effectLst/>
                        </a:rPr>
                        <a:t>  </a:t>
                      </a:r>
                      <a:endParaRPr lang="es-BO" sz="1800" dirty="0">
                        <a:effectLst/>
                      </a:endParaRPr>
                    </a:p>
                    <a:p>
                      <a:pPr algn="ctr"/>
                      <a:r>
                        <a:rPr lang="es-ES" sz="1800" dirty="0">
                          <a:solidFill>
                            <a:schemeClr val="bg1"/>
                          </a:solidFill>
                          <a:effectLst/>
                        </a:rPr>
                        <a:t>DIFERENCIAS ENTRE GRUPO DE DISCUSIÓN Y FOCUS GROUP</a:t>
                      </a:r>
                      <a:r>
                        <a:rPr lang="es-BO" sz="18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S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BO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00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b="1" dirty="0">
                          <a:effectLst/>
                        </a:rPr>
                        <a:t>GD = GRUPO DE DISCUSIÓN</a:t>
                      </a:r>
                      <a:endParaRPr lang="es-BO" sz="1600" b="1" dirty="0">
                        <a:effectLst/>
                      </a:endParaRPr>
                    </a:p>
                    <a:p>
                      <a:r>
                        <a:rPr lang="es-ES" sz="1600" b="1" dirty="0">
                          <a:effectLst/>
                        </a:rPr>
                        <a:t> </a:t>
                      </a:r>
                      <a:endParaRPr lang="es-BO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>
                          <a:effectLst/>
                        </a:rPr>
                        <a:t>FG = FOCUS GROUP</a:t>
                      </a:r>
                      <a:endParaRPr lang="es-BO" sz="1600" b="1" dirty="0">
                        <a:effectLst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863219"/>
                  </a:ext>
                </a:extLst>
              </a:tr>
              <a:tr h="277852">
                <a:tc>
                  <a:txBody>
                    <a:bodyPr/>
                    <a:lstStyle/>
                    <a:p>
                      <a:r>
                        <a:rPr lang="es-ES" sz="1600" b="0" dirty="0">
                          <a:effectLst/>
                        </a:rPr>
                        <a:t>Escenario y situación más espontánea y natural</a:t>
                      </a:r>
                      <a:endParaRPr lang="es-BO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</a:rPr>
                        <a:t>La denominación FG se usa más en el ámbito anglosajón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856497"/>
                  </a:ext>
                </a:extLst>
              </a:tr>
              <a:tr h="523288">
                <a:tc>
                  <a:txBody>
                    <a:bodyPr/>
                    <a:lstStyle/>
                    <a:p>
                      <a:r>
                        <a:rPr lang="es-ES" sz="1600" b="0" dirty="0">
                          <a:effectLst/>
                        </a:rPr>
                        <a:t>+ ABIERTO Y FLEXIBLE</a:t>
                      </a:r>
                      <a:endParaRPr lang="es-BO" sz="1600" b="0" dirty="0">
                        <a:effectLst/>
                      </a:endParaRPr>
                    </a:p>
                    <a:p>
                      <a:r>
                        <a:rPr lang="es-ES" sz="1600" b="0" dirty="0">
                          <a:effectLst/>
                        </a:rPr>
                        <a:t>+ Apertura Campo de observación</a:t>
                      </a:r>
                      <a:endParaRPr lang="es-BO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</a:rPr>
                        <a:t>+FOCALIZADO a aspectos concretos de los objetivos de la investigación social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20525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r>
                        <a:rPr lang="es-ES" sz="1600" b="0" dirty="0">
                          <a:effectLst/>
                        </a:rPr>
                        <a:t>El moderador va por detrás </a:t>
                      </a:r>
                      <a:endParaRPr lang="es-BO" sz="1600" b="0" dirty="0">
                        <a:effectLst/>
                      </a:endParaRPr>
                    </a:p>
                    <a:p>
                      <a:r>
                        <a:rPr lang="es-ES" sz="1600" b="0" dirty="0">
                          <a:effectLst/>
                        </a:rPr>
                        <a:t>GD ofrece antes respuestas al moderador para que éste estimule el discurso grupal</a:t>
                      </a:r>
                      <a:endParaRPr lang="es-BO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</a:rPr>
                        <a:t>El moderador va por delante</a:t>
                      </a:r>
                      <a:endParaRPr lang="es-BO" sz="1600" dirty="0">
                        <a:effectLst/>
                      </a:endParaRPr>
                    </a:p>
                    <a:p>
                      <a:r>
                        <a:rPr lang="es-ES" sz="1600" dirty="0">
                          <a:effectLst/>
                        </a:rPr>
                        <a:t>El moderador estimula al FG para la obtención de respuestas discursivas del grupo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96251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r>
                        <a:rPr lang="es-ES" sz="1600" b="1" dirty="0">
                          <a:effectLst/>
                        </a:rPr>
                        <a:t>DEJAR DE HABLAR AL GRUPO </a:t>
                      </a:r>
                      <a:endParaRPr lang="es-BO" sz="1600" b="1" dirty="0">
                        <a:effectLst/>
                      </a:endParaRPr>
                    </a:p>
                    <a:p>
                      <a:r>
                        <a:rPr lang="es-ES" sz="1600" b="0" dirty="0">
                          <a:effectLst/>
                        </a:rPr>
                        <a:t>Se abren espacios para el habla</a:t>
                      </a:r>
                      <a:endParaRPr lang="es-BO" sz="1600" b="0" dirty="0">
                        <a:effectLst/>
                      </a:endParaRPr>
                    </a:p>
                    <a:p>
                      <a:r>
                        <a:rPr lang="es-ES" sz="1600" b="0" dirty="0">
                          <a:effectLst/>
                        </a:rPr>
                        <a:t> </a:t>
                      </a:r>
                      <a:endParaRPr lang="es-BO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>
                          <a:effectLst/>
                        </a:rPr>
                        <a:t>HACER HABLAR AL GRUPO</a:t>
                      </a:r>
                      <a:endParaRPr lang="es-BO" sz="1600" b="1" dirty="0">
                        <a:effectLst/>
                      </a:endParaRPr>
                    </a:p>
                    <a:p>
                      <a:r>
                        <a:rPr lang="es-ES" sz="1600" dirty="0">
                          <a:effectLst/>
                        </a:rPr>
                        <a:t>Finalidad económica e ideológica 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835918"/>
                  </a:ext>
                </a:extLst>
              </a:tr>
              <a:tr h="296359">
                <a:tc>
                  <a:txBody>
                    <a:bodyPr/>
                    <a:lstStyle/>
                    <a:p>
                      <a:r>
                        <a:rPr lang="es-ES" sz="1600" b="0" dirty="0">
                          <a:effectLst/>
                        </a:rPr>
                        <a:t>GD parte del disenso del grupo para luego llegar a un consenso más tarde</a:t>
                      </a:r>
                      <a:endParaRPr lang="es-BO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</a:rPr>
                        <a:t>Grupo consensuado inicialmente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53500"/>
                  </a:ext>
                </a:extLst>
              </a:tr>
              <a:tr h="1014159">
                <a:tc>
                  <a:txBody>
                    <a:bodyPr/>
                    <a:lstStyle/>
                    <a:p>
                      <a:r>
                        <a:rPr lang="es-ES" sz="1600" b="1" dirty="0">
                          <a:effectLst/>
                        </a:rPr>
                        <a:t>CONDUCCIÓN POCO DIRECTIVA</a:t>
                      </a:r>
                      <a:endParaRPr lang="es-BO" sz="1600" b="1" dirty="0">
                        <a:effectLst/>
                      </a:endParaRPr>
                    </a:p>
                    <a:p>
                      <a:r>
                        <a:rPr lang="es-ES" sz="1600" b="0" dirty="0">
                          <a:effectLst/>
                        </a:rPr>
                        <a:t>El GD tiene una fase inicial: inmediata a la prestación del grupo</a:t>
                      </a:r>
                      <a:endParaRPr lang="es-BO" sz="1600" b="0" dirty="0">
                        <a:effectLst/>
                      </a:endParaRPr>
                    </a:p>
                    <a:p>
                      <a:r>
                        <a:rPr lang="es-ES" sz="1600" b="0" dirty="0">
                          <a:effectLst/>
                        </a:rPr>
                        <a:t>Fase de Consolidación del grupo: posicionamiento de los participantes frente al moderador. </a:t>
                      </a:r>
                      <a:endParaRPr lang="es-BO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>
                          <a:effectLst/>
                        </a:rPr>
                        <a:t>CONDUCCIÓN DIRECTIVA</a:t>
                      </a:r>
                      <a:endParaRPr lang="es-BO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134" marR="21134" marT="14090" marB="140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219378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85CE704-272E-E04F-B654-9EF2672D8783}"/>
              </a:ext>
            </a:extLst>
          </p:cNvPr>
          <p:cNvSpPr txBox="1"/>
          <p:nvPr/>
        </p:nvSpPr>
        <p:spPr>
          <a:xfrm>
            <a:off x="949123" y="5801032"/>
            <a:ext cx="9968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effectLst/>
              </a:rPr>
              <a:t>http://</a:t>
            </a:r>
            <a:r>
              <a:rPr lang="es-ES" sz="1200" dirty="0" err="1">
                <a:effectLst/>
              </a:rPr>
              <a:t>www.cisolog.com</a:t>
            </a:r>
            <a:r>
              <a:rPr lang="es-ES" sz="1200" dirty="0">
                <a:effectLst/>
              </a:rPr>
              <a:t>/ http://</a:t>
            </a:r>
            <a:r>
              <a:rPr lang="es-ES" sz="1200" dirty="0" err="1">
                <a:effectLst/>
              </a:rPr>
              <a:t>www.rucrespo.wordpress.com</a:t>
            </a:r>
            <a:r>
              <a:rPr lang="es-ES" sz="1200" dirty="0">
                <a:effectLst/>
              </a:rPr>
              <a:t>/  </a:t>
            </a:r>
            <a:endParaRPr lang="es-BO" sz="1200" dirty="0">
              <a:effectLst/>
            </a:endParaRPr>
          </a:p>
          <a:p>
            <a:r>
              <a:rPr lang="es-BO" sz="1200" spc="-7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Elaborado a partir del texto de </a:t>
            </a:r>
            <a:r>
              <a:rPr lang="es-BO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Jesús Gutiérrez Brito: </a:t>
            </a:r>
            <a:endParaRPr lang="es-B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BO" sz="1200" spc="22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Técnicas grupales</a:t>
            </a:r>
            <a:r>
              <a:rPr lang="es-BO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en: Callejo, J. et al. (2009): Técnicas grupales en Introducción a las técnicas de investigación social</a:t>
            </a:r>
            <a:r>
              <a:rPr lang="es-BO" sz="1200" spc="-7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Madrid. Ed. Ramón Areces </a:t>
            </a:r>
            <a:endParaRPr lang="es-B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11440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rupos focales: Qué son, tipos y guía para realizarlos">
            <a:extLst>
              <a:ext uri="{FF2B5EF4-FFF2-40B4-BE49-F238E27FC236}">
                <a16:creationId xmlns:a16="http://schemas.microsoft.com/office/drawing/2014/main" id="{6DBCA2BF-0282-1247-946B-AED422F56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0" y="828124"/>
            <a:ext cx="10591800" cy="520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26C7A74-47E9-4D4F-AC05-88D8539DA9D0}"/>
              </a:ext>
            </a:extLst>
          </p:cNvPr>
          <p:cNvSpPr txBox="1"/>
          <p:nvPr/>
        </p:nvSpPr>
        <p:spPr>
          <a:xfrm>
            <a:off x="750278" y="6456120"/>
            <a:ext cx="267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https://</a:t>
            </a:r>
            <a:r>
              <a:rPr lang="es-ES_tradnl" dirty="0" err="1"/>
              <a:t>acortar.link</a:t>
            </a:r>
            <a:r>
              <a:rPr lang="es-ES_tradnl" dirty="0"/>
              <a:t>/ItC0G3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FB676BD-910F-E649-8283-E212495EC3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7725" y="237757"/>
            <a:ext cx="1934629" cy="2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98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E26C7A74-47E9-4D4F-AC05-88D8539DA9D0}"/>
              </a:ext>
            </a:extLst>
          </p:cNvPr>
          <p:cNvSpPr txBox="1"/>
          <p:nvPr/>
        </p:nvSpPr>
        <p:spPr>
          <a:xfrm>
            <a:off x="750278" y="6456120"/>
            <a:ext cx="267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https://</a:t>
            </a:r>
            <a:r>
              <a:rPr lang="es-ES_tradnl" dirty="0" err="1"/>
              <a:t>acortar.link</a:t>
            </a:r>
            <a:r>
              <a:rPr lang="es-ES_tradnl" dirty="0"/>
              <a:t>/ItC0G3</a:t>
            </a:r>
          </a:p>
        </p:txBody>
      </p:sp>
      <p:pic>
        <p:nvPicPr>
          <p:cNvPr id="10242" name="Picture 2" descr="Tipos de grupos focales para tu próxima investigación">
            <a:extLst>
              <a:ext uri="{FF2B5EF4-FFF2-40B4-BE49-F238E27FC236}">
                <a16:creationId xmlns:a16="http://schemas.microsoft.com/office/drawing/2014/main" id="{7A2063A6-74FD-924D-AFAA-2D54EF8AA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023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245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9C5AFB3-4FF5-514D-8924-9ED939E23AE2}"/>
              </a:ext>
            </a:extLst>
          </p:cNvPr>
          <p:cNvSpPr txBox="1"/>
          <p:nvPr/>
        </p:nvSpPr>
        <p:spPr>
          <a:xfrm>
            <a:off x="669853" y="1901042"/>
            <a:ext cx="1000523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BO" dirty="0"/>
              <a:t>1. A través de un </a:t>
            </a:r>
            <a:r>
              <a:rPr lang="es-BO" b="1" dirty="0"/>
              <a:t>procedimiento aleatorio</a:t>
            </a:r>
            <a:r>
              <a:rPr lang="es-BO" dirty="0"/>
              <a:t>, si se dispone de bases de datos o de registros que lo permitan.</a:t>
            </a:r>
          </a:p>
          <a:p>
            <a:r>
              <a:rPr lang="es-BO" dirty="0"/>
              <a:t>2. Mediante un </a:t>
            </a:r>
            <a:r>
              <a:rPr lang="es-BO" b="1" dirty="0"/>
              <a:t>«informante clave». </a:t>
            </a:r>
            <a:r>
              <a:rPr lang="es-BO" dirty="0"/>
              <a:t>En este caso el informante clave es la persona que por su experiencia y contacto con la población de estudio tiene la información necesaria para seleccionar a los participantes de forma que se ajusten al perfil previamente definido. Se utiliza esta segunda opción generalmente cuando no se dispone de información registrada que permita utilizar un procedimiento aleatorio.</a:t>
            </a:r>
          </a:p>
          <a:p>
            <a:r>
              <a:rPr lang="es-BO" dirty="0"/>
              <a:t>3. Proced</a:t>
            </a:r>
            <a:r>
              <a:rPr lang="es-BO" b="1" dirty="0"/>
              <a:t>imiento mixto: </a:t>
            </a:r>
            <a:r>
              <a:rPr lang="es-BO" dirty="0"/>
              <a:t>en primer lugar se seleccionan los sujetos a través de un informante clave, en el caso de que no se pueda realizar esto a partir de fuentes documentales, y a partir de esta selección se eligen a los participantes por un procedimiento aleatorio.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0B91FC0C-5B62-D848-A2BC-908425025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467" y="252994"/>
            <a:ext cx="10515600" cy="1325563"/>
          </a:xfrm>
          <a:solidFill>
            <a:schemeClr val="accent1"/>
          </a:solidFill>
        </p:spPr>
        <p:txBody>
          <a:bodyPr/>
          <a:lstStyle/>
          <a:p>
            <a:r>
              <a:rPr lang="es-ES_tradnl" b="1" dirty="0">
                <a:solidFill>
                  <a:schemeClr val="bg1"/>
                </a:solidFill>
              </a:rPr>
              <a:t>Selección de la muestra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84776A2-8D84-6243-B937-BB183DB2E800}"/>
              </a:ext>
            </a:extLst>
          </p:cNvPr>
          <p:cNvSpPr txBox="1"/>
          <p:nvPr/>
        </p:nvSpPr>
        <p:spPr>
          <a:xfrm>
            <a:off x="1052624" y="4808850"/>
            <a:ext cx="3537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Fuente: https://</a:t>
            </a:r>
            <a:r>
              <a:rPr lang="es-ES_tradnl" dirty="0" err="1"/>
              <a:t>acortar.link</a:t>
            </a:r>
            <a:r>
              <a:rPr lang="es-ES_tradnl" dirty="0"/>
              <a:t>/</a:t>
            </a:r>
            <a:r>
              <a:rPr lang="es-ES_tradnl" dirty="0" err="1"/>
              <a:t>ARAvXA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7938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aso a paso en el diseño de un estudio mediante grupos focales | Atención  Primaria">
            <a:extLst>
              <a:ext uri="{FF2B5EF4-FFF2-40B4-BE49-F238E27FC236}">
                <a16:creationId xmlns:a16="http://schemas.microsoft.com/office/drawing/2014/main" id="{046C46A7-7501-4843-8166-FEEC03528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886" y="1924493"/>
            <a:ext cx="4009478" cy="443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FBEB0646-8A54-2749-B184-3F2B95E7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075"/>
            <a:ext cx="4286693" cy="1325563"/>
          </a:xfrm>
          <a:solidFill>
            <a:schemeClr val="accent1"/>
          </a:solidFill>
        </p:spPr>
        <p:txBody>
          <a:bodyPr/>
          <a:lstStyle/>
          <a:p>
            <a:r>
              <a:rPr lang="es-ES_tradnl" b="1" dirty="0">
                <a:solidFill>
                  <a:schemeClr val="bg1"/>
                </a:solidFill>
              </a:rPr>
              <a:t>Fase grupo focal </a:t>
            </a:r>
          </a:p>
        </p:txBody>
      </p:sp>
      <p:pic>
        <p:nvPicPr>
          <p:cNvPr id="5124" name="Picture 4" descr="Grupos focales: Qué son, tipos y guía para realizarlos">
            <a:extLst>
              <a:ext uri="{FF2B5EF4-FFF2-40B4-BE49-F238E27FC236}">
                <a16:creationId xmlns:a16="http://schemas.microsoft.com/office/drawing/2014/main" id="{FCA59470-C576-9947-A664-58F16F941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4977"/>
            <a:ext cx="5667688" cy="401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3B7BEE35-7381-D14E-825F-67653AE0FBC8}"/>
              </a:ext>
            </a:extLst>
          </p:cNvPr>
          <p:cNvSpPr txBox="1">
            <a:spLocks/>
          </p:cNvSpPr>
          <p:nvPr/>
        </p:nvSpPr>
        <p:spPr>
          <a:xfrm>
            <a:off x="6232451" y="402074"/>
            <a:ext cx="4286693" cy="132556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>
                <a:solidFill>
                  <a:schemeClr val="bg1"/>
                </a:solidFill>
              </a:rPr>
              <a:t>Fase grupo focal online</a:t>
            </a:r>
          </a:p>
        </p:txBody>
      </p:sp>
    </p:spTree>
    <p:extLst>
      <p:ext uri="{BB962C8B-B14F-4D97-AF65-F5344CB8AC3E}">
        <p14:creationId xmlns:p14="http://schemas.microsoft.com/office/powerpoint/2010/main" val="2024439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Grupos focales: Qué son, tipos y guía para realizarlos">
            <a:extLst>
              <a:ext uri="{FF2B5EF4-FFF2-40B4-BE49-F238E27FC236}">
                <a16:creationId xmlns:a16="http://schemas.microsoft.com/office/drawing/2014/main" id="{FCA59470-C576-9947-A664-58F16F941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744" y="1759535"/>
            <a:ext cx="6439786" cy="455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3B7BEE35-7381-D14E-825F-67653AE0FBC8}"/>
              </a:ext>
            </a:extLst>
          </p:cNvPr>
          <p:cNvSpPr txBox="1">
            <a:spLocks/>
          </p:cNvSpPr>
          <p:nvPr/>
        </p:nvSpPr>
        <p:spPr>
          <a:xfrm>
            <a:off x="2029932" y="433972"/>
            <a:ext cx="8132135" cy="132556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>
                <a:solidFill>
                  <a:schemeClr val="bg1"/>
                </a:solidFill>
              </a:rPr>
              <a:t>Fase grupo focal online</a:t>
            </a:r>
          </a:p>
        </p:txBody>
      </p:sp>
    </p:spTree>
    <p:extLst>
      <p:ext uri="{BB962C8B-B14F-4D97-AF65-F5344CB8AC3E}">
        <p14:creationId xmlns:p14="http://schemas.microsoft.com/office/powerpoint/2010/main" val="2329460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4F82E665-5C7F-CC45-A2B4-5A3A012BD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554" y="394968"/>
            <a:ext cx="6983892" cy="606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386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581</Words>
  <Application>Microsoft Macintosh PowerPoint</Application>
  <PresentationFormat>Panorámica</PresentationFormat>
  <Paragraphs>55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Grupo focal  </vt:lpstr>
      <vt:lpstr>¿Qué es un grupo focal?</vt:lpstr>
      <vt:lpstr>Presentación de PowerPoint</vt:lpstr>
      <vt:lpstr>Presentación de PowerPoint</vt:lpstr>
      <vt:lpstr>Presentación de PowerPoint</vt:lpstr>
      <vt:lpstr>Selección de la muestra</vt:lpstr>
      <vt:lpstr>Fase grupo focal </vt:lpstr>
      <vt:lpstr>Presentación de PowerPoint</vt:lpstr>
      <vt:lpstr>Presentación de PowerPoint</vt:lpstr>
      <vt:lpstr>Presentación de PowerPoint</vt:lpstr>
      <vt:lpstr>Consejos Grupo focal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focal  </dc:title>
  <dc:creator>Microsoft Office User</dc:creator>
  <cp:lastModifiedBy>Microsoft Office User</cp:lastModifiedBy>
  <cp:revision>1</cp:revision>
  <dcterms:created xsi:type="dcterms:W3CDTF">2023-08-30T17:48:15Z</dcterms:created>
  <dcterms:modified xsi:type="dcterms:W3CDTF">2023-08-30T18:46:58Z</dcterms:modified>
</cp:coreProperties>
</file>