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6" r:id="rId8"/>
    <p:sldId id="262" r:id="rId9"/>
    <p:sldId id="261" r:id="rId10"/>
    <p:sldId id="269" r:id="rId11"/>
    <p:sldId id="263" r:id="rId12"/>
    <p:sldId id="264" r:id="rId13"/>
    <p:sldId id="267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9" d="100"/>
          <a:sy n="59" d="100"/>
        </p:scale>
        <p:origin x="-456" y="-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79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669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84031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515014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93833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45835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5787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10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3FFE419-2371-464F-8239-3959401C3561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6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3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00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555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68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924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29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563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FEF9B97-5D6E-474A-8ACF-28F3AA8F9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2929" y="1017346"/>
            <a:ext cx="10630186" cy="112871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FF00"/>
                </a:solidFill>
              </a:rPr>
              <a:t>APICULTURA  EN EL CHACO</a:t>
            </a:r>
            <a:endParaRPr lang="es-BO" b="1" dirty="0">
              <a:solidFill>
                <a:srgbClr val="FFFF0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EEC38B6-C746-4BFC-9787-0032AF6A3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863" y="2848892"/>
            <a:ext cx="5636966" cy="2551782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TEMA : 2 Manejo de la cámara de cría y crecimiento de la colonia productiva</a:t>
            </a:r>
            <a:endParaRPr lang="es-BO" b="1" dirty="0">
              <a:solidFill>
                <a:srgbClr val="FF000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E572085-9AEE-45CA-8857-4EBD63DC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5972"/>
            <a:ext cx="3387777" cy="25408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25915DC-8538-4908-82F2-DD7F5B343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316" y="4308398"/>
            <a:ext cx="4027689" cy="260344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120E5CC-0D66-467C-8425-FDE8C469C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3749" y="4254556"/>
            <a:ext cx="3598251" cy="265728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BC5FF015-F39C-485B-81B9-223E051BAE57}"/>
              </a:ext>
            </a:extLst>
          </p:cNvPr>
          <p:cNvSpPr txBox="1"/>
          <p:nvPr/>
        </p:nvSpPr>
        <p:spPr>
          <a:xfrm>
            <a:off x="9439323" y="3059668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Lic. Magda Mabel Lozano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72162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BD6A7D-36D1-4AF0-B0F4-03A607441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Crecimiento de obrera con </a:t>
            </a:r>
            <a:r>
              <a:rPr lang="es-ES" dirty="0" err="1"/>
              <a:t>varroa</a:t>
            </a:r>
            <a:endParaRPr lang="es-BO" dirty="0"/>
          </a:p>
        </p:txBody>
      </p:sp>
      <p:pic>
        <p:nvPicPr>
          <p:cNvPr id="4" name="crecimiento de una obrera">
            <a:hlinkClick r:id="" action="ppaction://media"/>
            <a:extLst>
              <a:ext uri="{FF2B5EF4-FFF2-40B4-BE49-F238E27FC236}">
                <a16:creationId xmlns:a16="http://schemas.microsoft.com/office/drawing/2014/main" xmlns="" id="{FBE32981-6B81-4A7C-B345-9A89671FFF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05572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7304AD-12FC-44A2-BF18-E98FCF7F9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Alimentación de las abejas</a:t>
            </a:r>
            <a:endParaRPr lang="es-B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E8001E0-EFFF-4F13-B53E-13D244072908}"/>
              </a:ext>
            </a:extLst>
          </p:cNvPr>
          <p:cNvSpPr txBox="1"/>
          <p:nvPr/>
        </p:nvSpPr>
        <p:spPr>
          <a:xfrm>
            <a:off x="385763" y="2143125"/>
            <a:ext cx="11487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400" dirty="0"/>
              <a:t>Energética y proteica</a:t>
            </a:r>
          </a:p>
          <a:p>
            <a:r>
              <a:rPr lang="es-ES" dirty="0"/>
              <a:t>Se le suministra a las abejas jarabe azucarado y proteínas (cosecha de polen</a:t>
            </a:r>
            <a:r>
              <a:rPr lang="es-ES" sz="2400" dirty="0"/>
              <a:t>)</a:t>
            </a:r>
            <a:endParaRPr lang="es-BO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4FB5B624-1653-4F81-BEFA-67C580B72B23}"/>
              </a:ext>
            </a:extLst>
          </p:cNvPr>
          <p:cNvSpPr txBox="1"/>
          <p:nvPr/>
        </p:nvSpPr>
        <p:spPr>
          <a:xfrm>
            <a:off x="119895" y="3006081"/>
            <a:ext cx="4872211" cy="2585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Alimentación estimulante</a:t>
            </a:r>
          </a:p>
          <a:p>
            <a:r>
              <a:rPr lang="es-ES" sz="2400" dirty="0"/>
              <a:t>Es para estimular la postura, también</a:t>
            </a:r>
          </a:p>
          <a:p>
            <a:r>
              <a:rPr lang="es-ES" sz="2400" dirty="0"/>
              <a:t>labrado de cera, se realiza noventa días</a:t>
            </a:r>
          </a:p>
          <a:p>
            <a:r>
              <a:rPr lang="es-ES" sz="2400" dirty="0"/>
              <a:t>previos a la producción de miel.</a:t>
            </a:r>
          </a:p>
          <a:p>
            <a:endParaRPr lang="es-B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0070BC3-34E5-483B-BE2C-A5AF9BF3D22F}"/>
              </a:ext>
            </a:extLst>
          </p:cNvPr>
          <p:cNvSpPr txBox="1"/>
          <p:nvPr/>
        </p:nvSpPr>
        <p:spPr>
          <a:xfrm>
            <a:off x="4967481" y="3283081"/>
            <a:ext cx="3800475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Alimentación de reserva</a:t>
            </a:r>
          </a:p>
          <a:p>
            <a:r>
              <a:rPr lang="es-ES" sz="2400" dirty="0"/>
              <a:t>Es para preservar la vida de la colonia durante la época critica</a:t>
            </a:r>
            <a:endParaRPr lang="es-BO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73C8BCD-55DF-4964-92D9-2560B1082958}"/>
              </a:ext>
            </a:extLst>
          </p:cNvPr>
          <p:cNvSpPr txBox="1"/>
          <p:nvPr/>
        </p:nvSpPr>
        <p:spPr>
          <a:xfrm>
            <a:off x="4540987" y="5364320"/>
            <a:ext cx="123463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Riesgos</a:t>
            </a:r>
            <a:endParaRPr lang="es-BO" sz="2400" b="1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62FE44A9-443E-452D-9C50-E4B5CFF08EEE}"/>
              </a:ext>
            </a:extLst>
          </p:cNvPr>
          <p:cNvSpPr txBox="1"/>
          <p:nvPr/>
        </p:nvSpPr>
        <p:spPr>
          <a:xfrm>
            <a:off x="5487251" y="5932317"/>
            <a:ext cx="233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400" b="1" dirty="0">
                <a:solidFill>
                  <a:srgbClr val="FFC000"/>
                </a:solidFill>
              </a:rPr>
              <a:t>Insuficiente</a:t>
            </a:r>
            <a:endParaRPr lang="es-BO" sz="2400" b="1" dirty="0">
              <a:solidFill>
                <a:srgbClr val="FFC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9A8CE763-49FA-430D-92E2-970BC9BAB68E}"/>
              </a:ext>
            </a:extLst>
          </p:cNvPr>
          <p:cNvSpPr txBox="1"/>
          <p:nvPr/>
        </p:nvSpPr>
        <p:spPr>
          <a:xfrm>
            <a:off x="423415" y="5747652"/>
            <a:ext cx="3571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400" b="1" dirty="0">
                <a:solidFill>
                  <a:srgbClr val="FFC000"/>
                </a:solidFill>
              </a:rPr>
              <a:t>Insuficiente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b="1" dirty="0">
                <a:solidFill>
                  <a:srgbClr val="FFC000"/>
                </a:solidFill>
              </a:rPr>
              <a:t>Demasiada (reserva)</a:t>
            </a:r>
            <a:endParaRPr lang="es-BO" sz="2400" b="1" dirty="0">
              <a:solidFill>
                <a:srgbClr val="FFC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2CCDE85-D9F0-4AB7-AB4B-AA1F1BABB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869" y="39489"/>
            <a:ext cx="3676131" cy="67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6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D67BCA-D980-4B6F-926B-6C85B6BBC3E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s-ES" dirty="0"/>
              <a:t>Uso de rejilla excluidora</a:t>
            </a: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EBE56F0-2555-4DE1-8850-E872D4D59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63079" cy="359931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dirty="0"/>
              <a:t>Es un material útil, porque la miel obtenida no tendrá material biológico ni granos de polen.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Facilita el nucleado.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Protege el ingreso de reinas a colmenas criadoras.</a:t>
            </a:r>
            <a:endParaRPr lang="es-B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9E040EB-3728-4736-ABFD-926ABBEFE093}"/>
              </a:ext>
            </a:extLst>
          </p:cNvPr>
          <p:cNvSpPr txBox="1"/>
          <p:nvPr/>
        </p:nvSpPr>
        <p:spPr>
          <a:xfrm>
            <a:off x="5029200" y="2336873"/>
            <a:ext cx="66736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</a:rPr>
              <a:t>Sustituir a la rejilla con manejo si es posible,</a:t>
            </a:r>
          </a:p>
          <a:p>
            <a:r>
              <a:rPr lang="es-ES" sz="2400" b="1" dirty="0">
                <a:solidFill>
                  <a:srgbClr val="FFC000"/>
                </a:solidFill>
              </a:rPr>
              <a:t>Con relación al control de la postura de la </a:t>
            </a:r>
          </a:p>
          <a:p>
            <a:r>
              <a:rPr lang="es-ES" sz="2400" b="1" dirty="0">
                <a:solidFill>
                  <a:srgbClr val="FFC000"/>
                </a:solidFill>
              </a:rPr>
              <a:t>Reina.</a:t>
            </a:r>
            <a:endParaRPr lang="es-BO" sz="2400" b="1" dirty="0">
              <a:solidFill>
                <a:srgbClr val="FFC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05488B7-5694-48FF-9E45-E4C06425C394}"/>
              </a:ext>
            </a:extLst>
          </p:cNvPr>
          <p:cNvSpPr txBox="1"/>
          <p:nvPr/>
        </p:nvSpPr>
        <p:spPr>
          <a:xfrm>
            <a:off x="4625243" y="5023835"/>
            <a:ext cx="7481535" cy="120032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</a:rPr>
              <a:t>Colocado de marcos con miel en la parte central </a:t>
            </a:r>
          </a:p>
          <a:p>
            <a:r>
              <a:rPr lang="es-ES" sz="2400" b="1" dirty="0">
                <a:solidFill>
                  <a:srgbClr val="FFC000"/>
                </a:solidFill>
              </a:rPr>
              <a:t>de la segunda cámara de cría, evitara que la reina </a:t>
            </a:r>
          </a:p>
          <a:p>
            <a:r>
              <a:rPr lang="es-ES" sz="2400" b="1" dirty="0">
                <a:solidFill>
                  <a:srgbClr val="FFC000"/>
                </a:solidFill>
              </a:rPr>
              <a:t>amplíe el nido hacia la parte superior.</a:t>
            </a:r>
            <a:endParaRPr lang="es-BO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9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D4AF264-5C03-46F3-BDD8-EC647995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5753B047-B222-4EB0-96DA-893D17846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0704" y="0"/>
            <a:ext cx="5143498" cy="6857999"/>
          </a:xfrm>
        </p:spPr>
      </p:pic>
    </p:spTree>
    <p:extLst>
      <p:ext uri="{BB962C8B-B14F-4D97-AF65-F5344CB8AC3E}">
        <p14:creationId xmlns:p14="http://schemas.microsoft.com/office/powerpoint/2010/main" val="9122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F66745-2A34-427C-813E-49711522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64" y="1981918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es-BO" dirty="0"/>
              <a:t/>
            </a:r>
            <a:br>
              <a:rPr lang="es-BO" dirty="0"/>
            </a:br>
            <a:r>
              <a:rPr lang="es-BO" sz="4000" dirty="0"/>
              <a:t>GRACIAS</a:t>
            </a:r>
            <a:r>
              <a:rPr lang="es-BO" dirty="0"/>
              <a:t/>
            </a:r>
            <a:br>
              <a:rPr lang="es-BO" dirty="0"/>
            </a:b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7727861-CE30-4DAF-9897-38E2437A6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BO" dirty="0"/>
          </a:p>
          <a:p>
            <a:endParaRPr lang="es-BO" dirty="0"/>
          </a:p>
          <a:p>
            <a:endParaRPr lang="es-B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7D19FB3-416D-46FA-8F8D-D372CFD91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970" y="3251273"/>
            <a:ext cx="4731657" cy="36579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1D14024-CFBE-4117-B99E-B8A647B24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279" y="-57984"/>
            <a:ext cx="3827721" cy="69159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9EA8C0F-2AAC-4DB7-8F33-9AC1F07CB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776" y="0"/>
            <a:ext cx="5860949" cy="354874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3007E4E-3BA3-47AD-81ED-63B0B5797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3981"/>
            <a:ext cx="518567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153812-8A99-4CB0-B6CE-3785E63A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13" y="656669"/>
            <a:ext cx="5930341" cy="1080938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Partes de una colmena</a:t>
            </a:r>
            <a:endParaRPr lang="es-BO" dirty="0">
              <a:solidFill>
                <a:schemeClr val="bg1"/>
              </a:solidFill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0F0F7379-2086-4002-BA6A-C5D107F99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34166"/>
            <a:ext cx="3809548" cy="5079398"/>
          </a:xfrm>
          <a:solidFill>
            <a:schemeClr val="accent1">
              <a:lumMod val="75000"/>
            </a:schemeClr>
          </a:solidFill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6EB68E8-9992-4C3D-8D4F-59B513B6F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-44001"/>
            <a:ext cx="5143500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2CD5A319-8941-41C3-AFD2-F6092694C6A5}"/>
              </a:ext>
            </a:extLst>
          </p:cNvPr>
          <p:cNvSpPr txBox="1"/>
          <p:nvPr/>
        </p:nvSpPr>
        <p:spPr>
          <a:xfrm>
            <a:off x="4071921" y="2233535"/>
            <a:ext cx="27142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Piso,</a:t>
            </a:r>
          </a:p>
          <a:p>
            <a:r>
              <a:rPr lang="es-ES" dirty="0"/>
              <a:t>primer cámara de </a:t>
            </a:r>
            <a:r>
              <a:rPr lang="es-ES" dirty="0" err="1"/>
              <a:t>cria</a:t>
            </a:r>
            <a:r>
              <a:rPr lang="es-ES" dirty="0"/>
              <a:t>, </a:t>
            </a:r>
          </a:p>
          <a:p>
            <a:r>
              <a:rPr lang="es-ES" dirty="0"/>
              <a:t>segunda cámara de cría</a:t>
            </a:r>
          </a:p>
          <a:p>
            <a:r>
              <a:rPr lang="es-ES" dirty="0"/>
              <a:t>alza </a:t>
            </a:r>
            <a:r>
              <a:rPr lang="es-ES" dirty="0" err="1"/>
              <a:t>melaria</a:t>
            </a:r>
            <a:endParaRPr lang="es-ES" dirty="0"/>
          </a:p>
          <a:p>
            <a:r>
              <a:rPr lang="es-ES" dirty="0"/>
              <a:t>techo</a:t>
            </a:r>
            <a:endParaRPr lang="es-B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9A40487-B1A2-4816-8517-53A140D0AE51}"/>
              </a:ext>
            </a:extLst>
          </p:cNvPr>
          <p:cNvSpPr txBox="1"/>
          <p:nvPr/>
        </p:nvSpPr>
        <p:spPr>
          <a:xfrm>
            <a:off x="4147747" y="4206791"/>
            <a:ext cx="1991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Entretecho,</a:t>
            </a:r>
          </a:p>
          <a:p>
            <a:r>
              <a:rPr lang="es-ES" dirty="0"/>
              <a:t>Rejilla excluidora</a:t>
            </a:r>
            <a:endParaRPr lang="es-BO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2BE1D300-4B59-46C0-A12C-16CB8F999C7A}"/>
              </a:ext>
            </a:extLst>
          </p:cNvPr>
          <p:cNvSpPr txBox="1"/>
          <p:nvPr/>
        </p:nvSpPr>
        <p:spPr>
          <a:xfrm>
            <a:off x="4162330" y="5651292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Caballetes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89590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8670F5-778A-4772-84AE-E423F6594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29" y="138631"/>
            <a:ext cx="2937346" cy="1080938"/>
          </a:xfrm>
          <a:solidFill>
            <a:srgbClr val="0000FF"/>
          </a:solidFill>
        </p:spPr>
        <p:txBody>
          <a:bodyPr/>
          <a:lstStyle/>
          <a:p>
            <a:r>
              <a:rPr lang="es-ES" dirty="0"/>
              <a:t>Miembros de la colonia</a:t>
            </a:r>
            <a:endParaRPr lang="es-BO" dirty="0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xmlns="" id="{3A537A1D-4A73-4B11-A826-9E09C3A2CF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164824"/>
              </p:ext>
            </p:extLst>
          </p:nvPr>
        </p:nvGraphicFramePr>
        <p:xfrm>
          <a:off x="3420546" y="927723"/>
          <a:ext cx="1686911" cy="5715426"/>
        </p:xfrm>
        <a:graphic>
          <a:graphicData uri="http://schemas.openxmlformats.org/drawingml/2006/table">
            <a:tbl>
              <a:tblPr firstRow="1" bandRow="1"/>
              <a:tblGrid>
                <a:gridCol w="1686911">
                  <a:extLst>
                    <a:ext uri="{9D8B030D-6E8A-4147-A177-3AD203B41FA5}">
                      <a16:colId xmlns:a16="http://schemas.microsoft.com/office/drawing/2014/main" xmlns="" val="564995596"/>
                    </a:ext>
                  </a:extLst>
                </a:gridCol>
              </a:tblGrid>
              <a:tr h="6989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es-ES" dirty="0"/>
                        <a:t>Tamaño cuerpo</a:t>
                      </a:r>
                    </a:p>
                  </a:txBody>
                  <a:tcPr>
                    <a:lnL w="12700" cmpd="sng">
                      <a:solidFill>
                        <a:srgbClr val="54A021"/>
                      </a:solidFill>
                    </a:lnL>
                    <a:lnR w="12700" cmpd="sng">
                      <a:solidFill>
                        <a:srgbClr val="54A021"/>
                      </a:solidFill>
                    </a:lnR>
                    <a:lnT w="12700" cmpd="sng">
                      <a:solidFill>
                        <a:srgbClr val="54A021"/>
                      </a:solidFill>
                    </a:lnT>
                    <a:lnB w="12700" cmpd="sng">
                      <a:solidFill>
                        <a:srgbClr val="54A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686642"/>
                  </a:ext>
                </a:extLst>
              </a:tr>
              <a:tr h="16561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pPr algn="ctr"/>
                      <a:r>
                        <a:rPr lang="es-ES" dirty="0"/>
                        <a:t>Mas pequeña</a:t>
                      </a:r>
                    </a:p>
                    <a:p>
                      <a:endParaRPr lang="es-ES" dirty="0"/>
                    </a:p>
                  </a:txBody>
                  <a:tcPr>
                    <a:lnL w="12700" cmpd="sng">
                      <a:solidFill>
                        <a:srgbClr val="54A021"/>
                      </a:solidFill>
                    </a:lnL>
                    <a:lnR w="12700" cmpd="sng">
                      <a:solidFill>
                        <a:srgbClr val="54A021"/>
                      </a:solidFill>
                    </a:lnR>
                    <a:lnT w="12700" cmpd="sng">
                      <a:solidFill>
                        <a:srgbClr val="54A021"/>
                      </a:solidFill>
                    </a:lnT>
                    <a:lnB w="12700" cmpd="sng">
                      <a:solidFill>
                        <a:srgbClr val="54A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1530489"/>
                  </a:ext>
                </a:extLst>
              </a:tr>
              <a:tr h="10672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pPr algn="ctr"/>
                      <a:r>
                        <a:rPr lang="es-ES" dirty="0"/>
                        <a:t>Mas larga</a:t>
                      </a:r>
                    </a:p>
                    <a:p>
                      <a:endParaRPr lang="es-ES" dirty="0"/>
                    </a:p>
                  </a:txBody>
                  <a:tcPr>
                    <a:lnL w="12700" cmpd="sng">
                      <a:solidFill>
                        <a:srgbClr val="54A021"/>
                      </a:solidFill>
                    </a:lnL>
                    <a:lnR w="12700" cmpd="sng">
                      <a:solidFill>
                        <a:srgbClr val="54A021"/>
                      </a:solidFill>
                    </a:lnR>
                    <a:lnT w="12700" cmpd="sng">
                      <a:solidFill>
                        <a:srgbClr val="54A021"/>
                      </a:solidFill>
                    </a:lnT>
                    <a:lnB w="12700" cmpd="sng">
                      <a:solidFill>
                        <a:srgbClr val="54A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08490334"/>
                  </a:ext>
                </a:extLst>
              </a:tr>
              <a:tr h="18972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pPr algn="ctr"/>
                      <a:r>
                        <a:rPr lang="es-ES" dirty="0"/>
                        <a:t>Mas grande</a:t>
                      </a:r>
                    </a:p>
                    <a:p>
                      <a:endParaRPr lang="es-ES" dirty="0"/>
                    </a:p>
                    <a:p>
                      <a:endParaRPr lang="es-ES" dirty="0"/>
                    </a:p>
                  </a:txBody>
                  <a:tcPr>
                    <a:lnL w="12700" cmpd="sng">
                      <a:solidFill>
                        <a:srgbClr val="54A021"/>
                      </a:solidFill>
                    </a:lnL>
                    <a:lnR w="12700" cmpd="sng">
                      <a:solidFill>
                        <a:srgbClr val="54A021"/>
                      </a:solidFill>
                    </a:lnR>
                    <a:lnT w="12700" cmpd="sng">
                      <a:solidFill>
                        <a:srgbClr val="54A021"/>
                      </a:solidFill>
                    </a:lnT>
                    <a:lnB w="12700" cmpd="sng">
                      <a:solidFill>
                        <a:srgbClr val="54A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67221573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B84DF98-9201-48F1-A1FB-D4C30CF8E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06" y="1330038"/>
            <a:ext cx="3194581" cy="5389331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xmlns="" id="{360F5A80-630E-4B42-A3E3-24887120D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599521"/>
              </p:ext>
            </p:extLst>
          </p:nvPr>
        </p:nvGraphicFramePr>
        <p:xfrm>
          <a:off x="5152816" y="927723"/>
          <a:ext cx="2592552" cy="5791644"/>
        </p:xfrm>
        <a:graphic>
          <a:graphicData uri="http://schemas.openxmlformats.org/drawingml/2006/table">
            <a:tbl>
              <a:tblPr firstRow="1" bandRow="1"/>
              <a:tblGrid>
                <a:gridCol w="2592552">
                  <a:extLst>
                    <a:ext uri="{9D8B030D-6E8A-4147-A177-3AD203B41FA5}">
                      <a16:colId xmlns:a16="http://schemas.microsoft.com/office/drawing/2014/main" xmlns="" val="1275698499"/>
                    </a:ext>
                  </a:extLst>
                </a:gridCol>
              </a:tblGrid>
              <a:tr h="4045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Tamaño de Alas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0C22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2669557"/>
                  </a:ext>
                </a:extLst>
              </a:tr>
              <a:tr h="18954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r>
                        <a:rPr lang="es-ES" dirty="0"/>
                        <a:t>Cubre la mitad del cuerpo</a:t>
                      </a:r>
                    </a:p>
                    <a:p>
                      <a:endParaRPr lang="es-E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90452980"/>
                  </a:ext>
                </a:extLst>
              </a:tr>
              <a:tr h="1596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r>
                        <a:rPr lang="es-ES" dirty="0"/>
                        <a:t>Cubre la mitad del cuerpo</a:t>
                      </a:r>
                    </a:p>
                    <a:p>
                      <a:endParaRPr lang="es-E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2312684"/>
                  </a:ext>
                </a:extLst>
              </a:tr>
              <a:tr h="18954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r>
                        <a:rPr lang="es-ES" dirty="0"/>
                        <a:t>Cubre todo el cuerpo</a:t>
                      </a:r>
                    </a:p>
                    <a:p>
                      <a:endParaRPr lang="es-E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0446668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EE4D72FD-048A-4DF9-9393-71DB3F76B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36131"/>
              </p:ext>
            </p:extLst>
          </p:nvPr>
        </p:nvGraphicFramePr>
        <p:xfrm>
          <a:off x="7790727" y="927723"/>
          <a:ext cx="178851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510">
                  <a:extLst>
                    <a:ext uri="{9D8B030D-6E8A-4147-A177-3AD203B41FA5}">
                      <a16:colId xmlns:a16="http://schemas.microsoft.com/office/drawing/2014/main" xmlns="" val="3400504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Tiempo</a:t>
                      </a:r>
                      <a:r>
                        <a:rPr lang="es-ES" baseline="0" dirty="0">
                          <a:solidFill>
                            <a:schemeClr val="bg1"/>
                          </a:solidFill>
                        </a:rPr>
                        <a:t> de vida</a:t>
                      </a:r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4217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pPr marL="342900" indent="-342900" algn="ctr">
                        <a:buAutoNum type="arabicPlain" startAt="45"/>
                      </a:pPr>
                      <a:r>
                        <a:rPr lang="es-ES" dirty="0"/>
                        <a:t>A 60 días</a:t>
                      </a:r>
                    </a:p>
                    <a:p>
                      <a:pPr marL="0" indent="0">
                        <a:buNone/>
                      </a:pPr>
                      <a:endParaRPr lang="es-ES" dirty="0"/>
                    </a:p>
                    <a:p>
                      <a:pPr marL="0" indent="0">
                        <a:buNone/>
                      </a:pPr>
                      <a:endParaRPr lang="es-ES" dirty="0"/>
                    </a:p>
                    <a:p>
                      <a:pPr marL="0" indent="0">
                        <a:buNone/>
                      </a:pPr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84592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r>
                        <a:rPr lang="es-ES" dirty="0"/>
                        <a:t>Hasta cinco años pero es</a:t>
                      </a:r>
                      <a:r>
                        <a:rPr lang="es-ES" baseline="0" dirty="0"/>
                        <a:t> mejor solo 2 años</a:t>
                      </a:r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86951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  <a:p>
                      <a:r>
                        <a:rPr lang="es-ES" dirty="0"/>
                        <a:t>Hasta que fecunda a la reina</a:t>
                      </a:r>
                    </a:p>
                    <a:p>
                      <a:endParaRPr lang="es-ES" dirty="0"/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88938169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xmlns="" id="{012EF132-6851-4374-B5DD-BC0C5B66B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240576"/>
              </p:ext>
            </p:extLst>
          </p:nvPr>
        </p:nvGraphicFramePr>
        <p:xfrm>
          <a:off x="9624596" y="927723"/>
          <a:ext cx="2404357" cy="6169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4357">
                  <a:extLst>
                    <a:ext uri="{9D8B030D-6E8A-4147-A177-3AD203B41FA5}">
                      <a16:colId xmlns:a16="http://schemas.microsoft.com/office/drawing/2014/main" xmlns="" val="2167625964"/>
                    </a:ext>
                  </a:extLst>
                </a:gridCol>
              </a:tblGrid>
              <a:tr h="543768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Agresivas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5964662"/>
                  </a:ext>
                </a:extLst>
              </a:tr>
              <a:tr h="1340798">
                <a:tc>
                  <a:txBody>
                    <a:bodyPr/>
                    <a:lstStyle/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r>
                        <a:rPr lang="es-ES" dirty="0"/>
                        <a:t>Tiene aguijón y pica</a:t>
                      </a:r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8568766"/>
                  </a:ext>
                </a:extLst>
              </a:tr>
              <a:tr h="1743037">
                <a:tc>
                  <a:txBody>
                    <a:bodyPr/>
                    <a:lstStyle/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r>
                        <a:rPr lang="es-ES" dirty="0"/>
                        <a:t>Tiene </a:t>
                      </a:r>
                      <a:r>
                        <a:rPr lang="es-ES" dirty="0" err="1"/>
                        <a:t>aguijon</a:t>
                      </a:r>
                      <a:r>
                        <a:rPr lang="es-ES" dirty="0"/>
                        <a:t> solo para otras reinas.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3886360"/>
                  </a:ext>
                </a:extLst>
              </a:tr>
              <a:tr h="2145277">
                <a:tc>
                  <a:txBody>
                    <a:bodyPr/>
                    <a:lstStyle/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r>
                        <a:rPr lang="es-ES" dirty="0"/>
                        <a:t>No tiene aguijón</a:t>
                      </a:r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2721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01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C4EC299-6A1F-4727-B561-02CFE7133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Presencia de la reina</a:t>
            </a:r>
            <a:endParaRPr lang="es-B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27BCC2A-26A2-4796-9B39-78AFD1C77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1" y="1834166"/>
            <a:ext cx="4621169" cy="258532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285B149C-1A5B-4CC3-BEBD-C09E224A07C7}"/>
              </a:ext>
            </a:extLst>
          </p:cNvPr>
          <p:cNvSpPr txBox="1"/>
          <p:nvPr/>
        </p:nvSpPr>
        <p:spPr>
          <a:xfrm>
            <a:off x="75802" y="4419490"/>
            <a:ext cx="5411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 reina tiene la función fecundarse y  poner huevos para mantener y elevar el número de individuos en la colmena.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7C7A019B-F01C-4981-B87B-C5AEC4F12B9C}"/>
              </a:ext>
            </a:extLst>
          </p:cNvPr>
          <p:cNvSpPr txBox="1"/>
          <p:nvPr/>
        </p:nvSpPr>
        <p:spPr>
          <a:xfrm>
            <a:off x="119921" y="5500428"/>
            <a:ext cx="4968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Libera feromonas para mantener la Unidad de la colonia (evita que las obreras pongan huevos, atrae al macho y da identidad a la colonia “olor”)</a:t>
            </a:r>
          </a:p>
        </p:txBody>
      </p:sp>
      <p:sp>
        <p:nvSpPr>
          <p:cNvPr id="15" name="Rayo 14">
            <a:extLst>
              <a:ext uri="{FF2B5EF4-FFF2-40B4-BE49-F238E27FC236}">
                <a16:creationId xmlns:a16="http://schemas.microsoft.com/office/drawing/2014/main" xmlns="" id="{E053BCA6-A837-447F-B6B9-7370EF8FF1D9}"/>
              </a:ext>
            </a:extLst>
          </p:cNvPr>
          <p:cNvSpPr/>
          <p:nvPr/>
        </p:nvSpPr>
        <p:spPr>
          <a:xfrm flipH="1">
            <a:off x="5531369" y="753228"/>
            <a:ext cx="1919542" cy="5911488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700D29A5-515E-477D-A1BA-CB04AF237703}"/>
              </a:ext>
            </a:extLst>
          </p:cNvPr>
          <p:cNvSpPr txBox="1"/>
          <p:nvPr/>
        </p:nvSpPr>
        <p:spPr>
          <a:xfrm>
            <a:off x="7180260" y="1993692"/>
            <a:ext cx="4892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  <a:p>
            <a:r>
              <a:rPr lang="es-BO" dirty="0"/>
              <a:t>Ausencia de nuevos miembros, no hay huevos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E7F48F04-F813-46BC-AAED-D9441C8B02C2}"/>
              </a:ext>
            </a:extLst>
          </p:cNvPr>
          <p:cNvSpPr txBox="1"/>
          <p:nvPr/>
        </p:nvSpPr>
        <p:spPr>
          <a:xfrm>
            <a:off x="7180260" y="2877016"/>
            <a:ext cx="4749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Las obreras viejas van muriendo y disminuye el numero de individuos</a:t>
            </a:r>
            <a:endParaRPr lang="es-BO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1CE69162-ADD3-4086-B1EC-E7FDB7160A6B}"/>
              </a:ext>
            </a:extLst>
          </p:cNvPr>
          <p:cNvSpPr txBox="1"/>
          <p:nvPr/>
        </p:nvSpPr>
        <p:spPr>
          <a:xfrm>
            <a:off x="7180259" y="3800326"/>
            <a:ext cx="425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No hay feromonas para mantener la unidad de la colonia</a:t>
            </a:r>
            <a:endParaRPr lang="es-BO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A847BB70-F290-489F-9223-882F2D7241BD}"/>
              </a:ext>
            </a:extLst>
          </p:cNvPr>
          <p:cNvSpPr txBox="1"/>
          <p:nvPr/>
        </p:nvSpPr>
        <p:spPr>
          <a:xfrm>
            <a:off x="7076144" y="4723636"/>
            <a:ext cx="4257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Muchas obreras inician la postura y solo son zánganos, constituyéndose en colmena </a:t>
            </a:r>
            <a:r>
              <a:rPr lang="es-ES" dirty="0" err="1"/>
              <a:t>zanganera</a:t>
            </a:r>
            <a:r>
              <a:rPr lang="es-ES" dirty="0"/>
              <a:t>.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88258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 animBg="1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3B3429-EEA6-46D6-9849-D8883A907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Como funciona la colmena</a:t>
            </a:r>
            <a:endParaRPr lang="es-BO" dirty="0"/>
          </a:p>
        </p:txBody>
      </p:sp>
      <p:pic>
        <p:nvPicPr>
          <p:cNvPr id="4" name="Cómo_funciona_la_colmena.">
            <a:hlinkClick r:id="" action="ppaction://media"/>
            <a:extLst>
              <a:ext uri="{FF2B5EF4-FFF2-40B4-BE49-F238E27FC236}">
                <a16:creationId xmlns:a16="http://schemas.microsoft.com/office/drawing/2014/main" xmlns="" id="{25310940-0785-434D-9368-C3FC7FE9EF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05673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F8FBE1-F60A-4E12-B796-58CD2330A5C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s-ES" dirty="0"/>
              <a:t>Espacio en la colmena</a:t>
            </a: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B1C06E5-1257-4255-ACEE-938F05866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22" y="2274838"/>
            <a:ext cx="5177554" cy="1949377"/>
          </a:xfrm>
        </p:spPr>
        <p:txBody>
          <a:bodyPr/>
          <a:lstStyle/>
          <a:p>
            <a:r>
              <a:rPr lang="es-ES" dirty="0"/>
              <a:t>Los diez marcos de la cámara de cría en forma ideal deben de constar de 6 a 8 marcos de cría y de 2 a 3 marcos en época, previa a la producción.</a:t>
            </a:r>
          </a:p>
          <a:p>
            <a:endParaRPr lang="es-B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4557673-9CAA-4C48-9F4B-0AE71DFCD282}"/>
              </a:ext>
            </a:extLst>
          </p:cNvPr>
          <p:cNvSpPr txBox="1"/>
          <p:nvPr/>
        </p:nvSpPr>
        <p:spPr>
          <a:xfrm>
            <a:off x="6369883" y="2095364"/>
            <a:ext cx="5256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Ampliar la cámara subiendo los marcos a la segunda cámara, si desean estimular la postura de la reina Llevar cría a las segunda cámara, pero en la parte central. Rodeada de marcos de reserva</a:t>
            </a:r>
            <a:endParaRPr lang="es-BO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B7FBEA2-4E5F-46E3-AD97-523D6666A4EB}"/>
              </a:ext>
            </a:extLst>
          </p:cNvPr>
          <p:cNvSpPr txBox="1"/>
          <p:nvPr/>
        </p:nvSpPr>
        <p:spPr>
          <a:xfrm>
            <a:off x="114645" y="4844360"/>
            <a:ext cx="5786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En época crítica , los marcos de cría son</a:t>
            </a:r>
          </a:p>
          <a:p>
            <a:r>
              <a:rPr lang="es-ES" sz="2400" dirty="0"/>
              <a:t> escasos (1,2,3)</a:t>
            </a:r>
            <a:r>
              <a:rPr lang="es-BO" sz="2400" dirty="0"/>
              <a:t>, pero debe haber suficiente reservas para la sobrevivencia de la colonia en la primer cámara. </a:t>
            </a:r>
            <a:endParaRPr lang="es-ES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88A3E3A-7D56-44C4-B299-77601070E3EE}"/>
              </a:ext>
            </a:extLst>
          </p:cNvPr>
          <p:cNvSpPr txBox="1"/>
          <p:nvPr/>
        </p:nvSpPr>
        <p:spPr>
          <a:xfrm>
            <a:off x="5900738" y="4651496"/>
            <a:ext cx="6176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Reducir la colmena quitando los marcos y las alzas, para que la colonia , no sufra por cambios climáticos. Si es necesario usar plásticos (ponchos) que cubran todo el nido para mantener la temperatura.</a:t>
            </a:r>
            <a:endParaRPr lang="es-BO" sz="2400" dirty="0"/>
          </a:p>
        </p:txBody>
      </p:sp>
    </p:spTree>
    <p:extLst>
      <p:ext uri="{BB962C8B-B14F-4D97-AF65-F5344CB8AC3E}">
        <p14:creationId xmlns:p14="http://schemas.microsoft.com/office/powerpoint/2010/main" val="268967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139DF9D-56B3-4E41-9F8B-BD581C954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7AD42CF6-8BEC-4382-8921-05E12A666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094" y="0"/>
            <a:ext cx="9103276" cy="6827457"/>
          </a:xfrm>
        </p:spPr>
      </p:pic>
    </p:spTree>
    <p:extLst>
      <p:ext uri="{BB962C8B-B14F-4D97-AF65-F5344CB8AC3E}">
        <p14:creationId xmlns:p14="http://schemas.microsoft.com/office/powerpoint/2010/main" val="133380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C9FDEE3-D35F-49DE-B9F7-A759D8FC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Importancia de tener el material</a:t>
            </a: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30D1C4E-4866-40FA-AC22-A72DA5723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334466" cy="359931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ES" dirty="0"/>
              <a:t>Cera estampada.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Cera labrada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Marcos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Alzas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Cámara de cría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Núcleos, para nucleado</a:t>
            </a:r>
          </a:p>
          <a:p>
            <a:pPr marL="457200" indent="-457200">
              <a:buFont typeface="+mj-lt"/>
              <a:buAutoNum type="arabicPeriod"/>
            </a:pPr>
            <a:endParaRPr lang="es-B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586EB28-0D0D-465E-BA28-EF7FA04C759D}"/>
              </a:ext>
            </a:extLst>
          </p:cNvPr>
          <p:cNvSpPr txBox="1"/>
          <p:nvPr/>
        </p:nvSpPr>
        <p:spPr>
          <a:xfrm>
            <a:off x="4772025" y="2200275"/>
            <a:ext cx="6601487" cy="92333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s-ES" dirty="0"/>
          </a:p>
          <a:p>
            <a:r>
              <a:rPr lang="es-ES" sz="3600" dirty="0"/>
              <a:t>La ausencia provoca PÉRDIDAS </a:t>
            </a:r>
            <a:endParaRPr lang="es-BO" sz="3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40574A4-A31C-46B9-BCE6-7882B960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887" y="3123605"/>
            <a:ext cx="2571750" cy="3429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63DE6D15-BFBD-496F-92D3-7B104CD9AB2A}"/>
              </a:ext>
            </a:extLst>
          </p:cNvPr>
          <p:cNvSpPr txBox="1"/>
          <p:nvPr/>
        </p:nvSpPr>
        <p:spPr>
          <a:xfrm>
            <a:off x="9148196" y="3423062"/>
            <a:ext cx="1747594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Pertinencia</a:t>
            </a:r>
            <a:endParaRPr lang="es-BO" sz="2400" dirty="0">
              <a:solidFill>
                <a:srgbClr val="FFC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4E16763-1E67-4940-B472-5E351BD7F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24537" y="4376440"/>
            <a:ext cx="4411662" cy="24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1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016DA9-7A65-48F8-AB13-9CE74835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Diagnóstico de enfermedades</a:t>
            </a: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EFCD980-6E13-4B2B-BB51-55003D678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968" y="2743642"/>
            <a:ext cx="3093282" cy="2692926"/>
          </a:xfrm>
        </p:spPr>
        <p:txBody>
          <a:bodyPr>
            <a:normAutofit fontScale="85000" lnSpcReduction="20000"/>
          </a:bodyPr>
          <a:lstStyle/>
          <a:p>
            <a:r>
              <a:rPr lang="es-ES" dirty="0" err="1"/>
              <a:t>Varroasis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Producido por parásito, que ataca a la cría  en donde se desarrolla y se transporta en los adultos.</a:t>
            </a:r>
          </a:p>
          <a:p>
            <a:pPr marL="0" indent="0">
              <a:buNone/>
            </a:pPr>
            <a:r>
              <a:rPr lang="es-ES" dirty="0"/>
              <a:t>Provoca muchas perdidas económicas porque mueren muchas abejas y no cumplen al máximo con sus  funciones. </a:t>
            </a:r>
          </a:p>
          <a:p>
            <a:endParaRPr lang="es-B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9858D52-B3BB-4C34-B8BA-23037277F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47" y="2061280"/>
            <a:ext cx="2186919" cy="16668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F6FB409-0A64-49A5-8778-8DCE24ABB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79" y="4090105"/>
            <a:ext cx="1838454" cy="216732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E6B5D860-F6D5-4D40-80DD-C7A763E8B0FD}"/>
              </a:ext>
            </a:extLst>
          </p:cNvPr>
          <p:cNvSpPr txBox="1"/>
          <p:nvPr/>
        </p:nvSpPr>
        <p:spPr>
          <a:xfrm>
            <a:off x="6849185" y="5173768"/>
            <a:ext cx="23338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 puerta de ingreso de otras enfermedades</a:t>
            </a:r>
          </a:p>
          <a:p>
            <a:r>
              <a:rPr lang="es-ES" dirty="0"/>
              <a:t>Como </a:t>
            </a:r>
            <a:r>
              <a:rPr lang="es-ES" dirty="0" err="1"/>
              <a:t>loque</a:t>
            </a:r>
            <a:r>
              <a:rPr lang="es-ES" dirty="0"/>
              <a:t> europea.</a:t>
            </a:r>
            <a:endParaRPr lang="es-B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5648440-6C19-49CD-B12F-E047CCFC0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160" y="4631694"/>
            <a:ext cx="3013649" cy="20210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BFC1D56-1D58-478D-BC94-46C781E27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105" y="2599336"/>
            <a:ext cx="2279760" cy="16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6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556</TotalTime>
  <Words>594</Words>
  <Application>Microsoft Office PowerPoint</Application>
  <PresentationFormat>Personalizado</PresentationFormat>
  <Paragraphs>117</Paragraphs>
  <Slides>14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Berlín</vt:lpstr>
      <vt:lpstr>APICULTURA  EN EL CHACO</vt:lpstr>
      <vt:lpstr>Partes de una colmena</vt:lpstr>
      <vt:lpstr>Miembros de la colonia</vt:lpstr>
      <vt:lpstr>Presencia de la reina</vt:lpstr>
      <vt:lpstr>Como funciona la colmena</vt:lpstr>
      <vt:lpstr>Espacio en la colmena</vt:lpstr>
      <vt:lpstr>Presentación de PowerPoint</vt:lpstr>
      <vt:lpstr>Importancia de tener el material</vt:lpstr>
      <vt:lpstr>Diagnóstico de enfermedades</vt:lpstr>
      <vt:lpstr>Crecimiento de obrera con varroa</vt:lpstr>
      <vt:lpstr>Alimentación de las abejas</vt:lpstr>
      <vt:lpstr>Uso de rejilla excluidora</vt:lpstr>
      <vt:lpstr>Presentación de PowerPoint</vt:lpstr>
      <vt:lpstr> GRACIAS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APICULTURA EN EL CHACO</dc:title>
  <dc:creator>Ernesto Amador</dc:creator>
  <cp:lastModifiedBy>Usuario</cp:lastModifiedBy>
  <cp:revision>32</cp:revision>
  <dcterms:created xsi:type="dcterms:W3CDTF">2021-05-17T22:00:15Z</dcterms:created>
  <dcterms:modified xsi:type="dcterms:W3CDTF">2021-05-18T15:33:52Z</dcterms:modified>
</cp:coreProperties>
</file>