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2" autoAdjust="0"/>
    <p:restoredTop sz="94660"/>
  </p:normalViewPr>
  <p:slideViewPr>
    <p:cSldViewPr>
      <p:cViewPr varScale="1">
        <p:scale>
          <a:sx n="65" d="100"/>
          <a:sy n="65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03/10/2015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193E-E1C5-48B1-A0C7-312C7419B7FD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914C-BD31-4224-87F1-DB592EED9F25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F44C-B085-47BB-83C0-615263FD76CA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7DFF-450D-466D-AB5C-A1A93E56B9C7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E2C7-11C8-4D19-8AB3-772772783E45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C917-3049-43AC-B099-B222D1F5F820}" type="datetime1">
              <a:rPr lang="es-BO" smtClean="0"/>
              <a:t>03/10/2015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E25-D869-4AE5-BA3F-02890D6C91F9}" type="datetime1">
              <a:rPr lang="es-BO" smtClean="0"/>
              <a:t>03/10/2015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D3BF-8030-4801-9ED0-BC8CA4AAEF6E}" type="datetime1">
              <a:rPr lang="es-BO" smtClean="0"/>
              <a:t>03/10/2015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AEBD-C14D-44D9-B1B4-F2642D5E3DFB}" type="datetime1">
              <a:rPr lang="es-BO" smtClean="0"/>
              <a:t>03/10/2015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D2F4-B19A-429F-9106-8916251DA45E}" type="datetime1">
              <a:rPr lang="es-BO" smtClean="0"/>
              <a:t>03/10/2015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67C9-1B1F-4B6C-95DA-E85C68C7828F}" type="datetime1">
              <a:rPr lang="es-BO" smtClean="0"/>
              <a:t>03/10/2015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911D6-9069-4F1D-B507-130114888706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E:\GAM%20LA%20PAZ\DesarrolloExtractivismoPostExtractivismo-EGudyna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</a:t>
            </a:r>
            <a:r>
              <a:rPr lang="es-BO" sz="3600" dirty="0"/>
              <a:t>2</a:t>
            </a:r>
            <a:r>
              <a:rPr lang="es-BO" sz="3600" dirty="0" smtClean="0"/>
              <a:t/>
            </a:r>
            <a:br>
              <a:rPr lang="es-BO" sz="3600" dirty="0" smtClean="0"/>
            </a:br>
            <a:r>
              <a:rPr lang="es-BO" sz="3600" dirty="0"/>
              <a:t>Herramientas de diagnóstico y análisis para el trabajo de desarrollo rural a nivel municipal</a:t>
            </a:r>
            <a:r>
              <a:rPr lang="es-BO" sz="3600" dirty="0" smtClean="0"/>
              <a:t/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/>
              <a:t>Curso de Actualización </a:t>
            </a:r>
          </a:p>
          <a:p>
            <a:r>
              <a:rPr lang="es-BO" dirty="0"/>
              <a:t>Desarrollo Económico Rural</a:t>
            </a:r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6843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39952" y="6309320"/>
            <a:ext cx="4623792" cy="365125"/>
          </a:xfrm>
        </p:spPr>
        <p:txBody>
          <a:bodyPr/>
          <a:lstStyle/>
          <a:p>
            <a:r>
              <a:rPr lang="es-BO" dirty="0" smtClean="0"/>
              <a:t>Unidad 2. Herramientas de diagnóstico y análisis para el trabajo de desarrollo rural. Octubre 2015</a:t>
            </a:r>
            <a:endParaRPr lang="es-BO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FFC0-485D-48AF-AF17-E607CBDC00C1}" type="datetime1">
              <a:rPr lang="es-BO" smtClean="0"/>
              <a:t>03/10/2015</a:t>
            </a:fld>
            <a:endParaRPr lang="es-BO"/>
          </a:p>
        </p:txBody>
      </p:sp>
      <p:pic>
        <p:nvPicPr>
          <p:cNvPr id="9" name="0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95386"/>
            <a:ext cx="1342013" cy="1189398"/>
          </a:xfrm>
          <a:prstGeom prst="rect">
            <a:avLst/>
          </a:prstGeom>
        </p:spPr>
      </p:pic>
      <p:pic>
        <p:nvPicPr>
          <p:cNvPr id="6" name="Picture 2" descr="http://www.formaciontecnicabolivia.org/webassets/logos/logo_gaml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521" y="198908"/>
            <a:ext cx="2448299" cy="157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7320" y="1051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b)Encuestas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611559" y="1124744"/>
            <a:ext cx="83529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Es </a:t>
            </a:r>
            <a:r>
              <a:rPr lang="es-BO" sz="2400" b="1" i="1" dirty="0"/>
              <a:t>una herramienta de análisis cuantitativo que permite obtener información de fuente directa a través de formularios expresamente estructurados que pueden ser llenados por los mismos sujetos de estudio</a:t>
            </a:r>
          </a:p>
          <a:p>
            <a:pPr algn="just"/>
            <a:r>
              <a:rPr lang="es-BO" sz="2400" dirty="0" smtClean="0"/>
              <a:t>Puede ser hecha por los mismos sujetos de estudio o a través de terceras personas (encuestadores).</a:t>
            </a:r>
            <a:endParaRPr lang="es-BO" sz="2400" dirty="0"/>
          </a:p>
          <a:p>
            <a:pPr algn="just"/>
            <a:r>
              <a:rPr lang="es-BO" sz="2400" b="1" i="1" dirty="0" smtClean="0"/>
              <a:t>Ventaja</a:t>
            </a:r>
            <a:r>
              <a:rPr lang="es-BO" sz="2400" dirty="0" smtClean="0"/>
              <a:t> </a:t>
            </a:r>
            <a:r>
              <a:rPr lang="es-BO" sz="2400" dirty="0"/>
              <a:t>de que puede hacerse de manera simultánea en diferentes lugares geográficos, optimizando el tiempo de la investigación a partir de una muestra.</a:t>
            </a:r>
            <a:endParaRPr lang="es-BO" sz="2400" dirty="0" smtClean="0"/>
          </a:p>
          <a:p>
            <a:pPr algn="just"/>
            <a:r>
              <a:rPr lang="es-BO" sz="2400" dirty="0" smtClean="0"/>
              <a:t>La </a:t>
            </a:r>
            <a:r>
              <a:rPr lang="es-BO" sz="2400" dirty="0"/>
              <a:t>Encuesta debe contener: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Cerradas</a:t>
            </a:r>
            <a:r>
              <a:rPr lang="es-BO" sz="2400" dirty="0"/>
              <a:t>: </a:t>
            </a:r>
            <a:r>
              <a:rPr lang="es-BO" sz="2400" dirty="0" smtClean="0"/>
              <a:t>que </a:t>
            </a:r>
            <a:r>
              <a:rPr lang="es-BO" sz="2400" dirty="0"/>
              <a:t>tienen respuesta </a:t>
            </a:r>
            <a:r>
              <a:rPr lang="es-BO" sz="2400" dirty="0" smtClean="0"/>
              <a:t>predeterminadas 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con </a:t>
            </a:r>
            <a:r>
              <a:rPr lang="es-BO" sz="2400" b="1" dirty="0" smtClean="0"/>
              <a:t>respuestas que </a:t>
            </a:r>
            <a:r>
              <a:rPr lang="es-BO" sz="2400" b="1" dirty="0"/>
              <a:t>DEBEN SER </a:t>
            </a:r>
            <a:r>
              <a:rPr lang="es-BO" sz="2400" b="1" dirty="0" smtClean="0"/>
              <a:t>LEÍDAS </a:t>
            </a:r>
          </a:p>
          <a:p>
            <a:pPr algn="just"/>
            <a:r>
              <a:rPr lang="es-BO" sz="2400" dirty="0" smtClean="0"/>
              <a:t>a </a:t>
            </a:r>
            <a:r>
              <a:rPr lang="es-BO" sz="2400" dirty="0"/>
              <a:t>los </a:t>
            </a:r>
            <a:r>
              <a:rPr lang="es-BO" sz="2400" dirty="0" smtClean="0"/>
              <a:t>entrevistados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39925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/>
              <a:t>Preguntas con respuestas que NO DEBEN SER </a:t>
            </a:r>
          </a:p>
          <a:p>
            <a:r>
              <a:rPr lang="es-BO" sz="2400" b="1" dirty="0"/>
              <a:t>LEÍDAS </a:t>
            </a:r>
            <a:r>
              <a:rPr lang="es-BO" sz="2400" dirty="0"/>
              <a:t>a los entrevistados:  </a:t>
            </a:r>
          </a:p>
          <a:p>
            <a:r>
              <a:rPr lang="es-BO" sz="2400" b="1" dirty="0"/>
              <a:t>Preguntas abiertas: </a:t>
            </a:r>
            <a:r>
              <a:rPr lang="es-BO" sz="2400" dirty="0"/>
              <a:t>Son las que no presentan ninguna </a:t>
            </a:r>
          </a:p>
          <a:p>
            <a:r>
              <a:rPr lang="es-BO" sz="2400" dirty="0"/>
              <a:t>categoría preestablecida</a:t>
            </a:r>
            <a:r>
              <a:rPr lang="es-BO" sz="2400" dirty="0" smtClean="0"/>
              <a:t>.</a:t>
            </a:r>
          </a:p>
          <a:p>
            <a:endParaRPr lang="es-BO" sz="2400" dirty="0"/>
          </a:p>
          <a:p>
            <a:r>
              <a:rPr lang="es-BO" sz="2400" dirty="0" smtClean="0"/>
              <a:t>Además </a:t>
            </a:r>
            <a:r>
              <a:rPr lang="es-BO" sz="2400" dirty="0"/>
              <a:t>en el cuestionario se presenta la siguiente información</a:t>
            </a:r>
            <a:r>
              <a:rPr lang="es-BO" sz="2400" dirty="0" smtClean="0"/>
              <a:t>:</a:t>
            </a:r>
          </a:p>
          <a:p>
            <a:r>
              <a:rPr lang="es-BO" sz="2400" b="1" dirty="0" smtClean="0"/>
              <a:t>Flechas </a:t>
            </a:r>
            <a:r>
              <a:rPr lang="es-BO" sz="2400" b="1" dirty="0"/>
              <a:t>y Saltos: </a:t>
            </a:r>
            <a:r>
              <a:rPr lang="es-BO" sz="2400" dirty="0"/>
              <a:t>Son instrucciones gráficas (FLECHAS) o en texto (RECUADROS) que guían la entrevista a través de las diferentes preguntas y secciones de la boleta. </a:t>
            </a:r>
          </a:p>
          <a:p>
            <a:r>
              <a:rPr lang="es-BO" sz="2400" b="1" dirty="0" smtClean="0"/>
              <a:t>Cortes</a:t>
            </a:r>
            <a:r>
              <a:rPr lang="es-BO" sz="2400" b="1" dirty="0"/>
              <a:t>:</a:t>
            </a:r>
            <a:r>
              <a:rPr lang="es-BO" sz="2400" dirty="0"/>
              <a:t> Son grupos de preguntas o secciones </a:t>
            </a:r>
            <a:r>
              <a:rPr lang="es-BO" sz="2400" dirty="0" smtClean="0"/>
              <a:t>completas </a:t>
            </a:r>
            <a:r>
              <a:rPr lang="es-BO" sz="2400" dirty="0"/>
              <a:t>que serán formuladas exclusivamente </a:t>
            </a:r>
            <a:r>
              <a:rPr lang="es-BO" sz="2400" dirty="0" smtClean="0"/>
              <a:t>a ciertos grupos </a:t>
            </a:r>
            <a:r>
              <a:rPr lang="es-BO" sz="2400" dirty="0"/>
              <a:t>poblacionales distinguidos por edad, </a:t>
            </a:r>
            <a:r>
              <a:rPr lang="es-BO" sz="2400" dirty="0" smtClean="0"/>
              <a:t>sexo</a:t>
            </a:r>
          </a:p>
          <a:p>
            <a:r>
              <a:rPr lang="es-BO" sz="2400" dirty="0" smtClean="0"/>
              <a:t>u </a:t>
            </a:r>
            <a:r>
              <a:rPr lang="es-BO" sz="2400" dirty="0"/>
              <a:t>otra característica.</a:t>
            </a:r>
          </a:p>
        </p:txBody>
      </p:sp>
    </p:spTree>
    <p:extLst>
      <p:ext uri="{BB962C8B-B14F-4D97-AF65-F5344CB8AC3E}">
        <p14:creationId xmlns:p14="http://schemas.microsoft.com/office/powerpoint/2010/main" val="15005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Diseño </a:t>
            </a:r>
            <a:r>
              <a:rPr lang="es-BO" sz="3600" b="1" dirty="0" err="1" smtClean="0"/>
              <a:t>muestral</a:t>
            </a:r>
            <a:r>
              <a:rPr lang="es-BO" sz="3600" b="1" dirty="0" smtClean="0"/>
              <a:t> para las encuestas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Diseño </a:t>
            </a:r>
            <a:r>
              <a:rPr lang="es-BO" sz="2400" b="1" i="1" dirty="0" err="1" smtClean="0"/>
              <a:t>muestral</a:t>
            </a:r>
            <a:r>
              <a:rPr lang="es-BO" sz="2400" dirty="0" smtClean="0"/>
              <a:t> </a:t>
            </a:r>
            <a:r>
              <a:rPr lang="es-BO" sz="2400" dirty="0"/>
              <a:t>implica decidir </a:t>
            </a:r>
            <a:r>
              <a:rPr lang="es-BO" sz="2400" dirty="0" smtClean="0"/>
              <a:t>a quiénes se va a encuestar, a partir de determinar cuál </a:t>
            </a:r>
            <a:r>
              <a:rPr lang="es-BO" sz="2400" dirty="0"/>
              <a:t>va a ser el universo del que se va a  obtener la información, delimitar el tamaño </a:t>
            </a:r>
            <a:r>
              <a:rPr lang="es-BO" sz="2400" dirty="0" err="1"/>
              <a:t>muestral</a:t>
            </a:r>
            <a:r>
              <a:rPr lang="es-BO" sz="2400" dirty="0"/>
              <a:t> y seleccionar el método de muestreo más apropiado para el estudio.</a:t>
            </a:r>
            <a:endParaRPr lang="es-BO" sz="2400" dirty="0" smtClean="0"/>
          </a:p>
          <a:p>
            <a:pPr marL="0" indent="0">
              <a:buNone/>
            </a:pPr>
            <a:endParaRPr lang="es-BO" sz="2400" b="1" dirty="0" smtClean="0"/>
          </a:p>
          <a:p>
            <a:pPr marL="0" indent="0">
              <a:buNone/>
            </a:pPr>
            <a:r>
              <a:rPr lang="es-BO" sz="2400" b="1" dirty="0" smtClean="0"/>
              <a:t>Objetivo </a:t>
            </a:r>
            <a:r>
              <a:rPr lang="es-BO" sz="2400" b="1" dirty="0"/>
              <a:t>de la muestra: </a:t>
            </a:r>
            <a:r>
              <a:rPr lang="es-BO" sz="2400" dirty="0"/>
              <a:t>Generar información adecuada del área de estudio, con respecto al tema </a:t>
            </a:r>
            <a:r>
              <a:rPr lang="es-BO" sz="2400" dirty="0" smtClean="0"/>
              <a:t>específico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Universo del estudio: </a:t>
            </a:r>
            <a:r>
              <a:rPr lang="es-BO" sz="2400" dirty="0"/>
              <a:t>Detalla la cobertura del </a:t>
            </a:r>
            <a:r>
              <a:rPr lang="es-BO" sz="2400" dirty="0" smtClean="0"/>
              <a:t>estudio</a:t>
            </a:r>
            <a:r>
              <a:rPr lang="es-BO" sz="2400" dirty="0"/>
              <a:t> </a:t>
            </a:r>
            <a:r>
              <a:rPr lang="es-BO" sz="2400" dirty="0" smtClean="0"/>
              <a:t>en ámbito, cuántos municipios, cuántas comunidades, por ej.                               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Unidad de observación o de investigación: </a:t>
            </a:r>
            <a:r>
              <a:rPr lang="es-BO" sz="2400" dirty="0"/>
              <a:t>A quiénes está dirigido el estudio: Productores agropecuarios familiares,  Jefe/a de hogar productor perteneciente a poblaciones del área de influencia del estudio. Hogar del </a:t>
            </a:r>
            <a:r>
              <a:rPr lang="es-BO" sz="2400" dirty="0" smtClean="0"/>
              <a:t>productor/a </a:t>
            </a:r>
            <a:r>
              <a:rPr lang="es-BO" sz="2400" dirty="0"/>
              <a:t>perteneciente a las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poblaciones </a:t>
            </a:r>
            <a:r>
              <a:rPr lang="es-BO" sz="2400" dirty="0"/>
              <a:t>del área de influencia del estudio.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89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/>
              <a:t>Luego de realizada la encuesta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Crítica</a:t>
            </a:r>
            <a:r>
              <a:rPr lang="es-BO" dirty="0"/>
              <a:t>/ codificación 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Transcripción </a:t>
            </a:r>
            <a:r>
              <a:rPr lang="es-BO" dirty="0"/>
              <a:t>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 smtClean="0"/>
              <a:t> Depuración </a:t>
            </a:r>
            <a:r>
              <a:rPr lang="es-BO" dirty="0"/>
              <a:t>de la Base 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Validación </a:t>
            </a:r>
            <a:r>
              <a:rPr lang="es-BO" dirty="0"/>
              <a:t>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Análisis </a:t>
            </a:r>
            <a:r>
              <a:rPr lang="es-BO" dirty="0"/>
              <a:t>de la información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56106"/>
            <a:ext cx="1848750" cy="184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50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s-BO" sz="3600" b="1" dirty="0"/>
              <a:t>c.	Observación participante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692696"/>
            <a:ext cx="842493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3000" dirty="0"/>
              <a:t>E</a:t>
            </a:r>
            <a:r>
              <a:rPr lang="es-BO" sz="3000" dirty="0" smtClean="0"/>
              <a:t>l </a:t>
            </a:r>
            <a:r>
              <a:rPr lang="es-BO" sz="3000" dirty="0"/>
              <a:t>investigador se incorpora a la comunidad </a:t>
            </a:r>
            <a:r>
              <a:rPr lang="es-BO" sz="3000" dirty="0" smtClean="0"/>
              <a:t>para tener un </a:t>
            </a:r>
            <a:r>
              <a:rPr lang="es-BO" sz="3000" dirty="0"/>
              <a:t>buen conocimiento del contexto, </a:t>
            </a:r>
            <a:r>
              <a:rPr lang="es-BO" sz="3000" dirty="0" smtClean="0"/>
              <a:t>con </a:t>
            </a:r>
            <a:r>
              <a:rPr lang="es-BO" sz="3000" dirty="0"/>
              <a:t>respeto de sus prácticas culturales y adaptándose a los tiempos de los sujetos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Isosceles Triangle 4"/>
          <p:cNvSpPr/>
          <p:nvPr/>
        </p:nvSpPr>
        <p:spPr>
          <a:xfrm>
            <a:off x="3203848" y="3861048"/>
            <a:ext cx="2952328" cy="22322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/>
              <a:t>Objeto de la investigación</a:t>
            </a:r>
            <a:endParaRPr lang="es-BO" dirty="0"/>
          </a:p>
        </p:txBody>
      </p:sp>
      <p:sp>
        <p:nvSpPr>
          <p:cNvPr id="10" name="Left Arrow 7"/>
          <p:cNvSpPr/>
          <p:nvPr/>
        </p:nvSpPr>
        <p:spPr>
          <a:xfrm>
            <a:off x="5940152" y="3499469"/>
            <a:ext cx="1595239" cy="1747837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Marco teórico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1" name="Down Arrow 5"/>
          <p:cNvSpPr/>
          <p:nvPr/>
        </p:nvSpPr>
        <p:spPr>
          <a:xfrm>
            <a:off x="3664459" y="2486984"/>
            <a:ext cx="2059669" cy="1296144"/>
          </a:xfrm>
          <a:prstGeom prst="downArrow">
            <a:avLst>
              <a:gd name="adj1" fmla="val 50000"/>
              <a:gd name="adj2" fmla="val 6416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Reflexiones </a:t>
            </a:r>
            <a:endParaRPr lang="es-BO" sz="140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personales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ight Arrow 6"/>
          <p:cNvSpPr/>
          <p:nvPr/>
        </p:nvSpPr>
        <p:spPr>
          <a:xfrm>
            <a:off x="2024354" y="3529395"/>
            <a:ext cx="1584176" cy="171791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Datos Empíricos 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29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Autofit/>
          </a:bodyPr>
          <a:lstStyle/>
          <a:p>
            <a:r>
              <a:rPr lang="es-BO" sz="2400" b="1" dirty="0" smtClean="0"/>
              <a:t>Herramientas: </a:t>
            </a:r>
            <a:r>
              <a:rPr lang="es-BO" sz="2400" dirty="0" smtClean="0"/>
              <a:t>el cuaderno de campo, grabaciones y transcripciones. </a:t>
            </a:r>
          </a:p>
          <a:p>
            <a:r>
              <a:rPr lang="es-BO" sz="2400" dirty="0" smtClean="0"/>
              <a:t>Es conveniente hacer un resumen de contenido a medida que se avanza en el trabajo.</a:t>
            </a:r>
          </a:p>
          <a:p>
            <a:pPr marL="0" indent="0">
              <a:buNone/>
            </a:pPr>
            <a:endParaRPr lang="es-BO" sz="2400" dirty="0" smtClean="0"/>
          </a:p>
          <a:p>
            <a:r>
              <a:rPr lang="es-BO" sz="2400" b="1" dirty="0"/>
              <a:t>E</a:t>
            </a:r>
            <a:r>
              <a:rPr lang="es-BO" sz="2400" b="1" dirty="0" smtClean="0"/>
              <a:t>jemplo</a:t>
            </a:r>
            <a:r>
              <a:rPr lang="es-BO" sz="2400" dirty="0" smtClean="0"/>
              <a:t>, Determinar el origen de los alimentos que se consumen cotidianamente en una familia: se pregunta a partir del plato de comida, qué productos se producen en la región, cuáles vienen de dentro el país y cuáles vienen de otros países, ya sea de manera legal o por contrabando. </a:t>
            </a:r>
          </a:p>
          <a:p>
            <a:r>
              <a:rPr lang="es-BO" sz="2400" dirty="0" smtClean="0"/>
              <a:t>Esto nos permite ver cuánto de la producción local llega a la mesa del consumidor, cuánto de ingresos debe generar una familia para complementar su dieta y ver en el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balance si existen situaciones de vulnerabilidad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alimentaria.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13176"/>
            <a:ext cx="1848750" cy="16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272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59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d) Mapa parlante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899592" y="1124744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Constituye </a:t>
            </a:r>
            <a:r>
              <a:rPr lang="es-BO" sz="2400" b="1" i="1" dirty="0"/>
              <a:t>una de las técnicas del Diagnóstico Rápido Participativo (</a:t>
            </a:r>
            <a:r>
              <a:rPr lang="es-BO" sz="2400" b="1" i="1" dirty="0" smtClean="0"/>
              <a:t>DRP)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</a:t>
            </a:r>
            <a:r>
              <a:rPr lang="es-BO" sz="2400" dirty="0"/>
              <a:t>para la recolección de información de un suceso especifico en relación con un territorio; 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está </a:t>
            </a:r>
            <a:r>
              <a:rPr lang="es-BO" sz="2400" dirty="0"/>
              <a:t>orientada a percepciones que se construyen </a:t>
            </a:r>
            <a:r>
              <a:rPr lang="es-BO" sz="2400" dirty="0" smtClean="0"/>
              <a:t>colectivamente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la </a:t>
            </a:r>
            <a:r>
              <a:rPr lang="es-BO" sz="2400" dirty="0"/>
              <a:t>técnica consiste en un croquis de un área </a:t>
            </a:r>
            <a:r>
              <a:rPr lang="es-BO" sz="2400" dirty="0" smtClean="0"/>
              <a:t>geográfica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para visibilizar </a:t>
            </a:r>
            <a:r>
              <a:rPr lang="es-BO" sz="2400" dirty="0"/>
              <a:t>recursos, </a:t>
            </a:r>
            <a:r>
              <a:rPr lang="es-BO" sz="2400" dirty="0" smtClean="0"/>
              <a:t>estructura social, producción </a:t>
            </a:r>
            <a:r>
              <a:rPr lang="es-BO" sz="2400" dirty="0"/>
              <a:t>y disponibilidad </a:t>
            </a:r>
            <a:r>
              <a:rPr lang="es-BO" sz="2400" dirty="0" smtClean="0"/>
              <a:t>de alimentos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55851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 smtClean="0"/>
              <a:t>Se </a:t>
            </a:r>
            <a:r>
              <a:rPr lang="es-BO" sz="2400" dirty="0"/>
              <a:t>puede incorporar al inicio del trabajo </a:t>
            </a:r>
            <a:r>
              <a:rPr lang="es-BO" sz="2400" dirty="0" smtClean="0"/>
              <a:t>un recorrido por el territorio para </a:t>
            </a:r>
            <a:r>
              <a:rPr lang="es-BO" sz="2400" dirty="0"/>
              <a:t>que los participantes observen elementos básicos a plasmar en el </a:t>
            </a:r>
            <a:r>
              <a:rPr lang="es-BO" sz="2400" dirty="0" err="1" smtClean="0"/>
              <a:t>mapa.Luego</a:t>
            </a:r>
            <a:r>
              <a:rPr lang="es-BO" sz="2400" dirty="0"/>
              <a:t>, los pasos a seguir son</a:t>
            </a:r>
            <a:r>
              <a:rPr lang="es-BO" sz="2400" dirty="0" smtClean="0"/>
              <a:t>:</a:t>
            </a:r>
          </a:p>
          <a:p>
            <a:endParaRPr lang="es-BO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Pedir </a:t>
            </a:r>
            <a:r>
              <a:rPr lang="es-BO" sz="2400" dirty="0"/>
              <a:t>al grupo que dibujen su territorio a partir de límites, caminos y/o accidentes geográficos relevantes: ríos, montaña, entre otros.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Incluir </a:t>
            </a:r>
            <a:r>
              <a:rPr lang="es-BO" sz="2400" dirty="0"/>
              <a:t>la infraestructura social existente: iglesia, escuela, antenas de comunicación.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otros detalles relacionados al tema: parcelas y cultivos, fuentes de agua, zonas de riesgo.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las viviendas y ponerles el nombre de la familia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Realizar </a:t>
            </a:r>
            <a:r>
              <a:rPr lang="es-BO" sz="2400" dirty="0"/>
              <a:t>el análisis cuantitativo y cualitativo de la </a:t>
            </a:r>
            <a:r>
              <a:rPr lang="es-BO" sz="2400" dirty="0" smtClean="0"/>
              <a:t>herramienta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03717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Observación de Medios de Vida Sostenibles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El </a:t>
            </a:r>
            <a:r>
              <a:rPr lang="es-BO" sz="2400" b="1" i="1" dirty="0"/>
              <a:t>enfoque de “medios de vida sostenibles</a:t>
            </a:r>
            <a:r>
              <a:rPr lang="es-BO" sz="2400" b="1" i="1" dirty="0" smtClean="0"/>
              <a:t>" </a:t>
            </a:r>
            <a:r>
              <a:rPr lang="es-BO" sz="2400" b="1" i="1" dirty="0"/>
              <a:t>es un enfoque holístico que toca diferentes sectores y ámbitos, conocidos como capitales</a:t>
            </a:r>
            <a:r>
              <a:rPr lang="es-BO" sz="2400" b="1" i="1" dirty="0" smtClean="0"/>
              <a:t>:</a:t>
            </a:r>
          </a:p>
          <a:p>
            <a:pPr marL="0" indent="0">
              <a:buNone/>
            </a:pPr>
            <a:r>
              <a:rPr lang="es-BO" sz="2400" b="1" i="1" dirty="0" smtClean="0"/>
              <a:t>Capital financiero: </a:t>
            </a:r>
            <a:r>
              <a:rPr lang="es-BO" sz="2400" dirty="0" smtClean="0"/>
              <a:t>Ganado, tipos de cultivos, maquinaria y equipos, vehículos.</a:t>
            </a:r>
            <a:endParaRPr lang="es-BO" sz="2400" dirty="0"/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físico: </a:t>
            </a:r>
            <a:r>
              <a:rPr lang="es-BO" sz="2400" dirty="0"/>
              <a:t>infraestructura tales como edificios, caminos, sistemas de agua y riego.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humano: </a:t>
            </a:r>
            <a:r>
              <a:rPr lang="es-BO" sz="2400" dirty="0"/>
              <a:t>Personal de salud, maestros, y profesionales.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social: </a:t>
            </a:r>
            <a:r>
              <a:rPr lang="es-BO" sz="2400" dirty="0"/>
              <a:t>tipos de organizaciones, sindicales, </a:t>
            </a:r>
            <a:r>
              <a:rPr lang="es-BO" sz="2400" dirty="0" smtClean="0"/>
              <a:t>productivas, </a:t>
            </a:r>
            <a:r>
              <a:rPr lang="es-BO" sz="2400" dirty="0"/>
              <a:t>capacidades </a:t>
            </a:r>
            <a:r>
              <a:rPr lang="es-BO" sz="2400" dirty="0" smtClean="0"/>
              <a:t>individuales, así como de </a:t>
            </a:r>
            <a:r>
              <a:rPr lang="es-BO" sz="2400" dirty="0"/>
              <a:t>las instituciones, relaciones y normas que determinan la calidad y cantidad de las interacciones sociales.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natural: </a:t>
            </a:r>
            <a:r>
              <a:rPr lang="es-BO" sz="2400" dirty="0"/>
              <a:t>recursos naturales -comerciales y no comerciales- y servicios ecológicos, </a:t>
            </a:r>
            <a:r>
              <a:rPr lang="es-BO" sz="2400" dirty="0" smtClean="0"/>
              <a:t>que mantienen </a:t>
            </a:r>
            <a:r>
              <a:rPr lang="es-BO" sz="2400" dirty="0"/>
              <a:t>la vida.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98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BO" b="1" i="1" dirty="0" smtClean="0"/>
              <a:t>Es </a:t>
            </a:r>
            <a:r>
              <a:rPr lang="es-BO" b="1" i="1" dirty="0"/>
              <a:t>la reunión de varias personas, como representación de un colectivo, escogidas por que son afectadas por la situación o porque son usuarias de algún </a:t>
            </a:r>
            <a:r>
              <a:rPr lang="es-BO" b="1" i="1" dirty="0" smtClean="0"/>
              <a:t>derecho. </a:t>
            </a:r>
          </a:p>
          <a:p>
            <a:pPr marL="0" indent="0">
              <a:buNone/>
            </a:pPr>
            <a:endParaRPr lang="es-BO" b="1" i="1" dirty="0" smtClean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combina la reflexión individual y la interacción </a:t>
            </a:r>
            <a:r>
              <a:rPr lang="es-BO" dirty="0" smtClean="0"/>
              <a:t>grupal</a:t>
            </a:r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consigue una participación más abierta y con una mayor riqueza de información. </a:t>
            </a:r>
            <a:endParaRPr lang="es-BO" dirty="0" smtClean="0"/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Si </a:t>
            </a:r>
            <a:r>
              <a:rPr lang="es-BO" dirty="0"/>
              <a:t>el diagnóstico se realiza para llevar adelante una acción posterior, las personas que han participado de la elaboración el mismo tendrán en el futuro una </a:t>
            </a:r>
            <a:r>
              <a:rPr lang="es-BO" dirty="0" smtClean="0"/>
              <a:t>actitud </a:t>
            </a:r>
            <a:r>
              <a:rPr lang="es-BO" dirty="0"/>
              <a:t>de mayor compromiso.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04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8882" y="476671"/>
            <a:ext cx="8229600" cy="1037729"/>
          </a:xfrm>
        </p:spPr>
        <p:txBody>
          <a:bodyPr>
            <a:noAutofit/>
          </a:bodyPr>
          <a:lstStyle/>
          <a:p>
            <a:r>
              <a:rPr lang="es-BO" sz="3200" b="1" dirty="0"/>
              <a:t>Capítulo 2. Principales herramientas de investigación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03/10/2015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683568" y="1997839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 smtClean="0"/>
              <a:t>2.1 </a:t>
            </a:r>
            <a:r>
              <a:rPr lang="es-BO" sz="2400" b="1" dirty="0"/>
              <a:t>Las herramientas</a:t>
            </a:r>
          </a:p>
          <a:p>
            <a:r>
              <a:rPr lang="es-BO" sz="2400" dirty="0"/>
              <a:t> 	A. Marco analítico de lectura</a:t>
            </a:r>
          </a:p>
          <a:p>
            <a:r>
              <a:rPr lang="es-BO" sz="2400" dirty="0"/>
              <a:t>	B. Principales herramientas participativas</a:t>
            </a:r>
          </a:p>
          <a:p>
            <a:r>
              <a:rPr lang="es-BO" sz="2400" dirty="0"/>
              <a:t>a)	Entrevistas con informantes clave</a:t>
            </a:r>
          </a:p>
          <a:p>
            <a:r>
              <a:rPr lang="es-BO" sz="2400" dirty="0"/>
              <a:t>b)	Encuestas</a:t>
            </a:r>
          </a:p>
          <a:p>
            <a:r>
              <a:rPr lang="es-BO" sz="2400" dirty="0"/>
              <a:t>c)	Observación  </a:t>
            </a:r>
          </a:p>
          <a:p>
            <a:r>
              <a:rPr lang="es-BO" sz="2400" dirty="0"/>
              <a:t>d)	Mapa parlante  </a:t>
            </a:r>
          </a:p>
          <a:p>
            <a:r>
              <a:rPr lang="es-BO" sz="2400" dirty="0"/>
              <a:t>e)	Grupos focales 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Pasos a seguir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las personas a participar, buscando la equidad de género y generacional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Preparación de preguntas orientadoras, concretas que lleven la discusión de lo general a lo específicos. Tener una pregunta motivadora y cinco o seis que permitan ampliar la información.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El moderador no debe estar involucrado directamente en el tema.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saber escuchar, hacerse entender y tener manejo de grupos, control del tiempo.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mantener el hilo central de la discusión planteando preguntas que estimulen la participación.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buscar que participen activamente los miembros del grupo focal y que cada uno exprese su opinión.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La duración no debe ser mayor a dos horas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Se deben registrar las participaciones para recuperar fácilmente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    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aportes</a:t>
            </a:r>
            <a:endParaRPr lang="es-BO" sz="2000" dirty="0"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38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Ejercicio: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la pregunta motivadora y las preguntas auxiliares para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 analizar la seguridad alimentaria comunal a partir de la identificación de componentes de la dieta histórica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(de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hace 10 años) vs. la dieta consumida en las 24 horas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anteriores, separando las opiniones de hombres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y mujeres;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mayor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edad y el otro más joven,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Construyendo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 dieta que se ha consumido o consume en una familia tipo de la comunidad.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Comparar con las proporciones de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alimentos ingeridos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 estos cuatro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grandes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grupos y lo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recomendado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por el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“Atlas fotográfico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ENALIA (pues no tenemos una herramienta nacional):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1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Carnes, pescados y huevos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2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Frutas y vegetales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3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Pan y cereales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4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Productos lácteos</a:t>
            </a: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</a:t>
            </a:r>
            <a:r>
              <a:rPr lang="es-BO" dirty="0" smtClean="0"/>
              <a:t>Herramientas para el Diagnóstico, Roxana Liendo PhD.</a:t>
            </a:r>
            <a:endParaRPr lang="es-BO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83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b="1" dirty="0" smtClean="0"/>
              <a:t>Información Secundaria Hampaturi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BO" dirty="0" smtClean="0"/>
              <a:t>Mapa detallado de </a:t>
            </a:r>
            <a:r>
              <a:rPr lang="es-BO" dirty="0" err="1" smtClean="0"/>
              <a:t>Hampaturi</a:t>
            </a:r>
            <a:r>
              <a:rPr lang="es-BO" dirty="0" smtClean="0"/>
              <a:t> POT </a:t>
            </a:r>
            <a:r>
              <a:rPr lang="es-BO" dirty="0" err="1" smtClean="0"/>
              <a:t>Maggy</a:t>
            </a:r>
            <a:r>
              <a:rPr lang="es-BO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s-BO" dirty="0" smtClean="0"/>
              <a:t>Plan de uso de suelos Iván</a:t>
            </a:r>
          </a:p>
          <a:p>
            <a:pPr marL="514350" indent="-514350">
              <a:buFont typeface="+mj-lt"/>
              <a:buAutoNum type="arabicPeriod"/>
            </a:pPr>
            <a:r>
              <a:rPr lang="es-BO" dirty="0" smtClean="0"/>
              <a:t>Jerarquización territorial </a:t>
            </a:r>
            <a:r>
              <a:rPr lang="es-BO" dirty="0" err="1" smtClean="0"/>
              <a:t>Martir</a:t>
            </a:r>
            <a:endParaRPr lang="es-BO" dirty="0" smtClean="0"/>
          </a:p>
          <a:p>
            <a:pPr marL="514350" indent="-514350">
              <a:buFont typeface="+mj-lt"/>
              <a:buAutoNum type="arabicPeriod"/>
            </a:pPr>
            <a:r>
              <a:rPr lang="es-BO" dirty="0" smtClean="0"/>
              <a:t>Información socio-demográfica Iván </a:t>
            </a:r>
          </a:p>
          <a:p>
            <a:pPr marL="514350" indent="-514350">
              <a:buFont typeface="+mj-lt"/>
              <a:buAutoNum type="arabicPeriod"/>
            </a:pPr>
            <a:r>
              <a:rPr lang="es-BO" dirty="0" smtClean="0"/>
              <a:t>Otros estudios</a:t>
            </a:r>
          </a:p>
          <a:p>
            <a:pPr marL="514350" indent="-514350">
              <a:buFont typeface="+mj-lt"/>
              <a:buAutoNum type="arabicPeriod"/>
            </a:pPr>
            <a:r>
              <a:rPr lang="es-BO" smtClean="0"/>
              <a:t>Logística</a:t>
            </a:r>
            <a:endParaRPr lang="es-B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7DFF-450D-466D-AB5C-A1A93E56B9C7}" type="datetime1">
              <a:rPr lang="es-BO" smtClean="0"/>
              <a:t>03/10/2015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09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19653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Marco Analítico de Lectura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395536" y="836712"/>
            <a:ext cx="82089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La </a:t>
            </a:r>
            <a:r>
              <a:rPr lang="es-BO" sz="2400" b="1" i="1" dirty="0"/>
              <a:t>revisión y consulta de fuentes secundarias, </a:t>
            </a:r>
            <a:r>
              <a:rPr lang="es-BO" sz="2400" b="1" i="1" dirty="0" smtClean="0"/>
              <a:t>es imprescindible para conocer </a:t>
            </a:r>
            <a:r>
              <a:rPr lang="es-BO" sz="2400" b="1" i="1" dirty="0"/>
              <a:t>la evolución cronológica del objeto del estudio, conocer la opinión de otros investigadores afines al problema</a:t>
            </a:r>
            <a:r>
              <a:rPr lang="es-BO" sz="2400" b="1" i="1" dirty="0" smtClean="0"/>
              <a:t>.</a:t>
            </a:r>
          </a:p>
          <a:p>
            <a:pPr algn="just"/>
            <a:endParaRPr lang="es-BO" sz="2400" b="1" i="1" dirty="0"/>
          </a:p>
          <a:p>
            <a:pPr algn="just"/>
            <a:r>
              <a:rPr lang="es-BO" sz="2400" dirty="0" smtClean="0"/>
              <a:t>Pasos a seguir para una lectura analítica:</a:t>
            </a:r>
            <a:endParaRPr lang="es-BO" sz="2400" dirty="0"/>
          </a:p>
          <a:p>
            <a:pPr algn="just"/>
            <a:endParaRPr lang="es-BO" sz="2400" dirty="0"/>
          </a:p>
          <a:p>
            <a:pPr algn="just"/>
            <a:r>
              <a:rPr lang="es-BO" sz="2400" dirty="0"/>
              <a:t>a.	Determinar cuál es el objeto del artículo a través de la identificación de la problematización</a:t>
            </a:r>
          </a:p>
          <a:p>
            <a:pPr algn="just"/>
            <a:r>
              <a:rPr lang="es-BO" sz="2400" dirty="0"/>
              <a:t>b.	Identificar la pregunta de partida que se plantea el autor</a:t>
            </a:r>
          </a:p>
          <a:p>
            <a:pPr algn="just"/>
            <a:r>
              <a:rPr lang="es-BO" sz="2400" dirty="0"/>
              <a:t>c.	Los conceptos principales contenidos en el documento</a:t>
            </a:r>
          </a:p>
          <a:p>
            <a:pPr algn="just"/>
            <a:r>
              <a:rPr lang="es-BO" sz="2400" dirty="0"/>
              <a:t>d.	Los Indicadores de los conceptos principales </a:t>
            </a:r>
          </a:p>
          <a:p>
            <a:pPr marL="457200" indent="-457200" algn="just">
              <a:buAutoNum type="alphaLcPeriod" startAt="5"/>
            </a:pPr>
            <a:r>
              <a:rPr lang="es-BO" sz="2400" dirty="0" smtClean="0"/>
              <a:t>La </a:t>
            </a:r>
            <a:r>
              <a:rPr lang="es-BO" sz="2400" dirty="0"/>
              <a:t>propuesta de respuestas o hipótesis </a:t>
            </a:r>
            <a:endParaRPr lang="es-BO" sz="2400" dirty="0" smtClean="0"/>
          </a:p>
          <a:p>
            <a:pPr algn="just"/>
            <a:r>
              <a:rPr lang="es-BO" sz="2400" dirty="0" smtClean="0"/>
              <a:t>implícitas </a:t>
            </a:r>
            <a:r>
              <a:rPr lang="es-BO" sz="2400" dirty="0"/>
              <a:t>y explícitas en el artículo</a:t>
            </a:r>
          </a:p>
          <a:p>
            <a:pPr algn="just"/>
            <a:endParaRPr lang="es-BO" sz="2400" dirty="0" smtClean="0"/>
          </a:p>
          <a:p>
            <a:pPr algn="just"/>
            <a:endParaRPr lang="es-BO" sz="2400" b="1" i="1" dirty="0"/>
          </a:p>
          <a:p>
            <a:pPr algn="just"/>
            <a:endParaRPr lang="es-BO" sz="2400" b="1" i="1" dirty="0" smtClean="0"/>
          </a:p>
          <a:p>
            <a:pPr algn="just"/>
            <a:endParaRPr lang="es-BO" sz="2400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775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52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BO" sz="3200" b="1" dirty="0"/>
              <a:t>Ejemplo: </a:t>
            </a:r>
            <a:r>
              <a:rPr lang="es-BO" sz="3200" dirty="0"/>
              <a:t>Méndez </a:t>
            </a:r>
            <a:r>
              <a:rPr lang="es-BO" sz="3200" dirty="0" err="1"/>
              <a:t>Munévar</a:t>
            </a:r>
            <a:r>
              <a:rPr lang="es-BO" sz="3200" dirty="0"/>
              <a:t>, Jorge, </a:t>
            </a:r>
            <a:r>
              <a:rPr lang="es-BO" sz="3200" i="1" dirty="0"/>
              <a:t>Las estrategias de desarrollo en América Latina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50657"/>
            <a:ext cx="8496944" cy="5002679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92696"/>
            <a:ext cx="1057275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10 Llamada de flecha hacia abajo"/>
          <p:cNvSpPr/>
          <p:nvPr/>
        </p:nvSpPr>
        <p:spPr>
          <a:xfrm>
            <a:off x="5724128" y="1450657"/>
            <a:ext cx="1038225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>
                <a:effectLst/>
                <a:ea typeface="Calibri"/>
                <a:cs typeface="Times New Roman"/>
              </a:rPr>
              <a:t>CONCEPTOS PRINCIPALES</a:t>
            </a:r>
          </a:p>
        </p:txBody>
      </p:sp>
      <p:sp>
        <p:nvSpPr>
          <p:cNvPr id="8" name="12 Llamada de flecha hacia abajo"/>
          <p:cNvSpPr/>
          <p:nvPr/>
        </p:nvSpPr>
        <p:spPr>
          <a:xfrm>
            <a:off x="3347864" y="2514600"/>
            <a:ext cx="1038225" cy="914400"/>
          </a:xfrm>
          <a:prstGeom prst="downArrowCallou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 b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OBJETO DEL ESTUDIO</a:t>
            </a:r>
            <a:endParaRPr lang="es-BO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13 Llamada de flecha hacia abajo"/>
          <p:cNvSpPr/>
          <p:nvPr/>
        </p:nvSpPr>
        <p:spPr>
          <a:xfrm>
            <a:off x="755576" y="1843088"/>
            <a:ext cx="1038225" cy="1057275"/>
          </a:xfrm>
          <a:prstGeom prst="downArrowCallou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PROPUESTA DE RESPUESTAS</a:t>
            </a:r>
            <a:endParaRPr lang="es-BO" sz="110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89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>
                <a:latin typeface="Times New Roman" pitchFamily="18" charset="0"/>
                <a:cs typeface="Times New Roman" pitchFamily="18" charset="0"/>
              </a:rPr>
              <a:t>Ejercicio de lectura</a:t>
            </a:r>
            <a:endParaRPr lang="es-BO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b="1" dirty="0" smtClean="0"/>
              <a:t>Tarea:    </a:t>
            </a:r>
            <a:r>
              <a:rPr lang="es-BO" dirty="0" smtClean="0"/>
              <a:t>Realizar el diagrama de lectura de:</a:t>
            </a:r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>
                <a:hlinkClick r:id="rId2" action="ppaction://hlinkfile"/>
              </a:rPr>
              <a:t>E:\GAM LA PAZ\DesarrolloExtractivismoPostExtractivismo-EGudynas.pdf</a:t>
            </a:r>
            <a:endParaRPr lang="es-BO" dirty="0" smtClean="0"/>
          </a:p>
          <a:p>
            <a:pPr marL="0" indent="0">
              <a:buNone/>
            </a:pPr>
            <a:endParaRPr lang="es-BO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5253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1143000"/>
          </a:xfrm>
        </p:spPr>
        <p:txBody>
          <a:bodyPr>
            <a:normAutofit/>
          </a:bodyPr>
          <a:lstStyle/>
          <a:p>
            <a:r>
              <a:rPr lang="es-BO" sz="3200" b="1" dirty="0" smtClean="0"/>
              <a:t>Principales herramientas participativas</a:t>
            </a:r>
            <a:br>
              <a:rPr lang="es-BO" sz="3200" b="1" dirty="0" smtClean="0"/>
            </a:br>
            <a:r>
              <a:rPr lang="es-BO" sz="3200" b="1" dirty="0" smtClean="0"/>
              <a:t>a)Entrevistas </a:t>
            </a:r>
            <a:r>
              <a:rPr lang="es-BO" sz="3200" b="1" dirty="0"/>
              <a:t>con informantes clave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BO" smtClean="0"/>
              <a:t> Detectar </a:t>
            </a:r>
            <a:r>
              <a:rPr lang="es-BO" dirty="0"/>
              <a:t>las personas que </a:t>
            </a:r>
            <a:r>
              <a:rPr lang="es-BO" dirty="0" smtClean="0"/>
              <a:t>por </a:t>
            </a:r>
            <a:r>
              <a:rPr lang="es-BO" dirty="0"/>
              <a:t>su trabajo, su rol en la comunidad  por su experiencia de vida, disponen de información y de una visión especial que permitirá profundizar en el diagnóstico. </a:t>
            </a:r>
            <a:endParaRPr lang="es-BO" dirty="0" smtClean="0"/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Las </a:t>
            </a:r>
            <a:r>
              <a:rPr lang="es-BO" dirty="0"/>
              <a:t>entrevistas pueden </a:t>
            </a:r>
            <a:r>
              <a:rPr lang="es-BO" dirty="0" smtClean="0"/>
              <a:t>ser:</a:t>
            </a:r>
          </a:p>
          <a:p>
            <a:pPr marL="0" indent="0">
              <a:buNone/>
            </a:pPr>
            <a:r>
              <a:rPr lang="es-BO" b="1" i="1" dirty="0" smtClean="0"/>
              <a:t>Cerradas</a:t>
            </a:r>
            <a:r>
              <a:rPr lang="es-BO" dirty="0" smtClean="0"/>
              <a:t> </a:t>
            </a:r>
            <a:r>
              <a:rPr lang="es-BO" dirty="0"/>
              <a:t>a partir de un </a:t>
            </a:r>
            <a:r>
              <a:rPr lang="es-BO" dirty="0" smtClean="0"/>
              <a:t>cuestionario</a:t>
            </a:r>
          </a:p>
          <a:p>
            <a:pPr marL="0" indent="0">
              <a:buNone/>
            </a:pPr>
            <a:r>
              <a:rPr lang="es-BO" b="1" i="1" dirty="0" err="1"/>
              <a:t>S</a:t>
            </a:r>
            <a:r>
              <a:rPr lang="es-BO" b="1" i="1" dirty="0" err="1" smtClean="0"/>
              <a:t>emi</a:t>
            </a:r>
            <a:r>
              <a:rPr lang="es-BO" b="1" i="1" dirty="0" smtClean="0"/>
              <a:t> </a:t>
            </a:r>
            <a:r>
              <a:rPr lang="es-BO" b="1" i="1" dirty="0"/>
              <a:t>estructurada</a:t>
            </a:r>
            <a:r>
              <a:rPr lang="es-BO" dirty="0"/>
              <a:t> cuando se tiene una guía de </a:t>
            </a:r>
            <a:r>
              <a:rPr lang="es-BO" dirty="0" smtClean="0"/>
              <a:t>preguntas</a:t>
            </a:r>
          </a:p>
          <a:p>
            <a:pPr marL="0" indent="0">
              <a:buNone/>
            </a:pPr>
            <a:r>
              <a:rPr lang="es-BO" b="1" i="1" dirty="0"/>
              <a:t>A</a:t>
            </a:r>
            <a:r>
              <a:rPr lang="es-BO" b="1" i="1" dirty="0" smtClean="0"/>
              <a:t>bierta</a:t>
            </a:r>
            <a:r>
              <a:rPr lang="es-BO" dirty="0" smtClean="0"/>
              <a:t> </a:t>
            </a:r>
            <a:r>
              <a:rPr lang="es-BO" dirty="0"/>
              <a:t>a partir de un listado de temas a </a:t>
            </a: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plantear.</a:t>
            </a:r>
          </a:p>
          <a:p>
            <a:pPr marL="514350" indent="-514350">
              <a:buAutoNum type="arabicPeriod" startAt="2"/>
            </a:pPr>
            <a:r>
              <a:rPr lang="es-BO" dirty="0" smtClean="0"/>
              <a:t>Es importante construir la matriz que </a:t>
            </a:r>
          </a:p>
          <a:p>
            <a:pPr marL="0" indent="0">
              <a:buNone/>
            </a:pPr>
            <a:r>
              <a:rPr lang="es-BO" dirty="0" smtClean="0"/>
              <a:t>sigue para planificar la entrevista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25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es-BO" sz="3600" b="1" dirty="0"/>
              <a:t>Matriz de entrevistas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98" y="692696"/>
            <a:ext cx="8335289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20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s-BO" sz="3600" b="1" dirty="0"/>
              <a:t>CUADRO DE SALIDA PRODUCTORES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424936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s-BO" sz="3000" b="1" dirty="0" smtClean="0"/>
              <a:t>3. </a:t>
            </a:r>
            <a:r>
              <a:rPr lang="es-BO" sz="3000" dirty="0" smtClean="0"/>
              <a:t>Construir la información de salida de las entrevistas</a:t>
            </a:r>
          </a:p>
          <a:p>
            <a:pPr marL="0" indent="0">
              <a:buNone/>
            </a:pPr>
            <a:endParaRPr lang="es-BO" sz="3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678774"/>
              </p:ext>
            </p:extLst>
          </p:nvPr>
        </p:nvGraphicFramePr>
        <p:xfrm>
          <a:off x="611560" y="1681961"/>
          <a:ext cx="8208912" cy="4627358"/>
        </p:xfrm>
        <a:graphic>
          <a:graphicData uri="http://schemas.openxmlformats.org/drawingml/2006/table">
            <a:tbl>
              <a:tblPr firstRow="1" firstCol="1" bandRow="1"/>
              <a:tblGrid>
                <a:gridCol w="927382"/>
                <a:gridCol w="1347192"/>
                <a:gridCol w="999762"/>
                <a:gridCol w="1078478"/>
                <a:gridCol w="1260334"/>
                <a:gridCol w="1282049"/>
                <a:gridCol w="1313715"/>
              </a:tblGrid>
              <a:tr h="141241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Entrevistado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Principales cultivos producidos bajo riego (has)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Rendimientos productivos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Procedencia y método de riego utilizado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Formas de organización para fines de riego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BO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Tipos de fertilización predominantes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BO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Conocimiento sobre aguas residuales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02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Factores de éxito para las entrevistas</a:t>
            </a:r>
            <a:endParaRPr lang="es-BO" dirty="0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BO" dirty="0"/>
              <a:t>Entre los elementos que hay que tomar en cuenta están</a:t>
            </a:r>
            <a:r>
              <a:rPr lang="es-BO" dirty="0" smtClean="0"/>
              <a:t>:</a:t>
            </a:r>
          </a:p>
          <a:p>
            <a:pPr marL="0" indent="0">
              <a:buNone/>
            </a:pPr>
            <a:endParaRPr lang="es-BO" dirty="0"/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Explicar </a:t>
            </a:r>
            <a:r>
              <a:rPr lang="es-BO" dirty="0"/>
              <a:t>los objetivos de la entrevista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Calcular </a:t>
            </a:r>
            <a:r>
              <a:rPr lang="es-BO" dirty="0"/>
              <a:t>y respetar la duración de la entrevista 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No </a:t>
            </a:r>
            <a:r>
              <a:rPr lang="es-BO" dirty="0"/>
              <a:t>emitir nuestros propios juicios u opiniones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Garantizar </a:t>
            </a:r>
            <a:r>
              <a:rPr lang="es-BO" dirty="0"/>
              <a:t>fidelidad a las palabras textuales, ya sea escribiendo, grabando o con filmación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Dirigir </a:t>
            </a:r>
            <a:r>
              <a:rPr lang="es-BO" dirty="0"/>
              <a:t>lo menos posible, para que las </a:t>
            </a: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respuestas </a:t>
            </a:r>
            <a:r>
              <a:rPr lang="es-BO" dirty="0"/>
              <a:t>salgan espontáneas</a:t>
            </a:r>
          </a:p>
          <a:p>
            <a:pPr marL="514350" indent="-514350">
              <a:buFont typeface="+mj-lt"/>
              <a:buAutoNum type="alphaUcPeriod"/>
            </a:pP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56106"/>
            <a:ext cx="1848750" cy="184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29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1797</Words>
  <Application>Microsoft Office PowerPoint</Application>
  <PresentationFormat>Presentación en pantalla (4:3)</PresentationFormat>
  <Paragraphs>249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UNIDAD 2 Herramientas de diagnóstico y análisis para el trabajo de desarrollo rural a nivel municipal </vt:lpstr>
      <vt:lpstr>Capítulo 2. Principales herramientas de investigación</vt:lpstr>
      <vt:lpstr>Marco Analítico de Lectura</vt:lpstr>
      <vt:lpstr>Ejemplo: Méndez Munévar, Jorge, Las estrategias de desarrollo en América Latina</vt:lpstr>
      <vt:lpstr>Ejercicio de lectura</vt:lpstr>
      <vt:lpstr>Principales herramientas participativas a)Entrevistas con informantes clave</vt:lpstr>
      <vt:lpstr>Matriz de entrevistas</vt:lpstr>
      <vt:lpstr>CUADRO DE SALIDA PRODUCTORES </vt:lpstr>
      <vt:lpstr>Factores de éxito para las entrevistas</vt:lpstr>
      <vt:lpstr>Principales herramientas participativas b)Encuestas</vt:lpstr>
      <vt:lpstr>b) Encuestas</vt:lpstr>
      <vt:lpstr>Diseño muestral para las encuestas</vt:lpstr>
      <vt:lpstr>Luego de realizada la encuesta</vt:lpstr>
      <vt:lpstr>c. Observación participante </vt:lpstr>
      <vt:lpstr>Presentación de PowerPoint</vt:lpstr>
      <vt:lpstr>Principales herramientas participativas d) Mapa parlante</vt:lpstr>
      <vt:lpstr>b) Encuestas</vt:lpstr>
      <vt:lpstr>Observación de Medios de Vida Sostenibles</vt:lpstr>
      <vt:lpstr>e) Grupos focales</vt:lpstr>
      <vt:lpstr>e) Grupos focales</vt:lpstr>
      <vt:lpstr>e) Grupos focales</vt:lpstr>
      <vt:lpstr>Información Secundaria Hampaturi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23</cp:revision>
  <dcterms:created xsi:type="dcterms:W3CDTF">2015-05-28T20:10:38Z</dcterms:created>
  <dcterms:modified xsi:type="dcterms:W3CDTF">2015-10-03T23:40:40Z</dcterms:modified>
</cp:coreProperties>
</file>