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63" r:id="rId5"/>
    <p:sldId id="267" r:id="rId6"/>
    <p:sldId id="259" r:id="rId7"/>
    <p:sldId id="262" r:id="rId8"/>
    <p:sldId id="264" r:id="rId9"/>
    <p:sldId id="260" r:id="rId10"/>
    <p:sldId id="261" r:id="rId11"/>
    <p:sldId id="265" r:id="rId12"/>
    <p:sldId id="268" r:id="rId13"/>
    <p:sldId id="269" r:id="rId14"/>
    <p:sldId id="266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360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8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1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3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9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6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7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5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3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1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DB0A4B-F799-49D4-A0E5-CCEBF8709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NUTRICION Y SANIDAD APICOLA</a:t>
            </a:r>
            <a:endParaRPr lang="es-B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ADF075B-4980-4D80-AD66-57389B773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Lic. Magda Mabel Lozano</a:t>
            </a: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0F3D54D-3D41-43CF-8900-24A94ABC3816}"/>
              </a:ext>
            </a:extLst>
          </p:cNvPr>
          <p:cNvSpPr txBox="1"/>
          <p:nvPr/>
        </p:nvSpPr>
        <p:spPr>
          <a:xfrm>
            <a:off x="2200275" y="1244426"/>
            <a:ext cx="754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FFFF00"/>
                </a:solidFill>
              </a:rPr>
              <a:t>APICULTURA EN EL CHACO</a:t>
            </a:r>
            <a:endParaRPr lang="es-BO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B11636-85B3-400F-9053-5BF5A325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Varroa</a:t>
            </a:r>
            <a:r>
              <a:rPr lang="es-ES" dirty="0"/>
              <a:t> 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8F6C26DA-29B6-492C-97D6-942EAD66F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2526" y="1255538"/>
            <a:ext cx="3265312" cy="3417498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7075C84-A76D-45E4-9ADE-B6717E2BF071}"/>
              </a:ext>
            </a:extLst>
          </p:cNvPr>
          <p:cNvSpPr txBox="1"/>
          <p:nvPr/>
        </p:nvSpPr>
        <p:spPr>
          <a:xfrm>
            <a:off x="4222553" y="442913"/>
            <a:ext cx="4186392" cy="580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efecto en las larvas de las abejas  que son picadas permanentemente son las heridas por donde entran otras enfermedades; cuando, les han picado en un sector del cuerpo de la larva en donde tenían que salirle las alas o las patas, estas se atrofian y al final nacen abejas sin estos miembros de locomoción, por tanto mueren casi de forma inmediata después del nacimiento; las larvas más “afortunadas”, que fueron picadas en otras pares de su cuerpo nacen con menos peso y viven menos tiempo que el resto de las abejas.</a:t>
            </a:r>
            <a:endParaRPr lang="es-BO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CB5568-46B6-469A-BA18-E889DC13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Diagnostico en la cría es efectivo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312742B-14D6-45F9-8F29-403FD0CB0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3926" y="69857"/>
            <a:ext cx="2718359" cy="4786107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4F29EFF-7829-444E-9CCB-026424FA7D83}"/>
              </a:ext>
            </a:extLst>
          </p:cNvPr>
          <p:cNvSpPr txBox="1"/>
          <p:nvPr/>
        </p:nvSpPr>
        <p:spPr>
          <a:xfrm>
            <a:off x="674923" y="5179130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ea typeface="Calibri" panose="020F0502020204030204" pitchFamily="34" charset="0"/>
              </a:rPr>
              <a:t>Hay dos métodos de diagnóstico,  el primero, se realiza en las obreras nodrizas (aquellas abejas que se encuentran cuidando a la cría) y el segundo en las celdas operculadas de las abejas obreras</a:t>
            </a:r>
            <a:endParaRPr lang="es-BO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4802E0F8-FA1A-4F9C-A749-6015C16AB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14749"/>
              </p:ext>
            </p:extLst>
          </p:nvPr>
        </p:nvGraphicFramePr>
        <p:xfrm>
          <a:off x="7958138" y="640334"/>
          <a:ext cx="3614737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4737">
                  <a:extLst>
                    <a:ext uri="{9D8B030D-6E8A-4147-A177-3AD203B41FA5}">
                      <a16:colId xmlns:a16="http://schemas.microsoft.com/office/drawing/2014/main" xmlns="" val="1589758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Se deben sacar 100 larvas de abejas que esta operculadas, y con una aguja abrir el opérculo y extraer la abeja intacta, contar las  </a:t>
                      </a:r>
                      <a:r>
                        <a:rPr lang="es-ES" sz="1600" dirty="0" err="1">
                          <a:effectLst/>
                        </a:rPr>
                        <a:t>varroas</a:t>
                      </a:r>
                      <a:r>
                        <a:rPr lang="es-ES" sz="1600" dirty="0">
                          <a:effectLst/>
                        </a:rPr>
                        <a:t> encontradas</a:t>
                      </a:r>
                      <a:endParaRPr lang="es-B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253633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68F6195-1C5F-402C-9E57-B6EEBB38D724}"/>
              </a:ext>
            </a:extLst>
          </p:cNvPr>
          <p:cNvSpPr txBox="1"/>
          <p:nvPr/>
        </p:nvSpPr>
        <p:spPr>
          <a:xfrm>
            <a:off x="7458075" y="2813447"/>
            <a:ext cx="4614861" cy="6155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BO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 </a:t>
            </a:r>
            <a:r>
              <a:rPr lang="pt-BR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Infes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= 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de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varroas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N° de abejasX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</a:t>
            </a:r>
            <a:endParaRPr lang="es-B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BC3E162-7C13-48B1-B45E-161B803B9ABF}"/>
              </a:ext>
            </a:extLst>
          </p:cNvPr>
          <p:cNvSpPr txBox="1"/>
          <p:nvPr/>
        </p:nvSpPr>
        <p:spPr>
          <a:xfrm>
            <a:off x="7329488" y="5179130"/>
            <a:ext cx="461486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diagnostico más acertado es el que se realiza en la cría, si es mayor a 2,5 se debe realizar el tratamiento  a la colmena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4322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9F2206-E049-4B48-99CB-AB1F5138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Diagnostico de </a:t>
            </a:r>
            <a:r>
              <a:rPr lang="es-ES" dirty="0" err="1"/>
              <a:t>varroasis</a:t>
            </a:r>
            <a:r>
              <a:rPr lang="es-ES" dirty="0"/>
              <a:t> en nodrizas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374F827B-61C3-4897-B26A-FB433F528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365" y="266539"/>
            <a:ext cx="2929269" cy="5248275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564CEA6-5857-4D26-957C-B9F42E6C0706}"/>
              </a:ext>
            </a:extLst>
          </p:cNvPr>
          <p:cNvSpPr txBox="1"/>
          <p:nvPr/>
        </p:nvSpPr>
        <p:spPr>
          <a:xfrm>
            <a:off x="8258941" y="1064330"/>
            <a:ext cx="3044428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ea typeface="Calibri" panose="020F0502020204030204" pitchFamily="34" charset="0"/>
              </a:rPr>
              <a:t>Se acerca un frasco con alcohol al 70%, a la abeja nodriza, que esta andando sobre los panales con cría.  Recolectar más de 300, nunca será exacto, pero no hay problema.</a:t>
            </a:r>
            <a:endParaRPr lang="es-B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159B62A-8985-4732-B9C6-21D0E0F7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634" y="3967323"/>
            <a:ext cx="4657748" cy="69500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6223643-6B7E-4658-80A9-AA760521BCD6}"/>
              </a:ext>
            </a:extLst>
          </p:cNvPr>
          <p:cNvSpPr txBox="1"/>
          <p:nvPr/>
        </p:nvSpPr>
        <p:spPr>
          <a:xfrm>
            <a:off x="5468540" y="5591472"/>
            <a:ext cx="6107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 el porcentaje de infestación es mayor a 5 % se debe realizar el tratamiento  a la colmena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8401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DDDD5C-5B52-48C5-A6EF-C520AE31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Control de </a:t>
            </a:r>
            <a:r>
              <a:rPr lang="es-ES" dirty="0" err="1"/>
              <a:t>varroasis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AA2213F-D7C2-485C-AE4C-5C6AF9CC0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Uso de panales </a:t>
            </a:r>
            <a:r>
              <a:rPr lang="es-E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zanganeros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este método es conocido como mecánico biológico y no deja efectos negativos en la colmena. Utilizar marcos </a:t>
            </a:r>
            <a:r>
              <a:rPr lang="es-E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zanganeros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colocándolos en casi la parte central del nido, estos tienen la función de atrapar a las </a:t>
            </a:r>
            <a:r>
              <a:rPr lang="es-E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varroas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hembras , que caen en la trampa porque prefieren las celdas de zánganos, cuando el marco está operculado se los retira y se desecha, se sacrifican a los zánganos, pero también se libera a la colonia de las </a:t>
            </a:r>
            <a:r>
              <a:rPr lang="es-E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varroas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es útil en la época de producción de miel.</a:t>
            </a:r>
            <a:endParaRPr lang="es-BO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60305DE-9599-4FCB-85E4-825C6A702915}"/>
              </a:ext>
            </a:extLst>
          </p:cNvPr>
          <p:cNvSpPr txBox="1"/>
          <p:nvPr/>
        </p:nvSpPr>
        <p:spPr>
          <a:xfrm>
            <a:off x="1543050" y="5723195"/>
            <a:ext cx="8658225" cy="6572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Control, que no afecta a la miel, es discutible desde el punto de vista bioético, por el sacrificio de los </a:t>
            </a:r>
            <a:r>
              <a:rPr lang="es-ES" dirty="0" err="1"/>
              <a:t>zànfganos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8225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4C05C4-13F1-475E-BC89-908C3782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Acido oxálico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4E22B74-6B95-4473-BD44-C1FD60CF0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588" y="803275"/>
            <a:ext cx="5021965" cy="505578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745617D-5693-40DD-82C2-EBA01E7D9F72}"/>
              </a:ext>
            </a:extLst>
          </p:cNvPr>
          <p:cNvSpPr txBox="1"/>
          <p:nvPr/>
        </p:nvSpPr>
        <p:spPr>
          <a:xfrm>
            <a:off x="888631" y="618609"/>
            <a:ext cx="484523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Tratamiento económico al alcance de todos </a:t>
            </a:r>
            <a:endParaRPr lang="es-B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DF4AEA3-41CF-45D8-AAE9-C2F131564B7E}"/>
              </a:ext>
            </a:extLst>
          </p:cNvPr>
          <p:cNvSpPr txBox="1"/>
          <p:nvPr/>
        </p:nvSpPr>
        <p:spPr>
          <a:xfrm>
            <a:off x="779463" y="5813895"/>
            <a:ext cx="6093618" cy="7089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Ambos productos son orgánicos y no dejan la posibilidad de contaminar la miel.</a:t>
            </a:r>
            <a:endParaRPr lang="es-B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E4CBA2-2E68-4682-81F5-DADE412A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Aplicación del acido </a:t>
            </a:r>
            <a:r>
              <a:rPr lang="es-ES" dirty="0" err="1"/>
              <a:t>oxalico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99F93A8-6D69-48F5-88A3-F72D8FFFC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525" y="1071563"/>
            <a:ext cx="2707704" cy="3610272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67F7569-202E-4631-A10D-AA1DAB038088}"/>
              </a:ext>
            </a:extLst>
          </p:cNvPr>
          <p:cNvSpPr txBox="1"/>
          <p:nvPr/>
        </p:nvSpPr>
        <p:spPr>
          <a:xfrm>
            <a:off x="5061348" y="4974729"/>
            <a:ext cx="6093618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Uso de acido oxálico con glicerina. Estos dos productos se embeben en tiras de cartón o hilo de algodón y se los coloca entre los marcos en la cámara de cría </a:t>
            </a:r>
            <a:endParaRPr lang="es-B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DA1F800-376D-4E94-AFA9-28E5C775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216" y="1071563"/>
            <a:ext cx="2571750" cy="34289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F05557A-D436-44C3-8993-D6A01B325FBF}"/>
              </a:ext>
            </a:extLst>
          </p:cNvPr>
          <p:cNvSpPr txBox="1"/>
          <p:nvPr/>
        </p:nvSpPr>
        <p:spPr>
          <a:xfrm>
            <a:off x="301042" y="366563"/>
            <a:ext cx="10886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El parasito es responsable de las perdidas económicas por bajos rendimientos productivos</a:t>
            </a:r>
            <a:endParaRPr lang="es-BO" sz="2000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F3F61E-25E2-4316-9FDA-3EF711646661}"/>
              </a:ext>
            </a:extLst>
          </p:cNvPr>
          <p:cNvSpPr txBox="1"/>
          <p:nvPr/>
        </p:nvSpPr>
        <p:spPr>
          <a:xfrm>
            <a:off x="888631" y="5713393"/>
            <a:ext cx="37682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Realizar , cuatro controles anuales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3606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29255C-8B39-46D1-A431-D5AE9749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9FD6AA7-B286-48D7-89BC-0367278F5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</p:spTree>
    <p:extLst>
      <p:ext uri="{BB962C8B-B14F-4D97-AF65-F5344CB8AC3E}">
        <p14:creationId xmlns:p14="http://schemas.microsoft.com/office/powerpoint/2010/main" val="39339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C27397-E93E-4A86-AD2D-661163E6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PILARES DE LA PRODUCCION APICOLA</a:t>
            </a:r>
            <a:endParaRPr lang="es-B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A00C6B5F-C5C2-47AE-9FDC-3485885CE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5187" y="423722"/>
            <a:ext cx="3271837" cy="14328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2A30223-4341-4A57-9DA0-5DBAF4A4F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237" y="1856608"/>
            <a:ext cx="957155" cy="21886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A6D26E-629E-4B1C-A5DB-5F2FA462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582" y="1856608"/>
            <a:ext cx="914479" cy="21581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FB6F251-2722-4A6C-A048-5340E7229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638" y="1856608"/>
            <a:ext cx="786452" cy="20484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F0D7B36-EA2D-4F30-B74D-9AF5E527A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151" y="1792380"/>
            <a:ext cx="938865" cy="21886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B2F80DF-A10A-4DF8-8374-EE14C10AF142}"/>
              </a:ext>
            </a:extLst>
          </p:cNvPr>
          <p:cNvSpPr txBox="1"/>
          <p:nvPr/>
        </p:nvSpPr>
        <p:spPr>
          <a:xfrm>
            <a:off x="5800726" y="4483201"/>
            <a:ext cx="579145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Como todo rubro pecuario, las abejas son animales</a:t>
            </a:r>
          </a:p>
          <a:p>
            <a:r>
              <a:rPr lang="es-ES" dirty="0"/>
              <a:t> que requieren cuidado en su alimentación y sanidad</a:t>
            </a:r>
            <a:endParaRPr lang="es-B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17EE5D5-FE4E-4D34-9F46-3728913E2AC4}"/>
              </a:ext>
            </a:extLst>
          </p:cNvPr>
          <p:cNvSpPr txBox="1"/>
          <p:nvPr/>
        </p:nvSpPr>
        <p:spPr>
          <a:xfrm>
            <a:off x="6096000" y="5274788"/>
            <a:ext cx="523931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Otros aspectos son las condiciones biológicas y</a:t>
            </a:r>
          </a:p>
          <a:p>
            <a:r>
              <a:rPr lang="es-ES" dirty="0"/>
              <a:t>la genética</a:t>
            </a:r>
            <a:endParaRPr lang="es-B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33169C5-2EF0-44FD-8BA9-BE1BAF8D9251}"/>
              </a:ext>
            </a:extLst>
          </p:cNvPr>
          <p:cNvSpPr txBox="1"/>
          <p:nvPr/>
        </p:nvSpPr>
        <p:spPr>
          <a:xfrm>
            <a:off x="385763" y="5280882"/>
            <a:ext cx="506234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Cuando se maneja adecuadamente los pilares</a:t>
            </a:r>
          </a:p>
          <a:p>
            <a:r>
              <a:rPr lang="es-ES" dirty="0"/>
              <a:t>Se tiene altos rendimientos productivos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6611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B11866-AD6A-4295-B6C4-E371788D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Alimentación de las abejas</a:t>
            </a:r>
            <a:r>
              <a:rPr lang="es-B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B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E5B526E-5C68-4F16-830D-77A6CDE5C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022" y="685800"/>
            <a:ext cx="6281873" cy="23288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indent="0" algn="ctr">
              <a:lnSpc>
                <a:spcPct val="115000"/>
              </a:lnSpc>
              <a:buNone/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abejas  almacenan su alimento en panales y prosperan hasta donde les permite sus reservas, caso contrario,  el nido se hace  pequeño en época que no hay flores, entonces las abejas  pasan hambre y la colonia puede  morir, como una medida de sobrevivencia de la colonia eliminan  a los zánganos. </a:t>
            </a:r>
            <a:endParaRPr lang="es-BO" dirty="0"/>
          </a:p>
        </p:txBody>
      </p:sp>
      <p:pic>
        <p:nvPicPr>
          <p:cNvPr id="4" name="La Vida dentro de una Colmena - Parte 3(480P)">
            <a:hlinkClick r:id="" action="ppaction://media"/>
            <a:extLst>
              <a:ext uri="{FF2B5EF4-FFF2-40B4-BE49-F238E27FC236}">
                <a16:creationId xmlns:a16="http://schemas.microsoft.com/office/drawing/2014/main" xmlns="" id="{8F49F26B-58FF-49B9-92C9-33ED3EF19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4587" y="3429000"/>
            <a:ext cx="3657600" cy="2743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B08C3-8133-4135-802D-034FC2D43A79}"/>
              </a:ext>
            </a:extLst>
          </p:cNvPr>
          <p:cNvSpPr txBox="1"/>
          <p:nvPr/>
        </p:nvSpPr>
        <p:spPr>
          <a:xfrm>
            <a:off x="751133" y="5525869"/>
            <a:ext cx="455496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La ausencia de zánganos, es un indicador</a:t>
            </a:r>
          </a:p>
          <a:p>
            <a:r>
              <a:rPr lang="es-ES" dirty="0"/>
              <a:t>de crisis porque no hay flores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4285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BC23B9-090F-4E5D-8A6E-DB082806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Reservas alimenticias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DE69E93-6A83-4F98-AA25-F9BC5F32F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5087" y="312324"/>
            <a:ext cx="4598988" cy="255348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C596B26-DE14-4D0A-BE17-BF2C3F22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7" y="3211524"/>
            <a:ext cx="4252913" cy="31896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EC08B5A-5DE4-4713-A2AC-2B5346A091BC}"/>
              </a:ext>
            </a:extLst>
          </p:cNvPr>
          <p:cNvSpPr txBox="1"/>
          <p:nvPr/>
        </p:nvSpPr>
        <p:spPr>
          <a:xfrm>
            <a:off x="728663" y="5357813"/>
            <a:ext cx="5366662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Las reservas son marcos costaneros con miel y </a:t>
            </a:r>
          </a:p>
          <a:p>
            <a:r>
              <a:rPr lang="es-ES" dirty="0"/>
              <a:t>polen y miel de corona. Garantiza el crecimiento </a:t>
            </a:r>
          </a:p>
          <a:p>
            <a:r>
              <a:rPr lang="es-ES" dirty="0"/>
              <a:t>de la colonia.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8939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C0C849-209D-4CED-AF82-671A6EF3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energética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AD77D40-A51F-432D-BC63-149617C4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569" y="972557"/>
            <a:ext cx="4105716" cy="230946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591D11B-C30D-42D3-87F5-A1EC57F2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22" y="4222309"/>
            <a:ext cx="4367010" cy="24564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FD8CABA-7A0D-448F-A3DB-600FF17F1780}"/>
              </a:ext>
            </a:extLst>
          </p:cNvPr>
          <p:cNvSpPr txBox="1"/>
          <p:nvPr/>
        </p:nvSpPr>
        <p:spPr>
          <a:xfrm>
            <a:off x="9529763" y="561613"/>
            <a:ext cx="2535309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Se administra cuando</a:t>
            </a:r>
          </a:p>
          <a:p>
            <a:r>
              <a:rPr lang="es-ES" dirty="0"/>
              <a:t>la colmena pasara un </a:t>
            </a:r>
          </a:p>
          <a:p>
            <a:r>
              <a:rPr lang="es-ES" dirty="0"/>
              <a:t>periodo de dos a tres </a:t>
            </a:r>
          </a:p>
          <a:p>
            <a:r>
              <a:rPr lang="es-ES" dirty="0"/>
              <a:t>meses sin ingreso de</a:t>
            </a:r>
          </a:p>
          <a:p>
            <a:r>
              <a:rPr lang="es-ES" dirty="0"/>
              <a:t>néctar</a:t>
            </a:r>
            <a:endParaRPr lang="es-B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8DC0C7F-D7A3-4D65-8936-95EDD59D09A4}"/>
              </a:ext>
            </a:extLst>
          </p:cNvPr>
          <p:cNvSpPr txBox="1"/>
          <p:nvPr/>
        </p:nvSpPr>
        <p:spPr>
          <a:xfrm>
            <a:off x="9704423" y="4586288"/>
            <a:ext cx="218598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Se administra entre 60</a:t>
            </a:r>
          </a:p>
          <a:p>
            <a:r>
              <a:rPr lang="es-ES" dirty="0"/>
              <a:t>A 40 días antes de la floración importante</a:t>
            </a:r>
            <a:endParaRPr lang="es-B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A9C419B-34EC-482E-9430-3E77FE104C32}"/>
              </a:ext>
            </a:extLst>
          </p:cNvPr>
          <p:cNvSpPr txBox="1"/>
          <p:nvPr/>
        </p:nvSpPr>
        <p:spPr>
          <a:xfrm>
            <a:off x="5842187" y="334025"/>
            <a:ext cx="278448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BO" dirty="0"/>
              <a:t>Alimentación de reserva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5E28E34-5D77-4953-B1ED-047A0DCB2F18}"/>
              </a:ext>
            </a:extLst>
          </p:cNvPr>
          <p:cNvSpPr txBox="1"/>
          <p:nvPr/>
        </p:nvSpPr>
        <p:spPr>
          <a:xfrm>
            <a:off x="5986462" y="3575979"/>
            <a:ext cx="287931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Alimentación estimulante</a:t>
            </a:r>
            <a:endParaRPr lang="es-B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DB489AF-AA52-448E-8E5C-EEAFA78D3F3C}"/>
              </a:ext>
            </a:extLst>
          </p:cNvPr>
          <p:cNvSpPr txBox="1"/>
          <p:nvPr/>
        </p:nvSpPr>
        <p:spPr>
          <a:xfrm>
            <a:off x="632154" y="5450530"/>
            <a:ext cx="4346062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Las dos contribuyen a la producción,</a:t>
            </a:r>
          </a:p>
          <a:p>
            <a:r>
              <a:rPr lang="es-ES" dirty="0"/>
              <a:t> manteniendo la colonia y aumentando </a:t>
            </a:r>
          </a:p>
          <a:p>
            <a:r>
              <a:rPr lang="es-ES" dirty="0"/>
              <a:t>El numero de obreras para el pecoreo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5921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B646D3-E605-4EC4-8CE3-5C139C0A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¿Cuanto  alimentar? </a:t>
            </a:r>
            <a:b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BO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BO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CE51B89-65CE-4983-96AA-0537AABB1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367" y="954008"/>
            <a:ext cx="2929269" cy="5248275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A461531-810B-4C71-8ECC-7170BE222E5C}"/>
              </a:ext>
            </a:extLst>
          </p:cNvPr>
          <p:cNvSpPr txBox="1"/>
          <p:nvPr/>
        </p:nvSpPr>
        <p:spPr>
          <a:xfrm>
            <a:off x="617126" y="5467905"/>
            <a:ext cx="401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Según las necesidades de la colonia</a:t>
            </a:r>
            <a:endParaRPr lang="es-B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1603460-FB46-401B-AD85-867A6153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92" y="2114550"/>
            <a:ext cx="4332710" cy="32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869457-3271-46EA-9DD4-78197522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proteica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BCEAC35-6E13-4E81-8FD6-E4FC37D48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0688" y="1071762"/>
            <a:ext cx="5513387" cy="413504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8A4CCA9-71EC-440F-8519-CA26A7FBF1B8}"/>
              </a:ext>
            </a:extLst>
          </p:cNvPr>
          <p:cNvSpPr txBox="1"/>
          <p:nvPr/>
        </p:nvSpPr>
        <p:spPr>
          <a:xfrm>
            <a:off x="1417273" y="234951"/>
            <a:ext cx="9913483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Polen recogido en campaña anterior permite , hacer papillas para la administración durante</a:t>
            </a:r>
          </a:p>
          <a:p>
            <a:r>
              <a:rPr lang="es-ES" dirty="0"/>
              <a:t> la época de escases</a:t>
            </a:r>
            <a:endParaRPr lang="es-B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342B13D-01FF-43C8-8C19-E3E58FA06ABF}"/>
              </a:ext>
            </a:extLst>
          </p:cNvPr>
          <p:cNvSpPr txBox="1"/>
          <p:nvPr/>
        </p:nvSpPr>
        <p:spPr>
          <a:xfrm>
            <a:off x="1043837" y="5563927"/>
            <a:ext cx="958095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Sustitutos del polen o complementos son: harina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soya (bien molida), </a:t>
            </a:r>
          </a:p>
          <a:p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almidón de maíz, azúcar impalpable y jarabe de azúcar, en muy variables las cantidades.</a:t>
            </a:r>
            <a:endParaRPr lang="es-BO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3747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A7EC0D-A29C-474E-9050-D1913648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Colmena en crecimiento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EF1904B-3A24-435A-BEAE-D44DE4633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9746" y="1172138"/>
            <a:ext cx="2578308" cy="3887711"/>
          </a:xfr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7E17A4C1-AB20-455C-AA1C-57B3605A5AA2}"/>
              </a:ext>
            </a:extLst>
          </p:cNvPr>
          <p:cNvCxnSpPr/>
          <p:nvPr/>
        </p:nvCxnSpPr>
        <p:spPr>
          <a:xfrm>
            <a:off x="7330190" y="2885749"/>
            <a:ext cx="0" cy="2458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E9D85C9-9D31-47B3-990F-780428F409DE}"/>
              </a:ext>
            </a:extLst>
          </p:cNvPr>
          <p:cNvCxnSpPr>
            <a:cxnSpLocks/>
          </p:cNvCxnSpPr>
          <p:nvPr/>
        </p:nvCxnSpPr>
        <p:spPr>
          <a:xfrm>
            <a:off x="7330190" y="5344136"/>
            <a:ext cx="48618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o 11">
            <a:extLst>
              <a:ext uri="{FF2B5EF4-FFF2-40B4-BE49-F238E27FC236}">
                <a16:creationId xmlns:a16="http://schemas.microsoft.com/office/drawing/2014/main" xmlns="" id="{4D5EBC58-EEDE-47DD-A8EE-46BDCB1B06E4}"/>
              </a:ext>
            </a:extLst>
          </p:cNvPr>
          <p:cNvSpPr/>
          <p:nvPr/>
        </p:nvSpPr>
        <p:spPr>
          <a:xfrm>
            <a:off x="7364678" y="4114942"/>
            <a:ext cx="1798815" cy="1915137"/>
          </a:xfrm>
          <a:prstGeom prst="arc">
            <a:avLst>
              <a:gd name="adj1" fmla="val 9643124"/>
              <a:gd name="adj2" fmla="val 1198202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B036184-2CDD-4A64-B9F9-AC4AB2C8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866" y="4054022"/>
            <a:ext cx="1926503" cy="128636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165DE53-6FF2-48F4-83A2-31D5B674127D}"/>
              </a:ext>
            </a:extLst>
          </p:cNvPr>
          <p:cNvSpPr txBox="1"/>
          <p:nvPr/>
        </p:nvSpPr>
        <p:spPr>
          <a:xfrm>
            <a:off x="7770812" y="4506438"/>
            <a:ext cx="1002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60.000</a:t>
            </a:r>
          </a:p>
          <a:p>
            <a:r>
              <a:rPr lang="es-ES" dirty="0"/>
              <a:t>obreras</a:t>
            </a:r>
            <a:endParaRPr lang="es-BO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D712804-E51F-4A78-B6FD-41B72CE02721}"/>
              </a:ext>
            </a:extLst>
          </p:cNvPr>
          <p:cNvSpPr txBox="1"/>
          <p:nvPr/>
        </p:nvSpPr>
        <p:spPr>
          <a:xfrm>
            <a:off x="9983449" y="4506438"/>
            <a:ext cx="117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Máxima</a:t>
            </a:r>
          </a:p>
          <a:p>
            <a:r>
              <a:rPr lang="es-ES" dirty="0"/>
              <a:t> floración</a:t>
            </a:r>
            <a:endParaRPr lang="es-BO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E24821A9-E72F-4AA4-9D02-1E3AC172F4F6}"/>
              </a:ext>
            </a:extLst>
          </p:cNvPr>
          <p:cNvSpPr txBox="1"/>
          <p:nvPr/>
        </p:nvSpPr>
        <p:spPr>
          <a:xfrm>
            <a:off x="7442943" y="5726718"/>
            <a:ext cx="474905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Según regla de </a:t>
            </a:r>
            <a:r>
              <a:rPr lang="es-ES" dirty="0" err="1"/>
              <a:t>Farrar</a:t>
            </a:r>
            <a:r>
              <a:rPr lang="es-ES" dirty="0"/>
              <a:t> hay 6 kilos</a:t>
            </a:r>
          </a:p>
          <a:p>
            <a:r>
              <a:rPr lang="es-ES" dirty="0"/>
              <a:t> de abejas al cuadrado son 36 kilos de miel</a:t>
            </a:r>
            <a:endParaRPr lang="es-BO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58DDD88F-45FE-44B3-B204-2EC268B68202}"/>
              </a:ext>
            </a:extLst>
          </p:cNvPr>
          <p:cNvCxnSpPr>
            <a:cxnSpLocks/>
          </p:cNvCxnSpPr>
          <p:nvPr/>
        </p:nvCxnSpPr>
        <p:spPr>
          <a:xfrm flipV="1">
            <a:off x="7804392" y="134911"/>
            <a:ext cx="0" cy="125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5D8E9331-A456-4890-8D6D-54C40A86D952}"/>
              </a:ext>
            </a:extLst>
          </p:cNvPr>
          <p:cNvCxnSpPr>
            <a:cxnSpLocks/>
          </p:cNvCxnSpPr>
          <p:nvPr/>
        </p:nvCxnSpPr>
        <p:spPr>
          <a:xfrm>
            <a:off x="7770812" y="1394085"/>
            <a:ext cx="31420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uerda 24">
            <a:extLst>
              <a:ext uri="{FF2B5EF4-FFF2-40B4-BE49-F238E27FC236}">
                <a16:creationId xmlns:a16="http://schemas.microsoft.com/office/drawing/2014/main" xmlns="" id="{A9478F9D-649B-4E7A-AC00-10EE77A3B4D4}"/>
              </a:ext>
            </a:extLst>
          </p:cNvPr>
          <p:cNvSpPr/>
          <p:nvPr/>
        </p:nvSpPr>
        <p:spPr>
          <a:xfrm rot="5798717">
            <a:off x="7602879" y="1091993"/>
            <a:ext cx="1405597" cy="777979"/>
          </a:xfrm>
          <a:prstGeom prst="chord">
            <a:avLst>
              <a:gd name="adj1" fmla="val 5828406"/>
              <a:gd name="adj2" fmla="val 1505447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Cuerda 25">
            <a:extLst>
              <a:ext uri="{FF2B5EF4-FFF2-40B4-BE49-F238E27FC236}">
                <a16:creationId xmlns:a16="http://schemas.microsoft.com/office/drawing/2014/main" xmlns="" id="{3EA4101B-0F9D-4F82-AB82-A8F9A1EB083A}"/>
              </a:ext>
            </a:extLst>
          </p:cNvPr>
          <p:cNvSpPr/>
          <p:nvPr/>
        </p:nvSpPr>
        <p:spPr>
          <a:xfrm rot="6902895">
            <a:off x="9010658" y="426982"/>
            <a:ext cx="1613625" cy="1326221"/>
          </a:xfrm>
          <a:prstGeom prst="chord">
            <a:avLst>
              <a:gd name="adj1" fmla="val 2406777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9B23547-DECB-44F0-9652-171799A6D341}"/>
              </a:ext>
            </a:extLst>
          </p:cNvPr>
          <p:cNvSpPr txBox="1"/>
          <p:nvPr/>
        </p:nvSpPr>
        <p:spPr>
          <a:xfrm>
            <a:off x="7770812" y="1901499"/>
            <a:ext cx="412375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30.000 obreras, con abundancia de </a:t>
            </a:r>
          </a:p>
          <a:p>
            <a:r>
              <a:rPr lang="es-ES" dirty="0"/>
              <a:t>Flores, solo pueden conseguir 9 kilos</a:t>
            </a:r>
          </a:p>
          <a:p>
            <a:r>
              <a:rPr lang="es-ES" dirty="0"/>
              <a:t>de miel. Regla </a:t>
            </a:r>
            <a:r>
              <a:rPr lang="es-ES" dirty="0" err="1"/>
              <a:t>Farrar</a:t>
            </a:r>
            <a:r>
              <a:rPr lang="es-ES" dirty="0"/>
              <a:t> </a:t>
            </a:r>
            <a:endParaRPr lang="es-B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B4EBC60A-7A64-4578-AA8D-90864E522902}"/>
              </a:ext>
            </a:extLst>
          </p:cNvPr>
          <p:cNvSpPr txBox="1"/>
          <p:nvPr/>
        </p:nvSpPr>
        <p:spPr>
          <a:xfrm>
            <a:off x="720304" y="458752"/>
            <a:ext cx="6609886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s-ES" dirty="0"/>
          </a:p>
          <a:p>
            <a:r>
              <a:rPr lang="es-BO" dirty="0"/>
              <a:t>Esta en manos del apicultor aumentar la cantidad de obreras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875DF206-7C3C-437F-9F82-D2A74EACBDA5}"/>
              </a:ext>
            </a:extLst>
          </p:cNvPr>
          <p:cNvSpPr txBox="1"/>
          <p:nvPr/>
        </p:nvSpPr>
        <p:spPr>
          <a:xfrm>
            <a:off x="271178" y="5340389"/>
            <a:ext cx="7054367" cy="120032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Regla de </a:t>
            </a:r>
            <a:r>
              <a:rPr lang="es-ES" dirty="0" err="1"/>
              <a:t>Farrar</a:t>
            </a:r>
            <a:r>
              <a:rPr lang="es-ES" dirty="0"/>
              <a:t> indica que para calcular los kilos de miel </a:t>
            </a:r>
          </a:p>
          <a:p>
            <a:r>
              <a:rPr lang="es-ES" dirty="0"/>
              <a:t>por colmena se debe considerar el numero de obreras, sabiendo</a:t>
            </a:r>
          </a:p>
          <a:p>
            <a:r>
              <a:rPr lang="es-ES" dirty="0"/>
              <a:t>que 10.000 obreras hacen 1 kilo de abejas. El kilo de abejas al</a:t>
            </a:r>
          </a:p>
          <a:p>
            <a:r>
              <a:rPr lang="es-ES" dirty="0"/>
              <a:t> cuadrado es la cantidad de miel que se obtendrá por colmena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9124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6EF70E-9132-403B-8EB8-727B9CF9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Sanidad Apícola</a:t>
            </a:r>
            <a:endParaRPr lang="es-B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3DC1264-F227-45F8-8826-DA4E5BCA3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772" y="3575261"/>
            <a:ext cx="5402631" cy="3033793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B0578F1-8D2D-4A0A-8B33-EA88E1BA355B}"/>
              </a:ext>
            </a:extLst>
          </p:cNvPr>
          <p:cNvSpPr txBox="1"/>
          <p:nvPr/>
        </p:nvSpPr>
        <p:spPr>
          <a:xfrm>
            <a:off x="4800600" y="282052"/>
            <a:ext cx="668297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effectLst/>
                <a:ea typeface="Calibri" panose="020F0502020204030204" pitchFamily="34" charset="0"/>
              </a:rPr>
              <a:t>Es una enfermedad producida por el acaro </a:t>
            </a:r>
            <a:r>
              <a:rPr lang="es-ES" sz="1600" dirty="0" err="1">
                <a:effectLst/>
                <a:ea typeface="Calibri" panose="020F0502020204030204" pitchFamily="34" charset="0"/>
              </a:rPr>
              <a:t>varroa</a:t>
            </a:r>
            <a:r>
              <a:rPr lang="es-ES" sz="1600" dirty="0">
                <a:effectLst/>
                <a:ea typeface="Calibri" panose="020F0502020204030204" pitchFamily="34" charset="0"/>
              </a:rPr>
              <a:t>,  que ingresa a las colonias en el cuerpo de las obreras que pecorean en las flores, o en los zánganos que estuvieron en colmenas que tienen </a:t>
            </a:r>
            <a:r>
              <a:rPr lang="es-ES" sz="1600" dirty="0" err="1">
                <a:effectLst/>
                <a:ea typeface="Calibri" panose="020F0502020204030204" pitchFamily="34" charset="0"/>
              </a:rPr>
              <a:t>varroa</a:t>
            </a:r>
            <a:r>
              <a:rPr lang="es-ES" sz="1600" dirty="0">
                <a:effectLst/>
                <a:ea typeface="Calibri" panose="020F0502020204030204" pitchFamily="34" charset="0"/>
              </a:rPr>
              <a:t>, a esta etapa se la conoce como </a:t>
            </a:r>
            <a:r>
              <a:rPr lang="es-ES" sz="1600" b="1" dirty="0">
                <a:effectLst/>
                <a:ea typeface="Calibri" panose="020F0502020204030204" pitchFamily="34" charset="0"/>
              </a:rPr>
              <a:t>fase</a:t>
            </a:r>
            <a:r>
              <a:rPr lang="es-ES" sz="1600" dirty="0">
                <a:effectLst/>
                <a:ea typeface="Calibri" panose="020F0502020204030204" pitchFamily="34" charset="0"/>
              </a:rPr>
              <a:t> </a:t>
            </a:r>
            <a:r>
              <a:rPr lang="es-ES" sz="1600" b="1" dirty="0" err="1">
                <a:effectLst/>
                <a:ea typeface="Calibri" panose="020F0502020204030204" pitchFamily="34" charset="0"/>
              </a:rPr>
              <a:t>forética</a:t>
            </a:r>
            <a:r>
              <a:rPr lang="es-ES" sz="1600" dirty="0">
                <a:effectLst/>
                <a:ea typeface="Calibri" panose="020F0502020204030204" pitchFamily="34" charset="0"/>
              </a:rPr>
              <a:t>, posteriormente el parásito ingresa a las celdas de cría para alimentarse de la larva de las abejas y reproducirse en el interior de la celda aprovechando el espacio y el alimento disponible (cría operculada), a esto se llama, </a:t>
            </a:r>
            <a:r>
              <a:rPr lang="es-ES" sz="1600" b="1" dirty="0">
                <a:effectLst/>
                <a:ea typeface="Calibri" panose="020F0502020204030204" pitchFamily="34" charset="0"/>
              </a:rPr>
              <a:t>fase</a:t>
            </a:r>
            <a:r>
              <a:rPr lang="es-ES" sz="1600" dirty="0">
                <a:effectLst/>
                <a:ea typeface="Calibri" panose="020F0502020204030204" pitchFamily="34" charset="0"/>
              </a:rPr>
              <a:t> </a:t>
            </a:r>
            <a:r>
              <a:rPr lang="es-ES" sz="1600" b="1" dirty="0">
                <a:effectLst/>
                <a:ea typeface="Calibri" panose="020F0502020204030204" pitchFamily="34" charset="0"/>
              </a:rPr>
              <a:t>reproductiva</a:t>
            </a:r>
            <a:r>
              <a:rPr lang="es-ES" sz="1600" dirty="0">
                <a:effectLst/>
                <a:ea typeface="Calibri" panose="020F0502020204030204" pitchFamily="34" charset="0"/>
              </a:rPr>
              <a:t>. El daño que causa es muy grave debido a que una </a:t>
            </a:r>
            <a:r>
              <a:rPr lang="es-ES" sz="1600" dirty="0" err="1">
                <a:effectLst/>
                <a:ea typeface="Calibri" panose="020F0502020204030204" pitchFamily="34" charset="0"/>
              </a:rPr>
              <a:t>varroa</a:t>
            </a:r>
            <a:r>
              <a:rPr lang="es-ES" sz="1600" dirty="0">
                <a:effectLst/>
                <a:ea typeface="Calibri" panose="020F0502020204030204" pitchFamily="34" charset="0"/>
              </a:rPr>
              <a:t> hembra deja al menos 4 descendientes y 3 de los cuales son hembras fecundadas en la misma celda, que se liberan al nacer la abeja e ingresan a otras celdas para continuar con su ciclo de vida; en resumen,  por cada </a:t>
            </a:r>
            <a:r>
              <a:rPr lang="es-ES" sz="1600" dirty="0" err="1">
                <a:effectLst/>
                <a:ea typeface="Calibri" panose="020F0502020204030204" pitchFamily="34" charset="0"/>
              </a:rPr>
              <a:t>varroa</a:t>
            </a:r>
            <a:r>
              <a:rPr lang="es-ES" sz="1600" dirty="0">
                <a:effectLst/>
                <a:ea typeface="Calibri" panose="020F0502020204030204" pitchFamily="34" charset="0"/>
              </a:rPr>
              <a:t> que ingresa a una celda, salen 4 hembras (madre y tres hijas) para infestar a la colonia</a:t>
            </a:r>
            <a:endParaRPr lang="es-BO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32DA0EC-308D-41C9-A4A6-879A146D9CB1}"/>
              </a:ext>
            </a:extLst>
          </p:cNvPr>
          <p:cNvSpPr txBox="1"/>
          <p:nvPr/>
        </p:nvSpPr>
        <p:spPr>
          <a:xfrm>
            <a:off x="1114425" y="871538"/>
            <a:ext cx="236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rgbClr val="FF0000"/>
                </a:solidFill>
              </a:rPr>
              <a:t>Varroasis</a:t>
            </a:r>
            <a:endParaRPr lang="es-BO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D869B1A4-7497-4AC7-B5FF-66E606B6C3A7}"/>
              </a:ext>
            </a:extLst>
          </p:cNvPr>
          <p:cNvSpPr txBox="1"/>
          <p:nvPr/>
        </p:nvSpPr>
        <p:spPr>
          <a:xfrm>
            <a:off x="1013801" y="5663296"/>
            <a:ext cx="337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rgbClr val="00B0F0"/>
                </a:solidFill>
              </a:rPr>
              <a:t>Loque</a:t>
            </a:r>
            <a:r>
              <a:rPr lang="es-ES" sz="3600" dirty="0">
                <a:solidFill>
                  <a:srgbClr val="00B0F0"/>
                </a:solidFill>
              </a:rPr>
              <a:t> europea</a:t>
            </a:r>
            <a:endParaRPr lang="es-BO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120</TotalTime>
  <Words>1012</Words>
  <Application>Microsoft Office PowerPoint</Application>
  <PresentationFormat>Personalizado</PresentationFormat>
  <Paragraphs>80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Atlas</vt:lpstr>
      <vt:lpstr>NUTRICION Y SANIDAD APICOLA</vt:lpstr>
      <vt:lpstr>PILARES DE LA PRODUCCION APICOLA</vt:lpstr>
      <vt:lpstr>Alimentación de las abejas </vt:lpstr>
      <vt:lpstr>Reservas alimenticias</vt:lpstr>
      <vt:lpstr>Alimentación energética</vt:lpstr>
      <vt:lpstr>  ¿Cuanto  alimentar?     </vt:lpstr>
      <vt:lpstr>Alimentación proteica</vt:lpstr>
      <vt:lpstr>Colmena en crecimiento</vt:lpstr>
      <vt:lpstr>Sanidad Apícola</vt:lpstr>
      <vt:lpstr>Varroa </vt:lpstr>
      <vt:lpstr>Diagnostico en la cría es efectivo</vt:lpstr>
      <vt:lpstr>Diagnostico de varroasis en nodrizas</vt:lpstr>
      <vt:lpstr>Control de varroasis</vt:lpstr>
      <vt:lpstr>Acido oxálico</vt:lpstr>
      <vt:lpstr>Aplicación del acido oxalico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NUTRICION Y SANIDAD APICOLA</dc:title>
  <dc:creator>Ernesto Amador</dc:creator>
  <cp:lastModifiedBy>Usuario</cp:lastModifiedBy>
  <cp:revision>13</cp:revision>
  <dcterms:created xsi:type="dcterms:W3CDTF">2021-05-21T05:14:30Z</dcterms:created>
  <dcterms:modified xsi:type="dcterms:W3CDTF">2021-05-21T10:21:12Z</dcterms:modified>
</cp:coreProperties>
</file>