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2" r:id="rId4"/>
    <p:sldId id="272" r:id="rId5"/>
    <p:sldId id="261" r:id="rId6"/>
    <p:sldId id="297" r:id="rId7"/>
    <p:sldId id="273" r:id="rId8"/>
    <p:sldId id="264" r:id="rId9"/>
    <p:sldId id="258" r:id="rId10"/>
    <p:sldId id="259" r:id="rId11"/>
    <p:sldId id="271" r:id="rId12"/>
    <p:sldId id="274" r:id="rId13"/>
    <p:sldId id="275" r:id="rId14"/>
    <p:sldId id="276" r:id="rId15"/>
    <p:sldId id="265" r:id="rId16"/>
    <p:sldId id="267" r:id="rId17"/>
    <p:sldId id="266" r:id="rId18"/>
    <p:sldId id="269" r:id="rId19"/>
    <p:sldId id="270" r:id="rId20"/>
    <p:sldId id="268" r:id="rId21"/>
    <p:sldId id="277" r:id="rId22"/>
    <p:sldId id="278" r:id="rId23"/>
    <p:sldId id="279" r:id="rId24"/>
    <p:sldId id="280" r:id="rId25"/>
    <p:sldId id="291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94" r:id="rId35"/>
    <p:sldId id="296" r:id="rId36"/>
    <p:sldId id="295" r:id="rId37"/>
    <p:sldId id="292" r:id="rId38"/>
    <p:sldId id="293" r:id="rId39"/>
    <p:sldId id="298" r:id="rId40"/>
    <p:sldId id="299" r:id="rId41"/>
    <p:sldId id="300" r:id="rId42"/>
    <p:sldId id="289" r:id="rId43"/>
    <p:sldId id="290" r:id="rId44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09" autoAdjust="0"/>
  </p:normalViewPr>
  <p:slideViewPr>
    <p:cSldViewPr snapToGrid="0">
      <p:cViewPr varScale="1">
        <p:scale>
          <a:sx n="82" d="100"/>
          <a:sy n="82" d="100"/>
        </p:scale>
        <p:origin x="-9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11AB5-3120-46AD-BF4E-1819EA37146D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C8783-1C7F-48BF-81F0-B7FB0B9EBF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7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C8783-1C7F-48BF-81F0-B7FB0B9EBF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9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309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0713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4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1807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8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6940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683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959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9141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532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49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23BB-542C-4D4A-957C-087C18AC96F2}" type="datetimeFigureOut">
              <a:rPr lang="es-BO" smtClean="0"/>
              <a:t>19/11/2020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9708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2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0857" t="24169"/>
          <a:stretch/>
        </p:blipFill>
        <p:spPr>
          <a:xfrm>
            <a:off x="1420837" y="815926"/>
            <a:ext cx="10639165" cy="60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4719" y="688682"/>
            <a:ext cx="7653997" cy="1325563"/>
          </a:xfrm>
        </p:spPr>
        <p:txBody>
          <a:bodyPr/>
          <a:lstStyle/>
          <a:p>
            <a:pPr algn="ctr"/>
            <a:r>
              <a:rPr lang="es-ES" dirty="0"/>
              <a:t>DEMANDA ESTIMADA PARA EL DESAYUNO ESCOLAR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55" y="2219844"/>
            <a:ext cx="9243646" cy="43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4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485" b="13538"/>
          <a:stretch/>
        </p:blipFill>
        <p:spPr>
          <a:xfrm>
            <a:off x="5941256" y="2022573"/>
            <a:ext cx="6096000" cy="430471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21189" y="2022573"/>
            <a:ext cx="4366847" cy="23665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6000" dirty="0"/>
              <a:t>CANASTONES </a:t>
            </a:r>
          </a:p>
          <a:p>
            <a:pPr marL="0" indent="0" algn="ctr">
              <a:buNone/>
            </a:pPr>
            <a:r>
              <a:rPr lang="es-ES" sz="6000" dirty="0"/>
              <a:t>NAVIDEÑOS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604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4277" r="41518" b="24598"/>
          <a:stretch/>
        </p:blipFill>
        <p:spPr>
          <a:xfrm>
            <a:off x="2785403" y="928469"/>
            <a:ext cx="7990449" cy="5929531"/>
          </a:xfrm>
        </p:spPr>
      </p:pic>
    </p:spTree>
    <p:extLst>
      <p:ext uri="{BB962C8B-B14F-4D97-AF65-F5344CB8AC3E}">
        <p14:creationId xmlns:p14="http://schemas.microsoft.com/office/powerpoint/2010/main" val="394532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741153"/>
              </p:ext>
            </p:extLst>
          </p:nvPr>
        </p:nvGraphicFramePr>
        <p:xfrm>
          <a:off x="2174630" y="2163249"/>
          <a:ext cx="84124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xmlns="" val="32473970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51194067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330326116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787217092"/>
                    </a:ext>
                  </a:extLst>
                </a:gridCol>
              </a:tblGrid>
              <a:tr h="678425"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FUNCIONARIOS ESTATALES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CANTIDAD  DE MIEL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TOTAL EN KG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TOTAL EN TONELADAS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7566323"/>
                  </a:ext>
                </a:extLst>
              </a:tr>
              <a:tr h="1172600"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  <a:p>
                      <a:pPr algn="ctr"/>
                      <a:r>
                        <a:rPr lang="es-ES" sz="4000" dirty="0"/>
                        <a:t>526.000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/>
                        <a:t> </a:t>
                      </a:r>
                    </a:p>
                    <a:p>
                      <a:pPr algn="ctr"/>
                      <a:r>
                        <a:rPr lang="es-ES" sz="4000" dirty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  <a:p>
                      <a:pPr algn="ctr"/>
                      <a:r>
                        <a:rPr lang="es-ES" sz="4000" dirty="0"/>
                        <a:t>526.000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  <a:p>
                      <a:pPr algn="ctr"/>
                      <a:r>
                        <a:rPr lang="es-ES" sz="4000" dirty="0"/>
                        <a:t>526 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808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61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8000" dirty="0"/>
              <a:t>NUESTROS CONSUMIDORES DESPUES DE DESARROLLAR EL HABITO DE CONSUMO.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2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5050" r="15058" b="83885"/>
          <a:stretch/>
        </p:blipFill>
        <p:spPr>
          <a:xfrm>
            <a:off x="1793258" y="946505"/>
            <a:ext cx="10398742" cy="861305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41720" r="15058" b="30299"/>
          <a:stretch/>
        </p:blipFill>
        <p:spPr>
          <a:xfrm>
            <a:off x="1793258" y="1807810"/>
            <a:ext cx="10398742" cy="50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7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867" r="52137" b="84263"/>
          <a:stretch/>
        </p:blipFill>
        <p:spPr>
          <a:xfrm>
            <a:off x="2827606" y="1697059"/>
            <a:ext cx="8201465" cy="342756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30520" r="54368" b="56396"/>
          <a:stretch/>
        </p:blipFill>
        <p:spPr>
          <a:xfrm>
            <a:off x="2965379" y="2039815"/>
            <a:ext cx="8063692" cy="420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2400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t="30957" r="52483" b="8655"/>
          <a:stretch/>
        </p:blipFill>
        <p:spPr>
          <a:xfrm>
            <a:off x="2349305" y="797389"/>
            <a:ext cx="8539089" cy="5842561"/>
          </a:xfrm>
        </p:spPr>
      </p:pic>
    </p:spTree>
    <p:extLst>
      <p:ext uri="{BB962C8B-B14F-4D97-AF65-F5344CB8AC3E}">
        <p14:creationId xmlns:p14="http://schemas.microsoft.com/office/powerpoint/2010/main" val="910833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13975" r="22508" b="4878"/>
          <a:stretch/>
        </p:blipFill>
        <p:spPr>
          <a:xfrm>
            <a:off x="2447781" y="780757"/>
            <a:ext cx="9544817" cy="6077243"/>
          </a:xfrm>
        </p:spPr>
      </p:pic>
    </p:spTree>
    <p:extLst>
      <p:ext uri="{BB962C8B-B14F-4D97-AF65-F5344CB8AC3E}">
        <p14:creationId xmlns:p14="http://schemas.microsoft.com/office/powerpoint/2010/main" val="262102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00847" y="1802674"/>
            <a:ext cx="8024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4800" b="1" dirty="0">
                <a:solidFill>
                  <a:schemeClr val="accent2">
                    <a:lumMod val="50000"/>
                  </a:schemeClr>
                </a:solidFill>
                <a:latin typeface="Raleway" panose="020B0503030101060003" pitchFamily="34" charset="0"/>
              </a:rPr>
              <a:t>TEMA: </a:t>
            </a:r>
            <a:r>
              <a:rPr lang="es-ES" sz="4800" dirty="0">
                <a:solidFill>
                  <a:schemeClr val="accent2">
                    <a:lumMod val="50000"/>
                  </a:schemeClr>
                </a:solidFill>
              </a:rPr>
              <a:t>Mercados Apícolas, estrategias de comercialización y perspectivas de la apicultura como una actividad económica estratégica </a:t>
            </a:r>
            <a:endParaRPr lang="es-BO" sz="4800" b="1" dirty="0">
              <a:solidFill>
                <a:schemeClr val="accent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0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2096" y="365125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DEMANDA ESTIMADA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169" y="1690688"/>
            <a:ext cx="90326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63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40723" y="3235569"/>
            <a:ext cx="6870895" cy="15615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5400" b="1" dirty="0"/>
              <a:t>ESTRATEGIAS DE COMERCIALIZACIÓN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3526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8000" dirty="0"/>
              <a:t>SOCIALIZACION</a:t>
            </a:r>
            <a:r>
              <a:rPr lang="es-ES" dirty="0"/>
              <a:t> DE LAS </a:t>
            </a:r>
          </a:p>
          <a:p>
            <a:pPr marL="0" indent="0">
              <a:buNone/>
            </a:pPr>
            <a:r>
              <a:rPr lang="es-ES" sz="5400" dirty="0"/>
              <a:t>CARACTERISTICAS Y PROPIEDADES </a:t>
            </a:r>
          </a:p>
          <a:p>
            <a:pPr marL="0" indent="0" algn="just">
              <a:buNone/>
            </a:pPr>
            <a:r>
              <a:rPr lang="es-ES" dirty="0"/>
              <a:t>DE LOS </a:t>
            </a:r>
            <a:r>
              <a:rPr lang="es-ES" sz="6000" dirty="0"/>
              <a:t>PRODUCTOS DE LA COLMENA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5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02" y="689318"/>
            <a:ext cx="7652824" cy="6168682"/>
          </a:xfrm>
        </p:spPr>
      </p:pic>
    </p:spTree>
    <p:extLst>
      <p:ext uri="{BB962C8B-B14F-4D97-AF65-F5344CB8AC3E}">
        <p14:creationId xmlns:p14="http://schemas.microsoft.com/office/powerpoint/2010/main" val="82045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502" y="815926"/>
            <a:ext cx="7821636" cy="60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6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153620"/>
            <a:ext cx="2143125" cy="21431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526" y="2255299"/>
            <a:ext cx="2308274" cy="1552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3" y="2245774"/>
            <a:ext cx="2933700" cy="1562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311" y="2349732"/>
            <a:ext cx="2954215" cy="14993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43" y="2245774"/>
            <a:ext cx="2742467" cy="15621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624" y="4771390"/>
            <a:ext cx="2742467" cy="9075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390" y="4275712"/>
            <a:ext cx="2925641" cy="20210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2330" y="4375052"/>
            <a:ext cx="2856766" cy="1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9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75914" y="1825625"/>
            <a:ext cx="8877886" cy="1677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/>
              <a:t>CARACTERISTICAS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12743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424" y="815927"/>
            <a:ext cx="8770473" cy="52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9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4375" y="675250"/>
            <a:ext cx="7371471" cy="61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2996419"/>
            <a:ext cx="10515600" cy="607476"/>
          </a:xfrm>
        </p:spPr>
        <p:txBody>
          <a:bodyPr>
            <a:noAutofit/>
          </a:bodyPr>
          <a:lstStyle/>
          <a:p>
            <a:pPr algn="ctr"/>
            <a:r>
              <a:rPr lang="es-ES" sz="6000" dirty="0"/>
              <a:t>PROPIEDADES</a:t>
            </a:r>
            <a:br>
              <a:rPr lang="es-E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8111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7120" y="2994025"/>
            <a:ext cx="6774180" cy="2698115"/>
          </a:xfrm>
        </p:spPr>
        <p:txBody>
          <a:bodyPr>
            <a:noAutofit/>
          </a:bodyPr>
          <a:lstStyle/>
          <a:p>
            <a:pPr algn="ctr"/>
            <a:r>
              <a:rPr lang="es-ES" sz="6600" b="1" dirty="0"/>
              <a:t>MERCADOS APICOLAS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6226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18443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41281" r="28794" b="25891"/>
          <a:stretch/>
        </p:blipFill>
        <p:spPr>
          <a:xfrm>
            <a:off x="2518117" y="1800665"/>
            <a:ext cx="9566031" cy="5057335"/>
          </a:xfrm>
        </p:spPr>
      </p:pic>
    </p:spTree>
    <p:extLst>
      <p:ext uri="{BB962C8B-B14F-4D97-AF65-F5344CB8AC3E}">
        <p14:creationId xmlns:p14="http://schemas.microsoft.com/office/powerpoint/2010/main" val="74515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9448" r="34429" b="6495"/>
          <a:stretch/>
        </p:blipFill>
        <p:spPr>
          <a:xfrm>
            <a:off x="2518117" y="998806"/>
            <a:ext cx="9673883" cy="5859194"/>
          </a:xfrm>
        </p:spPr>
      </p:pic>
    </p:spTree>
    <p:extLst>
      <p:ext uri="{BB962C8B-B14F-4D97-AF65-F5344CB8AC3E}">
        <p14:creationId xmlns:p14="http://schemas.microsoft.com/office/powerpoint/2010/main" val="257106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46" y="914401"/>
            <a:ext cx="97301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54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7200" dirty="0"/>
              <a:t>REGISTRO </a:t>
            </a:r>
          </a:p>
          <a:p>
            <a:pPr marL="0" indent="0" algn="ctr">
              <a:buNone/>
            </a:pPr>
            <a:r>
              <a:rPr lang="es-ES" sz="7200" dirty="0"/>
              <a:t>NACIONAL DE</a:t>
            </a:r>
          </a:p>
          <a:p>
            <a:pPr marL="0" indent="0" algn="ctr">
              <a:buNone/>
            </a:pPr>
            <a:r>
              <a:rPr lang="es-ES" sz="7200" dirty="0"/>
              <a:t> APICULTORES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9609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34665" r="27340" b="7464"/>
          <a:stretch/>
        </p:blipFill>
        <p:spPr>
          <a:xfrm>
            <a:off x="2250831" y="1266092"/>
            <a:ext cx="9551963" cy="5472333"/>
          </a:xfrm>
        </p:spPr>
      </p:pic>
    </p:spTree>
    <p:extLst>
      <p:ext uri="{BB962C8B-B14F-4D97-AF65-F5344CB8AC3E}">
        <p14:creationId xmlns:p14="http://schemas.microsoft.com/office/powerpoint/2010/main" val="3557608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8802" r="12516" b="22336"/>
          <a:stretch/>
        </p:blipFill>
        <p:spPr>
          <a:xfrm>
            <a:off x="3573194" y="1097281"/>
            <a:ext cx="7990449" cy="562707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71715" y="5532437"/>
            <a:ext cx="4591928" cy="1325563"/>
          </a:xfrm>
        </p:spPr>
        <p:txBody>
          <a:bodyPr/>
          <a:lstStyle/>
          <a:p>
            <a:r>
              <a:rPr lang="es-ES" b="1" dirty="0"/>
              <a:t>COMPRALE A UN APICULTOR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0456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LUCHA CONTRA EL CONTRABANDO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47" y="1690688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18703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LUCHA CONTRA LOS ADULTERADORES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342" y="1434904"/>
            <a:ext cx="8778240" cy="54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5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1839" y="3052054"/>
            <a:ext cx="7540283" cy="1325563"/>
          </a:xfrm>
        </p:spPr>
        <p:txBody>
          <a:bodyPr>
            <a:normAutofit/>
          </a:bodyPr>
          <a:lstStyle/>
          <a:p>
            <a:r>
              <a:rPr lang="es-ES" sz="6000" b="1" dirty="0"/>
              <a:t>DEMANDA ACTUAL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85351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2672862" y="1825625"/>
            <a:ext cx="8680938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sz="6000" dirty="0"/>
              <a:t>15 PAISES CON MAYOR DIVERSIDAD DEL PLANETA</a:t>
            </a:r>
          </a:p>
          <a:p>
            <a:pPr marL="0" indent="0" algn="just">
              <a:buNone/>
            </a:pPr>
            <a:endParaRPr lang="es-ES" sz="6000" dirty="0"/>
          </a:p>
          <a:p>
            <a:pPr marL="0" indent="0" algn="just">
              <a:buNone/>
            </a:pPr>
            <a:r>
              <a:rPr lang="es-ES" sz="6000" dirty="0"/>
              <a:t>SUPERFICIE DE LAS ÁREAS PROTEGIDAS 182.716,99 KM2 OCUPANDO EL 16,63% DEL TERRITORIO NACIONAL.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20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432517" y="1280160"/>
            <a:ext cx="7921282" cy="4896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REPÚBLICA ORIENTAL DEL URUGUAY </a:t>
            </a:r>
          </a:p>
          <a:p>
            <a:pPr marL="0" indent="0">
              <a:buNone/>
            </a:pPr>
            <a:r>
              <a:rPr lang="en-US" sz="6000" dirty="0">
                <a:effectLst/>
              </a:rPr>
              <a:t>176 215 </a:t>
            </a:r>
            <a:r>
              <a:rPr lang="en-US" sz="6000" dirty="0"/>
              <a:t>KM2</a:t>
            </a:r>
            <a:endParaRPr lang="en-US" sz="6000" dirty="0">
              <a:effectLst/>
            </a:endParaRPr>
          </a:p>
          <a:p>
            <a:pPr marL="0" indent="0">
              <a:buNone/>
            </a:pPr>
            <a:r>
              <a:rPr lang="es-ES" sz="6000" dirty="0"/>
              <a:t>2000 APICULTORES</a:t>
            </a:r>
          </a:p>
          <a:p>
            <a:pPr marL="0" indent="0">
              <a:buNone/>
            </a:pPr>
            <a:r>
              <a:rPr lang="es-ES" sz="6000" dirty="0"/>
              <a:t>500.000 COLMENAS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08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TAREA</a:t>
            </a:r>
            <a:endParaRPr lang="en-US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/>
              <a:t>CREACION DE LA MATERIA DE APICULTURA EN LAS CARRERAS DE CIENCIAS AGRARIAS DE LA UNIVERSIDAD PÚBLICA.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/>
              <a:t>SOCIALIZACIÓN DE CARÁCTERÍSTICAS Y PROPIEDADES DE LOS PRODUCTOS DE LA COLMENA (FINANCIADO POR EL GOBIERNO NACIONAL)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/>
              <a:t>REGISTRAR A LOS APICULTORES DE TODO EL TERRITORIO NACIONAL (PARA EL APOYO INSTITUCIONAL Y LUCHA CONTRA EL CONTRABANDO).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/>
              <a:t>INSCRIBIR LA MIEL EN LOS DESAYUNOS ESCOLARES DE BOLIVIA, CANASTONES NAVIDEÑOS.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/>
              <a:t>GENERAR UNA LÍNEA DE CRÉDITO PARA EL SECTOR APÍCOLA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03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8000" dirty="0"/>
              <a:t>MUCHAS</a:t>
            </a:r>
            <a:r>
              <a:rPr lang="es-ES" dirty="0"/>
              <a:t> </a:t>
            </a:r>
          </a:p>
          <a:p>
            <a:pPr marL="0" indent="0" algn="ctr">
              <a:buNone/>
            </a:pPr>
            <a:r>
              <a:rPr lang="es-ES" sz="8000" dirty="0"/>
              <a:t>GRACIAS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9267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61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294002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675" t="13922" r="26453" b="36154"/>
          <a:stretch/>
        </p:blipFill>
        <p:spPr>
          <a:xfrm>
            <a:off x="3784209" y="1420839"/>
            <a:ext cx="8088923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>
          <a:xfrm>
            <a:off x="5227320" y="2834640"/>
            <a:ext cx="6858000" cy="395302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18693" y="2768160"/>
            <a:ext cx="4873282" cy="1916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000" dirty="0"/>
              <a:t>MERCADOS </a:t>
            </a:r>
          </a:p>
          <a:p>
            <a:pPr marL="0" indent="0">
              <a:buNone/>
            </a:pPr>
            <a:r>
              <a:rPr lang="es-ES" sz="6000" dirty="0"/>
              <a:t>PROMISORIOS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91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43" y="3573194"/>
            <a:ext cx="6114757" cy="328480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54" y="106596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8800" dirty="0"/>
              <a:t>DESAYUNOS ESCOLARES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54771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004" t="42112" r="45977" b="10850"/>
          <a:stretch/>
        </p:blipFill>
        <p:spPr>
          <a:xfrm>
            <a:off x="1640113" y="900332"/>
            <a:ext cx="9881326" cy="57762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6571" t="9215" r="27264" b="81170"/>
          <a:stretch/>
        </p:blipFill>
        <p:spPr>
          <a:xfrm>
            <a:off x="4878585" y="717453"/>
            <a:ext cx="3404383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24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204</Words>
  <Application>Microsoft Office PowerPoint</Application>
  <PresentationFormat>Personalizado</PresentationFormat>
  <Paragraphs>58</Paragraphs>
  <Slides>43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Presentación de PowerPoint</vt:lpstr>
      <vt:lpstr>Presentación de PowerPoint</vt:lpstr>
      <vt:lpstr>MERCADOS APICOLAS</vt:lpstr>
      <vt:lpstr>DEMANDA ACTUAL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DEMANDA ESTIMADA PARA EL DESAYUNO ESCOLAR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DEMANDA ESTIMADA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PROPIEDADES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COMPRALE A UN APICULTOR</vt:lpstr>
      <vt:lpstr>LUCHA CONTRA EL CONTRABANDO</vt:lpstr>
      <vt:lpstr>LUCHA CONTRA LOS ADULTERADORES</vt:lpstr>
      <vt:lpstr>Presentación de PowerPoint</vt:lpstr>
      <vt:lpstr>Presentación de PowerPoint</vt:lpstr>
      <vt:lpstr>Presentación de PowerPoint</vt:lpstr>
      <vt:lpstr>TAREA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Cabrera Ovando</dc:creator>
  <cp:lastModifiedBy>Pura</cp:lastModifiedBy>
  <cp:revision>38</cp:revision>
  <dcterms:created xsi:type="dcterms:W3CDTF">2020-11-09T17:12:19Z</dcterms:created>
  <dcterms:modified xsi:type="dcterms:W3CDTF">2020-11-19T21:57:20Z</dcterms:modified>
</cp:coreProperties>
</file>