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64" r:id="rId4"/>
    <p:sldId id="267" r:id="rId5"/>
    <p:sldId id="269" r:id="rId6"/>
    <p:sldId id="270" r:id="rId7"/>
    <p:sldId id="265" r:id="rId8"/>
    <p:sldId id="271" r:id="rId9"/>
    <p:sldId id="272" r:id="rId10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2" autoAdjust="0"/>
    <p:restoredTop sz="94660"/>
  </p:normalViewPr>
  <p:slideViewPr>
    <p:cSldViewPr>
      <p:cViewPr varScale="1">
        <p:scale>
          <a:sx n="65" d="100"/>
          <a:sy n="65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D65AD-8233-42EE-BFFC-3C8EBB5115F9}" type="datetimeFigureOut">
              <a:rPr lang="es-BO" smtClean="0"/>
              <a:t>01/10/2015</a:t>
            </a:fld>
            <a:endParaRPr lang="es-B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B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E592E-DF5F-4C08-88F0-D29717F3FE9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88139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193E-E1C5-48B1-A0C7-312C7419B7FD}" type="datetime1">
              <a:rPr lang="es-BO" smtClean="0"/>
              <a:t>01/10/2015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893472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914C-BD31-4224-87F1-DB592EED9F25}" type="datetime1">
              <a:rPr lang="es-BO" smtClean="0"/>
              <a:t>01/10/2015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57941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F44C-B085-47BB-83C0-615263FD76CA}" type="datetime1">
              <a:rPr lang="es-BO" smtClean="0"/>
              <a:t>01/10/2015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27357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07DFF-450D-466D-AB5C-A1A93E56B9C7}" type="datetime1">
              <a:rPr lang="es-BO" smtClean="0"/>
              <a:t>01/10/2015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96955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E2C7-11C8-4D19-8AB3-772772783E45}" type="datetime1">
              <a:rPr lang="es-BO" smtClean="0"/>
              <a:t>01/10/2015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6082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1C917-3049-43AC-B099-B222D1F5F820}" type="datetime1">
              <a:rPr lang="es-BO" smtClean="0"/>
              <a:t>01/10/2015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71581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87E25-D869-4AE5-BA3F-02890D6C91F9}" type="datetime1">
              <a:rPr lang="es-BO" smtClean="0"/>
              <a:t>01/10/2015</a:t>
            </a:fld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245730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D3BF-8030-4801-9ED0-BC8CA4AAEF6E}" type="datetime1">
              <a:rPr lang="es-BO" smtClean="0"/>
              <a:t>01/10/2015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50726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4AEBD-C14D-44D9-B1B4-F2642D5E3DFB}" type="datetime1">
              <a:rPr lang="es-BO" smtClean="0"/>
              <a:t>01/10/2015</a:t>
            </a:fld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420356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D2F4-B19A-429F-9106-8916251DA45E}" type="datetime1">
              <a:rPr lang="es-BO" smtClean="0"/>
              <a:t>01/10/2015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05511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67C9-1B1F-4B6C-95DA-E85C68C7828F}" type="datetime1">
              <a:rPr lang="es-BO" smtClean="0"/>
              <a:t>01/10/2015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2082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911D6-9069-4F1D-B507-130114888706}" type="datetime1">
              <a:rPr lang="es-BO" smtClean="0"/>
              <a:t>01/10/2015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94469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2803003"/>
          </a:xfrm>
        </p:spPr>
        <p:txBody>
          <a:bodyPr>
            <a:noAutofit/>
          </a:bodyPr>
          <a:lstStyle/>
          <a:p>
            <a:r>
              <a:rPr lang="es-BO" sz="3600" dirty="0" smtClean="0"/>
              <a:t>UNIDAD </a:t>
            </a:r>
            <a:r>
              <a:rPr lang="es-BO" sz="3600" dirty="0"/>
              <a:t>2</a:t>
            </a:r>
            <a:r>
              <a:rPr lang="es-BO" sz="3600" dirty="0" smtClean="0"/>
              <a:t/>
            </a:r>
            <a:br>
              <a:rPr lang="es-BO" sz="3600" dirty="0" smtClean="0"/>
            </a:br>
            <a:r>
              <a:rPr lang="es-BO" sz="3600" dirty="0"/>
              <a:t>Herramientas de diagnóstico y análisis para el trabajo de desarrollo rural a nivel municipal</a:t>
            </a:r>
            <a:r>
              <a:rPr lang="es-BO" sz="3600" dirty="0" smtClean="0"/>
              <a:t/>
            </a:r>
            <a:br>
              <a:rPr lang="es-BO" sz="3600" dirty="0" smtClean="0"/>
            </a:br>
            <a:endParaRPr lang="es-BO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63688" y="4941168"/>
            <a:ext cx="6400800" cy="1320552"/>
          </a:xfrm>
        </p:spPr>
        <p:txBody>
          <a:bodyPr>
            <a:normAutofit/>
          </a:bodyPr>
          <a:lstStyle/>
          <a:p>
            <a:r>
              <a:rPr lang="es-BO" dirty="0"/>
              <a:t>Curso de Actualización </a:t>
            </a:r>
          </a:p>
          <a:p>
            <a:r>
              <a:rPr lang="es-BO" dirty="0"/>
              <a:t>Desarrollo Económico Rural</a:t>
            </a:r>
          </a:p>
        </p:txBody>
      </p:sp>
      <p:pic>
        <p:nvPicPr>
          <p:cNvPr id="1026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96843"/>
            <a:ext cx="1628725" cy="986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39952" y="6309320"/>
            <a:ext cx="4623792" cy="365125"/>
          </a:xfrm>
        </p:spPr>
        <p:txBody>
          <a:bodyPr/>
          <a:lstStyle/>
          <a:p>
            <a:r>
              <a:rPr lang="es-BO" dirty="0" smtClean="0"/>
              <a:t>Unidad 2. Herramientas de diagnóstico y análisis para el trabajo de desarrollo rural. Octubre 2015</a:t>
            </a:r>
            <a:endParaRPr lang="es-BO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FFC0-485D-48AF-AF17-E607CBDC00C1}" type="datetime1">
              <a:rPr lang="es-BO" smtClean="0"/>
              <a:t>01/10/2015</a:t>
            </a:fld>
            <a:endParaRPr lang="es-BO"/>
          </a:p>
        </p:txBody>
      </p:sp>
      <p:pic>
        <p:nvPicPr>
          <p:cNvPr id="9" name="0 Image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295386"/>
            <a:ext cx="1342013" cy="1189398"/>
          </a:xfrm>
          <a:prstGeom prst="rect">
            <a:avLst/>
          </a:prstGeom>
        </p:spPr>
      </p:pic>
      <p:pic>
        <p:nvPicPr>
          <p:cNvPr id="6" name="Picture 2" descr="http://www.formaciontecnicabolivia.org/webassets/logos/logo_gamlp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4521" y="198908"/>
            <a:ext cx="2448299" cy="1573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7936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78882" y="476671"/>
            <a:ext cx="8229600" cy="1037729"/>
          </a:xfrm>
        </p:spPr>
        <p:txBody>
          <a:bodyPr>
            <a:noAutofit/>
          </a:bodyPr>
          <a:lstStyle/>
          <a:p>
            <a:r>
              <a:rPr lang="es-BO" sz="3200" b="1" dirty="0" smtClean="0"/>
              <a:t>Capítulo 1. Diagnósticos sobre Desarrollo Económico Rural</a:t>
            </a:r>
            <a:endParaRPr lang="es-BO" sz="3200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4C0F-232B-4411-AA43-BB624F184734}" type="datetime1">
              <a:rPr lang="es-BO" smtClean="0"/>
              <a:t>01/10/2015</a:t>
            </a:fld>
            <a:endParaRPr lang="es-BO"/>
          </a:p>
        </p:txBody>
      </p:sp>
      <p:sp>
        <p:nvSpPr>
          <p:cNvPr id="3" name="2 Rectángulo"/>
          <p:cNvSpPr/>
          <p:nvPr/>
        </p:nvSpPr>
        <p:spPr>
          <a:xfrm>
            <a:off x="683568" y="1997839"/>
            <a:ext cx="7200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400" dirty="0"/>
              <a:t>1.1 Desarrollo Departamental y Desarrollo Municipal</a:t>
            </a:r>
          </a:p>
          <a:p>
            <a:r>
              <a:rPr lang="es-BO" sz="2400" dirty="0"/>
              <a:t>(Coloquio Secretarios de Planificación Gobernación y Municipio)</a:t>
            </a:r>
          </a:p>
          <a:p>
            <a:r>
              <a:rPr lang="es-BO" sz="2400" dirty="0"/>
              <a:t>1.2 Identificación de pilares de desarrollo de lo nacional a lo departamental y local</a:t>
            </a:r>
          </a:p>
          <a:p>
            <a:r>
              <a:rPr lang="es-BO" sz="2400" dirty="0"/>
              <a:t>1.3 Concepto e importancia de Diagnóstico</a:t>
            </a:r>
          </a:p>
          <a:p>
            <a:r>
              <a:rPr lang="es-BO" sz="2400" dirty="0"/>
              <a:t>1.4 Partes de un diagnóstico</a:t>
            </a:r>
          </a:p>
          <a:p>
            <a:r>
              <a:rPr lang="es-BO" sz="2400" dirty="0"/>
              <a:t>1.5 Importancia de trabajar con enfoque de género</a:t>
            </a:r>
          </a:p>
        </p:txBody>
      </p:sp>
    </p:spTree>
    <p:extLst>
      <p:ext uri="{BB962C8B-B14F-4D97-AF65-F5344CB8AC3E}">
        <p14:creationId xmlns:p14="http://schemas.microsoft.com/office/powerpoint/2010/main" val="3620922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es-BO" b="1" dirty="0" smtClean="0"/>
              <a:t>Contenido</a:t>
            </a:r>
            <a:endParaRPr lang="es-BO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4C0F-232B-4411-AA43-BB624F184734}" type="datetime1">
              <a:rPr lang="es-BO" smtClean="0"/>
              <a:t>01/10/2015</a:t>
            </a:fld>
            <a:endParaRPr lang="es-BO"/>
          </a:p>
        </p:txBody>
      </p:sp>
      <p:sp>
        <p:nvSpPr>
          <p:cNvPr id="3" name="2 Rectángulo"/>
          <p:cNvSpPr/>
          <p:nvPr/>
        </p:nvSpPr>
        <p:spPr>
          <a:xfrm>
            <a:off x="899592" y="836712"/>
            <a:ext cx="705678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800" b="1" dirty="0"/>
              <a:t>Capítulo 1. Diagnósticos sobre Desarrollo Económico Rural</a:t>
            </a:r>
          </a:p>
          <a:p>
            <a:r>
              <a:rPr lang="es-BO" sz="2800" dirty="0"/>
              <a:t>1.1 Desarrollo Departamental y Desarrollo Municipal</a:t>
            </a:r>
          </a:p>
          <a:p>
            <a:r>
              <a:rPr lang="es-BO" sz="2800" dirty="0" smtClean="0"/>
              <a:t>Coloquio </a:t>
            </a:r>
            <a:r>
              <a:rPr lang="es-BO" sz="2800" dirty="0"/>
              <a:t>Secretarios de Planificación </a:t>
            </a:r>
            <a:r>
              <a:rPr lang="es-BO" sz="2800" dirty="0" smtClean="0"/>
              <a:t>de la Gobernación </a:t>
            </a:r>
            <a:r>
              <a:rPr lang="es-BO" sz="2800" dirty="0"/>
              <a:t>y </a:t>
            </a:r>
            <a:r>
              <a:rPr lang="es-BO" sz="2800" dirty="0" smtClean="0"/>
              <a:t>del Municipio</a:t>
            </a:r>
            <a:endParaRPr lang="es-BO" sz="2800" dirty="0"/>
          </a:p>
          <a:p>
            <a:endParaRPr lang="es-BO" sz="2800" dirty="0"/>
          </a:p>
        </p:txBody>
      </p:sp>
    </p:spTree>
    <p:extLst>
      <p:ext uri="{BB962C8B-B14F-4D97-AF65-F5344CB8AC3E}">
        <p14:creationId xmlns:p14="http://schemas.microsoft.com/office/powerpoint/2010/main" val="3774442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es-BO" b="1" dirty="0" smtClean="0"/>
              <a:t>Contenido</a:t>
            </a:r>
            <a:endParaRPr lang="es-BO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4C0F-232B-4411-AA43-BB624F184734}" type="datetime1">
              <a:rPr lang="es-BO" smtClean="0"/>
              <a:t>01/10/2015</a:t>
            </a:fld>
            <a:endParaRPr lang="es-BO"/>
          </a:p>
        </p:txBody>
      </p:sp>
      <p:sp>
        <p:nvSpPr>
          <p:cNvPr id="3" name="2 Rectángulo"/>
          <p:cNvSpPr/>
          <p:nvPr/>
        </p:nvSpPr>
        <p:spPr>
          <a:xfrm>
            <a:off x="899592" y="836712"/>
            <a:ext cx="70567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800" b="1" dirty="0" smtClean="0"/>
              <a:t>1.2 </a:t>
            </a:r>
            <a:r>
              <a:rPr lang="es-BO" sz="2800" b="1" dirty="0"/>
              <a:t>Identificación de pilares de desarrollo de lo nacional a lo departamental y </a:t>
            </a:r>
            <a:r>
              <a:rPr lang="es-BO" sz="2800" b="1" dirty="0" smtClean="0"/>
              <a:t>local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s-BO" sz="2800" dirty="0" smtClean="0"/>
              <a:t>Plan Nacional de Desarrollo para Vivir Bien 2006-2011</a:t>
            </a:r>
            <a:endParaRPr lang="es-BO" sz="2800" dirty="0"/>
          </a:p>
          <a:p>
            <a:pPr marL="457200" indent="-457200">
              <a:buFont typeface="Wingdings" pitchFamily="2" charset="2"/>
              <a:buChar char="q"/>
            </a:pPr>
            <a:r>
              <a:rPr lang="es-BO" sz="2800" dirty="0"/>
              <a:t>Ley Marco de Autonomías y Descentralización Andrés </a:t>
            </a:r>
            <a:r>
              <a:rPr lang="es-BO" sz="2800" dirty="0" err="1"/>
              <a:t>Ibañez</a:t>
            </a:r>
            <a:r>
              <a:rPr lang="es-BO" sz="2800" dirty="0"/>
              <a:t> </a:t>
            </a:r>
            <a:endParaRPr lang="es-BO" sz="2800" dirty="0" smtClean="0"/>
          </a:p>
          <a:p>
            <a:pPr marL="457200" indent="-457200">
              <a:buFont typeface="Wingdings" pitchFamily="2" charset="2"/>
              <a:buChar char="q"/>
            </a:pPr>
            <a:r>
              <a:rPr lang="es-BO" sz="2800" dirty="0"/>
              <a:t>Agenda 2025 </a:t>
            </a:r>
            <a:endParaRPr lang="es-BO" sz="2800" dirty="0" smtClean="0"/>
          </a:p>
          <a:p>
            <a:pPr marL="457200" indent="-457200">
              <a:buFont typeface="Wingdings" pitchFamily="2" charset="2"/>
              <a:buChar char="q"/>
            </a:pPr>
            <a:r>
              <a:rPr lang="es-BO" sz="2800" dirty="0" smtClean="0"/>
              <a:t>Ley de Participación Popular &gt; Planificación participativa &gt;PDM POA</a:t>
            </a:r>
            <a:endParaRPr lang="es-BO" sz="2800" dirty="0"/>
          </a:p>
        </p:txBody>
      </p:sp>
    </p:spTree>
    <p:extLst>
      <p:ext uri="{BB962C8B-B14F-4D97-AF65-F5344CB8AC3E}">
        <p14:creationId xmlns:p14="http://schemas.microsoft.com/office/powerpoint/2010/main" val="283618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es-BO" b="1" dirty="0" smtClean="0"/>
              <a:t>Contenido</a:t>
            </a:r>
            <a:endParaRPr lang="es-BO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4C0F-232B-4411-AA43-BB624F184734}" type="datetime1">
              <a:rPr lang="es-BO" smtClean="0"/>
              <a:t>01/10/2015</a:t>
            </a:fld>
            <a:endParaRPr lang="es-BO"/>
          </a:p>
        </p:txBody>
      </p:sp>
      <p:sp>
        <p:nvSpPr>
          <p:cNvPr id="3" name="2 Rectángulo"/>
          <p:cNvSpPr/>
          <p:nvPr/>
        </p:nvSpPr>
        <p:spPr>
          <a:xfrm>
            <a:off x="899592" y="836712"/>
            <a:ext cx="705678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800" b="1" dirty="0" smtClean="0"/>
              <a:t>1.3 </a:t>
            </a:r>
            <a:r>
              <a:rPr lang="es-BO" sz="2800" b="1" dirty="0"/>
              <a:t>Concepto e importancia de </a:t>
            </a:r>
            <a:r>
              <a:rPr lang="es-BO" sz="2800" b="1" dirty="0" smtClean="0"/>
              <a:t>Diagnóstico</a:t>
            </a:r>
          </a:p>
          <a:p>
            <a:r>
              <a:rPr lang="es-BO" sz="2800" dirty="0"/>
              <a:t>C</a:t>
            </a:r>
            <a:r>
              <a:rPr lang="es-BO" sz="2800" dirty="0" smtClean="0"/>
              <a:t>onstituye </a:t>
            </a:r>
            <a:r>
              <a:rPr lang="es-BO" sz="2800" dirty="0"/>
              <a:t>un mecanismo importante para la planificación apropiada de una estrategia de desarrollo, en este caso municipal, y la identificación de políticas, programas y proyectos </a:t>
            </a:r>
            <a:r>
              <a:rPr lang="es-BO" sz="2800" dirty="0" smtClean="0"/>
              <a:t>adecuados</a:t>
            </a:r>
            <a:r>
              <a:rPr lang="es-BO" sz="2800" dirty="0"/>
              <a:t> </a:t>
            </a:r>
            <a:r>
              <a:rPr lang="es-BO" sz="2800" dirty="0" smtClean="0"/>
              <a:t>a la realidad de este municipio. Identifica: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s-BO" sz="2800" dirty="0"/>
              <a:t>las características más importantes de la </a:t>
            </a:r>
            <a:r>
              <a:rPr lang="es-BO" sz="2800" dirty="0" smtClean="0"/>
              <a:t>comunidad</a:t>
            </a:r>
            <a:endParaRPr lang="es-BO" sz="2800" dirty="0"/>
          </a:p>
          <a:p>
            <a:pPr marL="457200" indent="-457200">
              <a:buFont typeface="Wingdings" pitchFamily="2" charset="2"/>
              <a:buChar char="q"/>
            </a:pPr>
            <a:r>
              <a:rPr lang="es-BO" sz="2800" dirty="0" smtClean="0"/>
              <a:t>las </a:t>
            </a:r>
            <a:r>
              <a:rPr lang="es-BO" sz="2800" dirty="0"/>
              <a:t>necesidades más urgentes de los hombres y las </a:t>
            </a:r>
            <a:r>
              <a:rPr lang="es-BO" sz="2800" dirty="0" smtClean="0"/>
              <a:t>mujeres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s-BO" sz="2800" dirty="0" smtClean="0"/>
              <a:t>las </a:t>
            </a:r>
            <a:r>
              <a:rPr lang="es-BO" sz="2800" dirty="0"/>
              <a:t>causas de los problemas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s-BO" sz="2800" dirty="0" smtClean="0"/>
              <a:t>las </a:t>
            </a:r>
            <a:r>
              <a:rPr lang="es-BO" sz="2800" dirty="0"/>
              <a:t>percepciones, valores y </a:t>
            </a:r>
            <a:r>
              <a:rPr lang="es-BO" sz="2800" dirty="0" smtClean="0"/>
              <a:t>expectativas</a:t>
            </a:r>
            <a:endParaRPr lang="es-BO" sz="2800" dirty="0"/>
          </a:p>
        </p:txBody>
      </p:sp>
    </p:spTree>
    <p:extLst>
      <p:ext uri="{BB962C8B-B14F-4D97-AF65-F5344CB8AC3E}">
        <p14:creationId xmlns:p14="http://schemas.microsoft.com/office/powerpoint/2010/main" val="659961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es-BO" b="1" dirty="0"/>
              <a:t>1.4 Partes de un Diagnóstico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4C0F-232B-4411-AA43-BB624F184734}" type="datetime1">
              <a:rPr lang="es-BO" smtClean="0"/>
              <a:t>01/10/2015</a:t>
            </a:fld>
            <a:endParaRPr lang="es-BO"/>
          </a:p>
        </p:txBody>
      </p:sp>
      <p:sp>
        <p:nvSpPr>
          <p:cNvPr id="3" name="2 Rectángulo"/>
          <p:cNvSpPr/>
          <p:nvPr/>
        </p:nvSpPr>
        <p:spPr>
          <a:xfrm>
            <a:off x="467544" y="476672"/>
            <a:ext cx="842493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200" b="1" dirty="0" smtClean="0"/>
              <a:t>1</a:t>
            </a:r>
            <a:r>
              <a:rPr lang="es-BO" sz="2200" b="1" dirty="0"/>
              <a:t>.	Contexto General:</a:t>
            </a:r>
          </a:p>
          <a:p>
            <a:r>
              <a:rPr lang="es-BO" sz="2200" dirty="0"/>
              <a:t>Ubicación geográfica</a:t>
            </a:r>
          </a:p>
          <a:p>
            <a:r>
              <a:rPr lang="es-BO" sz="2200" dirty="0"/>
              <a:t>Aspectos físico naturales</a:t>
            </a:r>
          </a:p>
          <a:p>
            <a:r>
              <a:rPr lang="es-BO" sz="2200" dirty="0"/>
              <a:t>Información Socio cultural</a:t>
            </a:r>
          </a:p>
          <a:p>
            <a:r>
              <a:rPr lang="es-BO" sz="2200" dirty="0"/>
              <a:t>Información Socioeconómica</a:t>
            </a:r>
          </a:p>
          <a:p>
            <a:r>
              <a:rPr lang="es-BO" sz="2200" dirty="0"/>
              <a:t>Información Político Institucional</a:t>
            </a:r>
          </a:p>
          <a:p>
            <a:r>
              <a:rPr lang="es-BO" sz="2200" b="1" dirty="0"/>
              <a:t>2.	Información Productiva </a:t>
            </a:r>
          </a:p>
          <a:p>
            <a:r>
              <a:rPr lang="es-BO" sz="2200" dirty="0"/>
              <a:t>Identificación de las regiones y sus características </a:t>
            </a:r>
            <a:r>
              <a:rPr lang="es-BO" sz="2200" dirty="0" smtClean="0"/>
              <a:t>productivas</a:t>
            </a:r>
            <a:endParaRPr lang="es-BO" sz="2200" dirty="0"/>
          </a:p>
          <a:p>
            <a:r>
              <a:rPr lang="es-BO" sz="2200" dirty="0"/>
              <a:t>Producción y Post producción</a:t>
            </a:r>
          </a:p>
          <a:p>
            <a:r>
              <a:rPr lang="es-BO" sz="2200" dirty="0"/>
              <a:t>Mercados</a:t>
            </a:r>
          </a:p>
          <a:p>
            <a:r>
              <a:rPr lang="es-BO" sz="2200" dirty="0"/>
              <a:t>Comercialización</a:t>
            </a:r>
          </a:p>
          <a:p>
            <a:r>
              <a:rPr lang="es-BO" sz="2200" b="1" dirty="0"/>
              <a:t>3.	Proyectos en ejecución </a:t>
            </a:r>
          </a:p>
          <a:p>
            <a:r>
              <a:rPr lang="es-BO" sz="2200" dirty="0"/>
              <a:t>Por regiones </a:t>
            </a:r>
          </a:p>
          <a:p>
            <a:r>
              <a:rPr lang="es-BO" sz="2200" dirty="0"/>
              <a:t>Por áreas temáticas</a:t>
            </a:r>
          </a:p>
          <a:p>
            <a:r>
              <a:rPr lang="es-BO" sz="2200" b="1" dirty="0"/>
              <a:t>4.	Análisis de potencialidades y limitantes</a:t>
            </a:r>
          </a:p>
          <a:p>
            <a:r>
              <a:rPr lang="es-BO" sz="2200" b="1" dirty="0"/>
              <a:t>5.	Identificación de principales propuestas productivas</a:t>
            </a:r>
          </a:p>
          <a:p>
            <a:r>
              <a:rPr lang="es-BO" sz="2200" dirty="0"/>
              <a:t>Por regiones</a:t>
            </a:r>
          </a:p>
          <a:p>
            <a:r>
              <a:rPr lang="es-BO" sz="2200" dirty="0"/>
              <a:t>Por áreas </a:t>
            </a:r>
            <a:r>
              <a:rPr lang="es-BO" sz="2200" dirty="0" smtClean="0"/>
              <a:t>temáticas</a:t>
            </a:r>
            <a:endParaRPr lang="es-BO" sz="2200" dirty="0"/>
          </a:p>
        </p:txBody>
      </p:sp>
    </p:spTree>
    <p:extLst>
      <p:ext uri="{BB962C8B-B14F-4D97-AF65-F5344CB8AC3E}">
        <p14:creationId xmlns:p14="http://schemas.microsoft.com/office/powerpoint/2010/main" val="450379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504056"/>
            <a:ext cx="8229600" cy="620688"/>
          </a:xfrm>
        </p:spPr>
        <p:txBody>
          <a:bodyPr>
            <a:normAutofit/>
          </a:bodyPr>
          <a:lstStyle/>
          <a:p>
            <a:r>
              <a:rPr lang="es-BO" sz="2800" b="1" dirty="0"/>
              <a:t>1.5 Importancia de trabajar con enfoque de género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4C0F-232B-4411-AA43-BB624F184734}" type="datetime1">
              <a:rPr lang="es-BO" smtClean="0"/>
              <a:t>01/10/2015</a:t>
            </a:fld>
            <a:endParaRPr lang="es-BO"/>
          </a:p>
        </p:txBody>
      </p:sp>
      <p:sp>
        <p:nvSpPr>
          <p:cNvPr id="3" name="2 Rectángulo"/>
          <p:cNvSpPr/>
          <p:nvPr/>
        </p:nvSpPr>
        <p:spPr>
          <a:xfrm>
            <a:off x="1115616" y="1124744"/>
            <a:ext cx="69847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800" b="1" dirty="0" smtClean="0"/>
              <a:t> </a:t>
            </a:r>
            <a:endParaRPr lang="es-BO" sz="2800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738132"/>
              </p:ext>
            </p:extLst>
          </p:nvPr>
        </p:nvGraphicFramePr>
        <p:xfrm>
          <a:off x="827584" y="1107397"/>
          <a:ext cx="7560840" cy="4663440"/>
        </p:xfrm>
        <a:graphic>
          <a:graphicData uri="http://schemas.openxmlformats.org/drawingml/2006/table">
            <a:tbl>
              <a:tblPr firstRow="1" firstCol="1" bandRow="1"/>
              <a:tblGrid>
                <a:gridCol w="3780420"/>
                <a:gridCol w="3780420"/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BO" sz="1800" b="1">
                          <a:solidFill>
                            <a:srgbClr val="000000"/>
                          </a:solidFill>
                          <a:effectLst/>
                          <a:latin typeface="Century Gothic"/>
                          <a:ea typeface="Calibri"/>
                          <a:cs typeface="Times New Roman"/>
                        </a:rPr>
                        <a:t>Principio de Igualdad de Oportunidades</a:t>
                      </a:r>
                      <a:endParaRPr lang="es-BO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BO" sz="1800" b="1">
                          <a:solidFill>
                            <a:srgbClr val="000000"/>
                          </a:solidFill>
                          <a:effectLst/>
                          <a:latin typeface="Century Gothic"/>
                          <a:ea typeface="Calibri"/>
                          <a:cs typeface="Times New Roman"/>
                        </a:rPr>
                        <a:t>Principio de Equidad</a:t>
                      </a:r>
                      <a:endParaRPr lang="es-BO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BO" sz="1800">
                          <a:solidFill>
                            <a:srgbClr val="000000"/>
                          </a:solidFill>
                          <a:effectLst/>
                          <a:latin typeface="Century Gothic"/>
                          <a:ea typeface="Calibri"/>
                          <a:cs typeface="Times New Roman"/>
                        </a:rPr>
                        <a:t>Supone la equiparación de las condiciones de partida entre hombres y mujeres para que los sujetos tengan las mismas posibilidades de acceder por sí mismos a la garantía de los derechos que establece la Ley. La igualdad de oportunidades es la igualdad en el acceso al inicio del proceso que supone el pleno ejercicio del derecho o la garantía. Para el pleno disfrute de los derechos, la igualdad de oportunidades es necesaria pero insuficiente.</a:t>
                      </a:r>
                      <a:endParaRPr lang="es-BO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BO" sz="1800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ea typeface="Calibri"/>
                          <a:cs typeface="Times New Roman"/>
                        </a:rPr>
                        <a:t>La equidad es un medio o un instrumento para la igualdad, por encima de las diferencias que puedan existir y que puedan crear desventajas para unas personas frente a otras. La equidad es posible cuando se da un trato justo: hay una consideración justa de las necesidades y de los intereses propios de la diferencia. Este trato justo asegura una igualdad real, sustantiva o de hecho, aún cuando las personas expresen diferencias.</a:t>
                      </a:r>
                      <a:endParaRPr lang="es-BO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8582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504056"/>
            <a:ext cx="8229600" cy="620688"/>
          </a:xfrm>
        </p:spPr>
        <p:txBody>
          <a:bodyPr>
            <a:normAutofit/>
          </a:bodyPr>
          <a:lstStyle/>
          <a:p>
            <a:r>
              <a:rPr lang="es-BO" sz="2800" b="1" dirty="0"/>
              <a:t>1.5 Importancia de trabajar con enfoque de género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4C0F-232B-4411-AA43-BB624F184734}" type="datetime1">
              <a:rPr lang="es-BO" smtClean="0"/>
              <a:t>01/10/2015</a:t>
            </a:fld>
            <a:endParaRPr lang="es-BO"/>
          </a:p>
        </p:txBody>
      </p:sp>
      <p:sp>
        <p:nvSpPr>
          <p:cNvPr id="3" name="2 Rectángulo"/>
          <p:cNvSpPr/>
          <p:nvPr/>
        </p:nvSpPr>
        <p:spPr>
          <a:xfrm>
            <a:off x="1115616" y="1124744"/>
            <a:ext cx="69847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800" b="1" dirty="0" smtClean="0"/>
              <a:t> </a:t>
            </a:r>
            <a:endParaRPr lang="es-BO" sz="2800" dirty="0"/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172658"/>
              </p:ext>
            </p:extLst>
          </p:nvPr>
        </p:nvGraphicFramePr>
        <p:xfrm>
          <a:off x="1524000" y="13970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BO" dirty="0" smtClean="0"/>
                        <a:t>TOTAL</a:t>
                      </a:r>
                      <a:endParaRPr lang="es-B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BO" dirty="0" smtClean="0"/>
                        <a:t>HOMBRES</a:t>
                      </a:r>
                      <a:endParaRPr lang="es-B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BO" dirty="0" smtClean="0"/>
                        <a:t>MUJERES</a:t>
                      </a:r>
                      <a:endParaRPr lang="es-B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s-BO" dirty="0"/>
                        <a:t>766.468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BO" dirty="0"/>
                        <a:t>367.742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BO" dirty="0"/>
                        <a:t>398.726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8 Rectángulo"/>
          <p:cNvSpPr/>
          <p:nvPr/>
        </p:nvSpPr>
        <p:spPr>
          <a:xfrm>
            <a:off x="827584" y="2361149"/>
            <a:ext cx="727280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000" b="1" dirty="0"/>
              <a:t>B</a:t>
            </a:r>
            <a:r>
              <a:rPr lang="es-BO" sz="2000" b="1" dirty="0" smtClean="0"/>
              <a:t>rechas </a:t>
            </a:r>
            <a:r>
              <a:rPr lang="es-BO" sz="2000" b="1" dirty="0"/>
              <a:t>de género </a:t>
            </a:r>
            <a:r>
              <a:rPr lang="es-BO" sz="2000" dirty="0"/>
              <a:t>son disparidades que existen entre varones y mujeres en cuanto a sus posibilidades de participar, de crecer, de acceder a recursos, de ejercer derechos, obligaciones, recompensas, espacios de poder, etc.  </a:t>
            </a:r>
          </a:p>
          <a:p>
            <a:endParaRPr lang="es-BO" sz="2000" dirty="0"/>
          </a:p>
          <a:p>
            <a:r>
              <a:rPr lang="es-BO" sz="2000" b="1" dirty="0" smtClean="0"/>
              <a:t>Desigualdades </a:t>
            </a:r>
            <a:r>
              <a:rPr lang="es-BO" sz="2000" b="1" dirty="0"/>
              <a:t>de género </a:t>
            </a:r>
            <a:r>
              <a:rPr lang="es-BO" sz="2000" dirty="0"/>
              <a:t>se expresan a través del acceso y control desigual sobre los recursos, como ser el acceso a la información (técnica y política) y a los recursos económicos y financieros, el proceso de toma de decisiones, el conocimiento y uso de la tecnología, la protección frente a la violencia y el acoso, el acceso a los ámbitos públicos, la valoración del trabajo, el reconocimiento de necesidades e intereses y el pleno goce de los derechos laborales y ciudadanos, </a:t>
            </a:r>
          </a:p>
        </p:txBody>
      </p:sp>
    </p:spTree>
    <p:extLst>
      <p:ext uri="{BB962C8B-B14F-4D97-AF65-F5344CB8AC3E}">
        <p14:creationId xmlns:p14="http://schemas.microsoft.com/office/powerpoint/2010/main" val="2451396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504056"/>
            <a:ext cx="8229600" cy="620688"/>
          </a:xfrm>
        </p:spPr>
        <p:txBody>
          <a:bodyPr>
            <a:normAutofit/>
          </a:bodyPr>
          <a:lstStyle/>
          <a:p>
            <a:r>
              <a:rPr lang="es-BO" sz="2800" b="1" dirty="0"/>
              <a:t>1.5 Importancia de trabajar con enfoque de género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Unidad 2. Herramientas de diagnóstico y análisis para el trabajo de desarrollo rural. Octubre 2015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4C0F-232B-4411-AA43-BB624F184734}" type="datetime1">
              <a:rPr lang="es-BO" smtClean="0"/>
              <a:t>01/10/2015</a:t>
            </a:fld>
            <a:endParaRPr lang="es-BO"/>
          </a:p>
        </p:txBody>
      </p:sp>
      <p:sp>
        <p:nvSpPr>
          <p:cNvPr id="3" name="2 Rectángulo"/>
          <p:cNvSpPr/>
          <p:nvPr/>
        </p:nvSpPr>
        <p:spPr>
          <a:xfrm>
            <a:off x="1115616" y="1124744"/>
            <a:ext cx="69847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800" b="1" dirty="0" smtClean="0"/>
              <a:t> </a:t>
            </a:r>
            <a:endParaRPr lang="es-BO" sz="2800" dirty="0"/>
          </a:p>
        </p:txBody>
      </p:sp>
      <p:sp>
        <p:nvSpPr>
          <p:cNvPr id="9" name="8 Rectángulo"/>
          <p:cNvSpPr/>
          <p:nvPr/>
        </p:nvSpPr>
        <p:spPr>
          <a:xfrm>
            <a:off x="467544" y="1376836"/>
            <a:ext cx="806489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800" dirty="0" smtClean="0"/>
              <a:t>El diagnóstico permite </a:t>
            </a:r>
            <a:r>
              <a:rPr lang="es-BO" sz="2800" dirty="0"/>
              <a:t>identificar los temas en los que hay que trabajar para lograr mayor equidad de </a:t>
            </a:r>
            <a:r>
              <a:rPr lang="es-BO" sz="2800" dirty="0" smtClean="0"/>
              <a:t>género</a:t>
            </a:r>
            <a:endParaRPr lang="es-BO" sz="2800" dirty="0"/>
          </a:p>
          <a:p>
            <a:endParaRPr lang="es-BO" sz="2800" dirty="0" smtClean="0"/>
          </a:p>
          <a:p>
            <a:r>
              <a:rPr lang="es-BO" sz="2800" b="1" dirty="0" smtClean="0"/>
              <a:t>Preguntas:</a:t>
            </a:r>
            <a:endParaRPr lang="es-BO" sz="2800" b="1" dirty="0"/>
          </a:p>
          <a:p>
            <a:r>
              <a:rPr lang="es-BO" sz="2800" dirty="0"/>
              <a:t> ¿Quién hace qué?</a:t>
            </a:r>
          </a:p>
          <a:p>
            <a:r>
              <a:rPr lang="es-BO" sz="2800" dirty="0"/>
              <a:t>¿Quién tiene acceso a, y el control de los recursos productivos?</a:t>
            </a:r>
          </a:p>
          <a:p>
            <a:r>
              <a:rPr lang="es-BO" sz="2800" dirty="0"/>
              <a:t>¿Quién recibe los beneficios y los incentivos de las actividades productivas/económicas?</a:t>
            </a:r>
          </a:p>
          <a:p>
            <a:r>
              <a:rPr lang="es-BO" sz="2800" dirty="0"/>
              <a:t>¿Quién tiene interés y cómo incorporar a todos los miembros de la unidad familiar?</a:t>
            </a:r>
          </a:p>
        </p:txBody>
      </p:sp>
    </p:spTree>
    <p:extLst>
      <p:ext uri="{BB962C8B-B14F-4D97-AF65-F5344CB8AC3E}">
        <p14:creationId xmlns:p14="http://schemas.microsoft.com/office/powerpoint/2010/main" val="5329249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772</Words>
  <Application>Microsoft Office PowerPoint</Application>
  <PresentationFormat>Presentación en pantalla (4:3)</PresentationFormat>
  <Paragraphs>90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UNIDAD 2 Herramientas de diagnóstico y análisis para el trabajo de desarrollo rural a nivel municipal </vt:lpstr>
      <vt:lpstr>Capítulo 1. Diagnósticos sobre Desarrollo Económico Rural</vt:lpstr>
      <vt:lpstr>Contenido</vt:lpstr>
      <vt:lpstr>Contenido</vt:lpstr>
      <vt:lpstr>Contenido</vt:lpstr>
      <vt:lpstr>1.4 Partes de un Diagnóstico</vt:lpstr>
      <vt:lpstr>1.5 Importancia de trabajar con enfoque de género</vt:lpstr>
      <vt:lpstr>1.5 Importancia de trabajar con enfoque de género</vt:lpstr>
      <vt:lpstr>1.5 Importancia de trabajar con enfoque de género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3  HERRAMIENTAS PARA EL  DIAGNÓSTICO DE SEGURIDAD CON SOBERANÍA ALIMENTARIA EN BOLIVIA</dc:title>
  <dc:creator>ok</dc:creator>
  <cp:lastModifiedBy>ok</cp:lastModifiedBy>
  <cp:revision>14</cp:revision>
  <dcterms:created xsi:type="dcterms:W3CDTF">2015-05-28T20:10:38Z</dcterms:created>
  <dcterms:modified xsi:type="dcterms:W3CDTF">2015-10-01T20:21:00Z</dcterms:modified>
</cp:coreProperties>
</file>