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4" r:id="rId4"/>
    <p:sldId id="265" r:id="rId5"/>
    <p:sldId id="266" r:id="rId6"/>
    <p:sldId id="259" r:id="rId7"/>
    <p:sldId id="260" r:id="rId8"/>
    <p:sldId id="263" r:id="rId9"/>
    <p:sldId id="262" r:id="rId10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>
        <p:scale>
          <a:sx n="100" d="100"/>
          <a:sy n="100" d="100"/>
        </p:scale>
        <p:origin x="-366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01/10/2015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193E-E1C5-48B1-A0C7-312C7419B7FD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914C-BD31-4224-87F1-DB592EED9F25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F44C-B085-47BB-83C0-615263FD76CA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7DFF-450D-466D-AB5C-A1A93E56B9C7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E2C7-11C8-4D19-8AB3-772772783E45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C917-3049-43AC-B099-B222D1F5F820}" type="datetime1">
              <a:rPr lang="es-BO" smtClean="0"/>
              <a:t>01/10/2015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E25-D869-4AE5-BA3F-02890D6C91F9}" type="datetime1">
              <a:rPr lang="es-BO" smtClean="0"/>
              <a:t>01/10/2015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D3BF-8030-4801-9ED0-BC8CA4AAEF6E}" type="datetime1">
              <a:rPr lang="es-BO" smtClean="0"/>
              <a:t>01/10/2015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AEBD-C14D-44D9-B1B4-F2642D5E3DFB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D2F4-B19A-429F-9106-8916251DA45E}" type="datetime1">
              <a:rPr lang="es-BO" smtClean="0"/>
              <a:t>01/10/2015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67C9-1B1F-4B6C-95DA-E85C68C7828F}" type="datetime1">
              <a:rPr lang="es-BO" smtClean="0"/>
              <a:t>01/10/2015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911D6-9069-4F1D-B507-130114888706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7801" y="2708920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</a:t>
            </a:r>
            <a:r>
              <a:rPr lang="es-BO" sz="3600" dirty="0"/>
              <a:t>2</a:t>
            </a:r>
            <a:r>
              <a:rPr lang="es-BO" sz="3600" dirty="0" smtClean="0"/>
              <a:t/>
            </a:r>
            <a:br>
              <a:rPr lang="es-BO" sz="3600" dirty="0" smtClean="0"/>
            </a:br>
            <a:r>
              <a:rPr lang="es-BO" sz="3600" dirty="0"/>
              <a:t>Herramientas de diagnóstico y análisis para el trabajo de desarrollo rural a nivel municipal</a:t>
            </a:r>
            <a:r>
              <a:rPr lang="es-BO" sz="3600" dirty="0" smtClean="0"/>
              <a:t/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/>
              <a:t>Curso de Actualización </a:t>
            </a:r>
          </a:p>
          <a:p>
            <a:r>
              <a:rPr lang="es-BO" dirty="0"/>
              <a:t>Desarrollo Económico Rural</a:t>
            </a:r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387" y="281901"/>
            <a:ext cx="1510458" cy="91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39952" y="6309320"/>
            <a:ext cx="4623792" cy="365125"/>
          </a:xfrm>
        </p:spPr>
        <p:txBody>
          <a:bodyPr/>
          <a:lstStyle/>
          <a:p>
            <a:r>
              <a:rPr lang="es-BO" dirty="0" smtClean="0"/>
              <a:t>Unidad 2. Herramientas de diagnóstico y análisis para el trabajo de desarrollo rural. Octubre 2015</a:t>
            </a:r>
            <a:endParaRPr lang="es-BO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FFC0-485D-48AF-AF17-E607CBDC00C1}" type="datetime1">
              <a:rPr lang="es-BO" smtClean="0"/>
              <a:t>01/10/2015</a:t>
            </a:fld>
            <a:endParaRPr lang="es-BO"/>
          </a:p>
        </p:txBody>
      </p:sp>
      <p:pic>
        <p:nvPicPr>
          <p:cNvPr id="9" name="0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955" y="188640"/>
            <a:ext cx="1234510" cy="1224136"/>
          </a:xfrm>
          <a:prstGeom prst="rect">
            <a:avLst/>
          </a:prstGeom>
        </p:spPr>
      </p:pic>
      <p:pic>
        <p:nvPicPr>
          <p:cNvPr id="6" name="Picture 2" descr="http://www.formaciontecnicabolivia.org/webassets/logos/logo_gamlp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3" y="261735"/>
            <a:ext cx="25762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8882" y="476672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 smtClean="0"/>
              <a:t>Objetivos de la Unidad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518665" y="1052736"/>
            <a:ext cx="81785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b="1" dirty="0" smtClean="0"/>
              <a:t>Objetivo </a:t>
            </a:r>
            <a:r>
              <a:rPr lang="es-BO" sz="2400" b="1" dirty="0"/>
              <a:t>General </a:t>
            </a:r>
          </a:p>
          <a:p>
            <a:r>
              <a:rPr lang="es-BO" sz="2400" dirty="0"/>
              <a:t>Impulsar el conocimiento de la </a:t>
            </a:r>
            <a:r>
              <a:rPr lang="es-BO" sz="2400" dirty="0" err="1"/>
              <a:t>la</a:t>
            </a:r>
            <a:r>
              <a:rPr lang="es-BO" sz="2400" dirty="0"/>
              <a:t> generación de oportunidades de desarrollo en los macro distritos  rurales del Municipio de La Paz a partir de la actualización de enfoques sobre desarrollo rural y la aplicación de  herramientas de investigación-acción.</a:t>
            </a:r>
          </a:p>
          <a:p>
            <a:endParaRPr lang="es-BO" sz="2400" b="1" dirty="0" smtClean="0"/>
          </a:p>
          <a:p>
            <a:r>
              <a:rPr lang="es-BO" sz="2400" b="1" dirty="0" smtClean="0"/>
              <a:t>Objetivos </a:t>
            </a:r>
            <a:r>
              <a:rPr lang="es-BO" sz="2400" b="1" dirty="0"/>
              <a:t>Específicos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Impulsar </a:t>
            </a:r>
            <a:r>
              <a:rPr lang="es-BO" sz="2400" dirty="0"/>
              <a:t>la búsqueda de respuestas productivas para el desarrollo de los macrodistritos rurales a partir de la investigación-acción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Conocer </a:t>
            </a:r>
            <a:r>
              <a:rPr lang="es-BO" sz="2400" dirty="0"/>
              <a:t>herramientas principales de investigación que permitan recoger información cualitativa y cuantitativa para los diagnósticos desarrollo económico rural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Conocer </a:t>
            </a:r>
            <a:r>
              <a:rPr lang="es-BO" sz="2400" dirty="0"/>
              <a:t>técnicas de análisis de la información</a:t>
            </a:r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 smtClean="0"/>
              <a:t>Contenido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899592" y="836712"/>
            <a:ext cx="70567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b="1" dirty="0"/>
              <a:t>Capítulo 1. Diagnósticos sobre Desarrollo Económico Rural</a:t>
            </a:r>
          </a:p>
          <a:p>
            <a:r>
              <a:rPr lang="es-BO" sz="2800" dirty="0"/>
              <a:t>1.1 Desarrollo Departamental y Desarrollo Municipal</a:t>
            </a:r>
          </a:p>
          <a:p>
            <a:r>
              <a:rPr lang="es-BO" sz="2800" dirty="0"/>
              <a:t>(Coloquio Secretarios de Planificación Gobernación y Municipio)</a:t>
            </a:r>
          </a:p>
          <a:p>
            <a:r>
              <a:rPr lang="es-BO" sz="2800" dirty="0"/>
              <a:t>1.2 Identificación de pilares de desarrollo de lo nacional a lo departamental y local</a:t>
            </a:r>
          </a:p>
          <a:p>
            <a:r>
              <a:rPr lang="es-BO" sz="2800" dirty="0"/>
              <a:t>1.3 Concepto e importancia de Diagnóstico</a:t>
            </a:r>
          </a:p>
          <a:p>
            <a:r>
              <a:rPr lang="es-BO" sz="2800" dirty="0"/>
              <a:t>1.4 Partes de un diagnóstico</a:t>
            </a:r>
          </a:p>
          <a:p>
            <a:r>
              <a:rPr lang="es-BO" sz="2800" dirty="0"/>
              <a:t>1.5 Importancia de trabajar con enfoque de género</a:t>
            </a:r>
          </a:p>
        </p:txBody>
      </p:sp>
    </p:spTree>
    <p:extLst>
      <p:ext uri="{BB962C8B-B14F-4D97-AF65-F5344CB8AC3E}">
        <p14:creationId xmlns:p14="http://schemas.microsoft.com/office/powerpoint/2010/main" val="3774442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04056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 smtClean="0"/>
              <a:t>Contenido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1115616" y="1124744"/>
            <a:ext cx="69847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b="1" dirty="0"/>
              <a:t>Capítulo 2. Principales herramientas de investigación</a:t>
            </a:r>
            <a:endParaRPr lang="es-BO" sz="2800" dirty="0"/>
          </a:p>
          <a:p>
            <a:r>
              <a:rPr lang="es-BO" sz="2800" dirty="0"/>
              <a:t>2.1 Las herramientas</a:t>
            </a:r>
          </a:p>
          <a:p>
            <a:r>
              <a:rPr lang="es-BO" sz="2800" dirty="0"/>
              <a:t> 	A. Marco analítico de lectura</a:t>
            </a:r>
          </a:p>
          <a:p>
            <a:r>
              <a:rPr lang="es-BO" sz="2800" dirty="0"/>
              <a:t>	B. Principales herramientas </a:t>
            </a:r>
            <a:r>
              <a:rPr lang="es-BO" sz="2800" dirty="0" smtClean="0"/>
              <a:t>  participativas</a:t>
            </a:r>
            <a:endParaRPr lang="es-BO" sz="2800" dirty="0"/>
          </a:p>
          <a:p>
            <a:r>
              <a:rPr lang="es-BO" sz="2800" dirty="0"/>
              <a:t>a)	Entrevistas con informantes clave</a:t>
            </a:r>
          </a:p>
          <a:p>
            <a:r>
              <a:rPr lang="es-BO" sz="2800" dirty="0"/>
              <a:t>b)	Encuestas</a:t>
            </a:r>
          </a:p>
          <a:p>
            <a:r>
              <a:rPr lang="es-BO" sz="2800" dirty="0"/>
              <a:t>c)	Observación  </a:t>
            </a:r>
          </a:p>
          <a:p>
            <a:r>
              <a:rPr lang="es-BO" sz="2800" dirty="0"/>
              <a:t>d)	Mapa parlante  </a:t>
            </a:r>
          </a:p>
          <a:p>
            <a:r>
              <a:rPr lang="es-BO" sz="2800" dirty="0"/>
              <a:t>e)	Grupos focales </a:t>
            </a:r>
          </a:p>
        </p:txBody>
      </p:sp>
    </p:spTree>
    <p:extLst>
      <p:ext uri="{BB962C8B-B14F-4D97-AF65-F5344CB8AC3E}">
        <p14:creationId xmlns:p14="http://schemas.microsoft.com/office/powerpoint/2010/main" val="3088582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 smtClean="0"/>
              <a:t>Contenido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971600" y="1124744"/>
            <a:ext cx="7200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b="1" dirty="0"/>
              <a:t>Capítulo 3. Técnicas de análisis de la información</a:t>
            </a:r>
          </a:p>
          <a:p>
            <a:r>
              <a:rPr lang="es-BO" sz="2800" dirty="0"/>
              <a:t>3.1 Importancia del análisis de la información</a:t>
            </a:r>
          </a:p>
          <a:p>
            <a:r>
              <a:rPr lang="es-BO" sz="2800" dirty="0"/>
              <a:t>3.2 Herramientas para el análisis</a:t>
            </a:r>
          </a:p>
          <a:p>
            <a:r>
              <a:rPr lang="es-BO" sz="2800" dirty="0"/>
              <a:t>A.	Árbol de problemas  </a:t>
            </a:r>
          </a:p>
          <a:p>
            <a:r>
              <a:rPr lang="es-BO" sz="2800" dirty="0"/>
              <a:t>B.	Mapas de análisis</a:t>
            </a:r>
          </a:p>
          <a:p>
            <a:r>
              <a:rPr lang="es-BO" sz="2800" dirty="0"/>
              <a:t>C.	Triangulación metodológica </a:t>
            </a:r>
          </a:p>
          <a:p>
            <a:r>
              <a:rPr lang="es-BO" sz="2800" dirty="0"/>
              <a:t>D.	Análisis de indicadores estadísticos</a:t>
            </a:r>
          </a:p>
          <a:p>
            <a:endParaRPr lang="es-BO" sz="2800" dirty="0"/>
          </a:p>
          <a:p>
            <a:r>
              <a:rPr lang="es-BO" sz="2800" b="1" dirty="0"/>
              <a:t>Capítulo 4. Trabajo de campo</a:t>
            </a:r>
          </a:p>
          <a:p>
            <a:r>
              <a:rPr lang="es-BO" sz="2800" dirty="0"/>
              <a:t>4.1	Realización diagnóstico en campo. Trabajo por grupos interdisciplinarios</a:t>
            </a:r>
          </a:p>
        </p:txBody>
      </p:sp>
    </p:spTree>
    <p:extLst>
      <p:ext uri="{BB962C8B-B14F-4D97-AF65-F5344CB8AC3E}">
        <p14:creationId xmlns:p14="http://schemas.microsoft.com/office/powerpoint/2010/main" val="1571704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PRODUCTOS ESPERADOS 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BO" b="1" dirty="0" smtClean="0"/>
          </a:p>
          <a:p>
            <a:pPr marL="514350" indent="-514350">
              <a:buAutoNum type="arabicPeriod"/>
            </a:pPr>
            <a:r>
              <a:rPr lang="es-BO" b="1" dirty="0" smtClean="0"/>
              <a:t>Trabajo </a:t>
            </a:r>
            <a:r>
              <a:rPr lang="es-BO" b="1" dirty="0"/>
              <a:t>Individual: Presentación fundamentada de  la propuesta para la realización de un diagnóstico hacia el desarrollo económico </a:t>
            </a:r>
            <a:r>
              <a:rPr lang="es-BO" b="1" dirty="0" smtClean="0"/>
              <a:t>rural</a:t>
            </a:r>
          </a:p>
          <a:p>
            <a:pPr marL="0" indent="0">
              <a:buNone/>
            </a:pPr>
            <a:endParaRPr lang="es-BO" b="1" dirty="0"/>
          </a:p>
          <a:p>
            <a:pPr marL="0" indent="0">
              <a:buNone/>
            </a:pPr>
            <a:r>
              <a:rPr lang="es-BO" b="1" dirty="0"/>
              <a:t>2.	Trabajo de grupos: Diagnóstico  de oportunidades de desarrollo en  un territorio urbano–rural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E4D76-EE0C-4BA7-9F2E-50B35FBF2B14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266" y="5000122"/>
            <a:ext cx="1704734" cy="1704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r>
              <a:rPr lang="es-BO" b="1" dirty="0" smtClean="0"/>
              <a:t>Metodología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92312"/>
            <a:ext cx="8373616" cy="587727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s-BO" sz="2800" b="1" dirty="0" smtClean="0"/>
              <a:t>Curso</a:t>
            </a:r>
            <a:r>
              <a:rPr lang="es-BO" sz="2800" b="1" dirty="0"/>
              <a:t>:</a:t>
            </a:r>
            <a:r>
              <a:rPr lang="es-BO" sz="2800" dirty="0"/>
              <a:t> Las tres primeras sesiones se combinará  entre exposiciones y discusiones guiadas. </a:t>
            </a:r>
            <a:endParaRPr lang="es-BO" sz="2800" dirty="0" smtClean="0"/>
          </a:p>
          <a:p>
            <a:pPr>
              <a:buFont typeface="Wingdings" pitchFamily="2" charset="2"/>
              <a:buChar char="§"/>
            </a:pPr>
            <a:r>
              <a:rPr lang="es-BO" sz="2800" b="1" dirty="0" smtClean="0"/>
              <a:t>Trabajo Individual </a:t>
            </a:r>
            <a:r>
              <a:rPr lang="es-BO" sz="2800" dirty="0" smtClean="0"/>
              <a:t>(máximo 5 páginas, Times </a:t>
            </a:r>
            <a:r>
              <a:rPr lang="es-BO" sz="2800" dirty="0" err="1" smtClean="0"/>
              <a:t>Roman</a:t>
            </a:r>
            <a:r>
              <a:rPr lang="es-BO" sz="2800" dirty="0" smtClean="0"/>
              <a:t> 12 o Arial 11, espacio simple) Luego de las tres primeras sesiones, cada participante deberá presentar una propuesta para la realización de un diagnóstico</a:t>
            </a:r>
          </a:p>
          <a:p>
            <a:pPr>
              <a:buFont typeface="Wingdings" pitchFamily="2" charset="2"/>
              <a:buChar char="§"/>
            </a:pPr>
            <a:r>
              <a:rPr lang="es-BO" sz="2800" dirty="0" smtClean="0"/>
              <a:t>Trabajo </a:t>
            </a:r>
            <a:r>
              <a:rPr lang="es-BO" sz="2800" dirty="0"/>
              <a:t>de campo Final (máximo 5 páginas, Times </a:t>
            </a:r>
            <a:r>
              <a:rPr lang="es-BO" sz="2800" dirty="0" err="1"/>
              <a:t>Roman</a:t>
            </a:r>
            <a:r>
              <a:rPr lang="es-BO" sz="2800" dirty="0"/>
              <a:t> 12 o Arial 11, espacio simple) En trabajo de grupos interdisciplinarios se realizará un levantamiento de información de un territorio específico que identifique oportunidades para el desarrollo rural. 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3A3D1-3F48-4914-B8A2-5969C8BD4EC0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02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/>
              <a:t>FORMA DE EVALUACION</a:t>
            </a:r>
            <a:endParaRPr lang="es-B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C550D-CA16-4E3D-AB1A-B1F88A9BDC3A}" type="datetime1">
              <a:rPr lang="es-BO" smtClean="0"/>
              <a:t>01/10/2015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Rectángulo"/>
          <p:cNvSpPr/>
          <p:nvPr/>
        </p:nvSpPr>
        <p:spPr>
          <a:xfrm>
            <a:off x="539552" y="4483316"/>
            <a:ext cx="7920880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BO" sz="2400" dirty="0" smtClean="0">
                <a:effectLst/>
                <a:latin typeface="Times New Roman"/>
                <a:ea typeface="Calibri"/>
                <a:cs typeface="Times New Roman"/>
              </a:rPr>
              <a:t>La nota mínima de aprobación es 66/100.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BO" sz="2400" dirty="0" smtClean="0">
                <a:effectLst/>
                <a:latin typeface="Times New Roman"/>
                <a:ea typeface="Calibri"/>
                <a:cs typeface="Times New Roman"/>
              </a:rPr>
              <a:t>Entre </a:t>
            </a:r>
            <a:r>
              <a:rPr lang="es-BO" sz="2400" dirty="0" smtClean="0">
                <a:latin typeface="Times New Roman"/>
                <a:ea typeface="Calibri"/>
                <a:cs typeface="Times New Roman"/>
              </a:rPr>
              <a:t>65 </a:t>
            </a:r>
            <a:r>
              <a:rPr lang="es-BO" sz="2400" dirty="0">
                <a:latin typeface="Times New Roman"/>
                <a:ea typeface="Calibri"/>
                <a:cs typeface="Times New Roman"/>
              </a:rPr>
              <a:t>y 40 recibirán un certificado de participación. Los que </a:t>
            </a:r>
            <a:r>
              <a:rPr lang="es-BO" sz="2400" dirty="0" smtClean="0">
                <a:latin typeface="Times New Roman"/>
                <a:ea typeface="Calibri"/>
                <a:cs typeface="Times New Roman"/>
              </a:rPr>
              <a:t>Nota </a:t>
            </a:r>
            <a:r>
              <a:rPr lang="es-BO" sz="2400" dirty="0">
                <a:latin typeface="Times New Roman"/>
                <a:ea typeface="Calibri"/>
                <a:cs typeface="Times New Roman"/>
              </a:rPr>
              <a:t>igual o menor a 39 puntos no recibirán certificado.</a:t>
            </a:r>
            <a:endParaRPr lang="es-BO" sz="2400" dirty="0">
              <a:ea typeface="Calibri"/>
              <a:cs typeface="Times New Roman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051133"/>
              </p:ext>
            </p:extLst>
          </p:nvPr>
        </p:nvGraphicFramePr>
        <p:xfrm>
          <a:off x="1835696" y="1844824"/>
          <a:ext cx="5832648" cy="2592290"/>
        </p:xfrm>
        <a:graphic>
          <a:graphicData uri="http://schemas.openxmlformats.org/drawingml/2006/table">
            <a:tbl>
              <a:tblPr firstRow="1" firstCol="1" bandRow="1"/>
              <a:tblGrid>
                <a:gridCol w="4050576"/>
                <a:gridCol w="1782072"/>
              </a:tblGrid>
              <a:tr h="5184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ACTIVIDAD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PUNTAJE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Participación y asistencia 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Trabajo en grupo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Trabajo individual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s-B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786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CRONOGRAMA DE ACTIVIDADES</a:t>
            </a:r>
            <a:endParaRPr lang="es-BO" b="1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3913F-3B2B-4B45-AD59-56291CB7BFD9}" type="datetime1">
              <a:rPr lang="es-BO" smtClean="0"/>
              <a:t>01/10/2015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4994002"/>
            <a:ext cx="1841037" cy="184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10690"/>
              </p:ext>
            </p:extLst>
          </p:nvPr>
        </p:nvGraphicFramePr>
        <p:xfrm>
          <a:off x="974906" y="1753644"/>
          <a:ext cx="7200800" cy="3240358"/>
        </p:xfrm>
        <a:graphic>
          <a:graphicData uri="http://schemas.openxmlformats.org/drawingml/2006/table">
            <a:tbl>
              <a:tblPr firstRow="1" firstCol="1" bandRow="1"/>
              <a:tblGrid>
                <a:gridCol w="3824628"/>
                <a:gridCol w="3376172"/>
              </a:tblGrid>
              <a:tr h="5092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ACTIVIDAD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FECHA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Cursos presenciales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1-3-8 de octubre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2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Trabajo de campo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de octubre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04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Presentación trabajo final de la unidad</a:t>
                      </a:r>
                      <a:endParaRPr lang="es-BO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 de octubre</a:t>
                      </a:r>
                      <a:endParaRPr lang="es-BO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069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545</Words>
  <Application>Microsoft Office PowerPoint</Application>
  <PresentationFormat>Presentación en pantalla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UNIDAD 2 Herramientas de diagnóstico y análisis para el trabajo de desarrollo rural a nivel municipal </vt:lpstr>
      <vt:lpstr>Objetivos de la Unidad</vt:lpstr>
      <vt:lpstr>Contenido</vt:lpstr>
      <vt:lpstr>Contenido</vt:lpstr>
      <vt:lpstr>Contenido</vt:lpstr>
      <vt:lpstr>PRODUCTOS ESPERADOS </vt:lpstr>
      <vt:lpstr>Metodología</vt:lpstr>
      <vt:lpstr>FORMA DE EVALUACION</vt:lpstr>
      <vt:lpstr>CRONOGRAMA DE ACTIVIDADES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11</cp:revision>
  <dcterms:created xsi:type="dcterms:W3CDTF">2015-05-28T20:10:38Z</dcterms:created>
  <dcterms:modified xsi:type="dcterms:W3CDTF">2015-10-01T20:19:24Z</dcterms:modified>
</cp:coreProperties>
</file>